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9" r:id="rId6"/>
    <p:sldId id="302" r:id="rId7"/>
    <p:sldId id="301" r:id="rId8"/>
    <p:sldId id="300" r:id="rId9"/>
    <p:sldId id="258"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iers Bart" initials="RB" lastIdx="12" clrIdx="0">
    <p:extLst>
      <p:ext uri="{19B8F6BF-5375-455C-9EA6-DF929625EA0E}">
        <p15:presenceInfo xmlns:p15="http://schemas.microsoft.com/office/powerpoint/2012/main" userId="S-1-5-21-2143564435-1125984783-857296014-23253" providerId="AD"/>
      </p:ext>
    </p:extLst>
  </p:cmAuthor>
  <p:cmAuthor id="2" name=" " initials="AB" lastIdx="1" clrIdx="1">
    <p:extLst>
      <p:ext uri="{19B8F6BF-5375-455C-9EA6-DF929625EA0E}">
        <p15:presenceInfo xmlns:p15="http://schemas.microsoft.com/office/powerpoint/2012/main" userId="S-1-5-21-2143564435-1125984783-857296014-338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8EBE"/>
    <a:srgbClr val="D6E0ED"/>
    <a:srgbClr val="FF9999"/>
    <a:srgbClr val="FFC44F"/>
    <a:srgbClr val="FFFF99"/>
    <a:srgbClr val="FFCC66"/>
    <a:srgbClr val="FF7C80"/>
    <a:srgbClr val="55CA52"/>
    <a:srgbClr val="5BCC58"/>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DF34E3-77C6-684B-8A75-A7A36233B6FD}" v="1" dt="2020-05-06T10:05:23.46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3979" autoAdjust="0"/>
  </p:normalViewPr>
  <p:slideViewPr>
    <p:cSldViewPr snapToGrid="0" snapToObjects="1">
      <p:cViewPr varScale="1">
        <p:scale>
          <a:sx n="76" d="100"/>
          <a:sy n="76" d="100"/>
        </p:scale>
        <p:origin x="516"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5D963A-C02A-44B3-810A-2B1D32A19381}" type="datetimeFigureOut">
              <a:rPr lang="it-IT" smtClean="0"/>
              <a:t>23/01/2023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E8E29-AD91-4DE6-A5E4-47F1DFC66592}" type="slidenum">
              <a:rPr lang="it-IT" smtClean="0"/>
              <a:t>‹N°›</a:t>
            </a:fld>
            <a:endParaRPr lang="it-IT"/>
          </a:p>
        </p:txBody>
      </p:sp>
    </p:spTree>
    <p:extLst>
      <p:ext uri="{BB962C8B-B14F-4D97-AF65-F5344CB8AC3E}">
        <p14:creationId xmlns:p14="http://schemas.microsoft.com/office/powerpoint/2010/main" val="143503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a:t>
            </a:r>
          </a:p>
        </p:txBody>
      </p:sp>
      <p:sp>
        <p:nvSpPr>
          <p:cNvPr id="4" name="Slide Number Placeholder 3"/>
          <p:cNvSpPr>
            <a:spLocks noGrp="1"/>
          </p:cNvSpPr>
          <p:nvPr>
            <p:ph type="sldNum" sz="quarter" idx="10"/>
          </p:nvPr>
        </p:nvSpPr>
        <p:spPr/>
        <p:txBody>
          <a:bodyPr/>
          <a:lstStyle/>
          <a:p>
            <a:fld id="{B6CE8E29-AD91-4DE6-A5E4-47F1DFC66592}" type="slidenum">
              <a:rPr lang="it-IT" smtClean="0"/>
              <a:t>1</a:t>
            </a:fld>
            <a:endParaRPr lang="it-IT"/>
          </a:p>
        </p:txBody>
      </p:sp>
    </p:spTree>
    <p:extLst>
      <p:ext uri="{BB962C8B-B14F-4D97-AF65-F5344CB8AC3E}">
        <p14:creationId xmlns:p14="http://schemas.microsoft.com/office/powerpoint/2010/main" val="21467375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921D9B-5643-4592-AA97-B6966770A29C}"/>
              </a:ext>
            </a:extLst>
          </p:cNvPr>
          <p:cNvSpPr>
            <a:spLocks noGrp="1"/>
          </p:cNvSpPr>
          <p:nvPr>
            <p:ph type="ctrTitle"/>
          </p:nvPr>
        </p:nvSpPr>
        <p:spPr>
          <a:xfrm>
            <a:off x="1524000" y="2236126"/>
            <a:ext cx="9144000" cy="1765570"/>
          </a:xfrm>
        </p:spPr>
        <p:txBody>
          <a:bodyPr anchor="b"/>
          <a:lstStyle>
            <a:lvl1pPr algn="ctr">
              <a:defRPr sz="6000" b="1"/>
            </a:lvl1pPr>
          </a:lstStyle>
          <a:p>
            <a:r>
              <a:rPr lang="it-IT"/>
              <a:t>Fare clic per modificare lo stile del titolo dello schema</a:t>
            </a:r>
          </a:p>
        </p:txBody>
      </p:sp>
      <p:sp>
        <p:nvSpPr>
          <p:cNvPr id="17" name="Rettangolo 47">
            <a:extLst>
              <a:ext uri="{FF2B5EF4-FFF2-40B4-BE49-F238E27FC236}">
                <a16:creationId xmlns:a16="http://schemas.microsoft.com/office/drawing/2014/main" id="{F4EA2CBF-BC4B-4803-A8BB-002B8C8BA441}"/>
              </a:ext>
            </a:extLst>
          </p:cNvPr>
          <p:cNvSpPr/>
          <p:nvPr userDrawn="1"/>
        </p:nvSpPr>
        <p:spPr>
          <a:xfrm>
            <a:off x="162621" y="6371951"/>
            <a:ext cx="11866758" cy="384721"/>
          </a:xfrm>
          <a:prstGeom prst="rect">
            <a:avLst/>
          </a:prstGeom>
        </p:spPr>
        <p:txBody>
          <a:bodyPr wrap="square">
            <a:spAutoFit/>
          </a:bodyPr>
          <a:lstStyle/>
          <a:p>
            <a:pPr lvl="0" algn="ctr">
              <a:defRPr/>
            </a:pPr>
            <a:r>
              <a:rPr lang="en-GB" sz="950" b="1" spc="150">
                <a:solidFill>
                  <a:schemeClr val="tx2"/>
                </a:solidFill>
              </a:rPr>
              <a:t>CONFIDENTIAL. This document has been produced under Grant Agreement </a:t>
            </a:r>
            <a:r>
              <a:rPr lang="it-IT" sz="950" b="1" spc="150">
                <a:solidFill>
                  <a:schemeClr val="tx2"/>
                </a:solidFill>
              </a:rPr>
              <a:t>847641</a:t>
            </a:r>
            <a:r>
              <a:rPr lang="en-GB" sz="950" b="1" spc="150">
                <a:solidFill>
                  <a:schemeClr val="tx2"/>
                </a:solidFill>
              </a:rPr>
              <a:t>. This document and its contents remain the property of the beneficiaries of the MICADO Consortium and may not be distributed or reproduced without the express written approval of the MICADO Coordinator, CAEN </a:t>
            </a:r>
            <a:r>
              <a:rPr lang="en-GB" sz="950" b="1" spc="150" err="1">
                <a:solidFill>
                  <a:schemeClr val="tx2"/>
                </a:solidFill>
              </a:rPr>
              <a:t>SpA</a:t>
            </a:r>
            <a:r>
              <a:rPr lang="en-GB" sz="950" b="1" spc="150">
                <a:solidFill>
                  <a:schemeClr val="tx2"/>
                </a:solidFill>
              </a:rPr>
              <a:t>.</a:t>
            </a:r>
          </a:p>
        </p:txBody>
      </p:sp>
      <p:pic>
        <p:nvPicPr>
          <p:cNvPr id="5" name="Immagine 3" descr="Immagine che contiene clipart&#10;&#10;Descrizione generata automaticamente">
            <a:extLst>
              <a:ext uri="{FF2B5EF4-FFF2-40B4-BE49-F238E27FC236}">
                <a16:creationId xmlns:a16="http://schemas.microsoft.com/office/drawing/2014/main" id="{0D7960CC-A473-490A-ACF0-1D50529E557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995180" y="617435"/>
            <a:ext cx="5882640" cy="1544194"/>
          </a:xfrm>
          <a:prstGeom prst="rect">
            <a:avLst/>
          </a:prstGeom>
          <a:ln w="12700">
            <a:noFill/>
          </a:ln>
        </p:spPr>
      </p:pic>
      <p:grpSp>
        <p:nvGrpSpPr>
          <p:cNvPr id="14" name="Group 13">
            <a:extLst>
              <a:ext uri="{FF2B5EF4-FFF2-40B4-BE49-F238E27FC236}">
                <a16:creationId xmlns:a16="http://schemas.microsoft.com/office/drawing/2014/main" id="{053A54A1-98CA-4336-A149-E3E1A3AAFA7A}"/>
              </a:ext>
            </a:extLst>
          </p:cNvPr>
          <p:cNvGrpSpPr/>
          <p:nvPr userDrawn="1"/>
        </p:nvGrpSpPr>
        <p:grpSpPr>
          <a:xfrm>
            <a:off x="2539346" y="4397258"/>
            <a:ext cx="6755863" cy="1063885"/>
            <a:chOff x="2690553" y="4621874"/>
            <a:chExt cx="6810896" cy="1063885"/>
          </a:xfrm>
        </p:grpSpPr>
        <p:sp>
          <p:nvSpPr>
            <p:cNvPr id="7" name="Speech Bubble: Rectangle with Corners Rounded 6">
              <a:extLst>
                <a:ext uri="{FF2B5EF4-FFF2-40B4-BE49-F238E27FC236}">
                  <a16:creationId xmlns:a16="http://schemas.microsoft.com/office/drawing/2014/main" id="{9FBFC076-187E-4C80-8DFA-DC36B47BE061}"/>
                </a:ext>
              </a:extLst>
            </p:cNvPr>
            <p:cNvSpPr/>
            <p:nvPr userDrawn="1"/>
          </p:nvSpPr>
          <p:spPr>
            <a:xfrm>
              <a:off x="4671753" y="4688377"/>
              <a:ext cx="4829694" cy="997382"/>
            </a:xfrm>
            <a:prstGeom prst="wedgeRoundRectCallout">
              <a:avLst>
                <a:gd name="adj1" fmla="val -20661"/>
                <a:gd name="adj2" fmla="val 102506"/>
                <a:gd name="adj3" fmla="val 16667"/>
              </a:avLst>
            </a:prstGeom>
            <a:solidFill>
              <a:srgbClr val="3D4888"/>
            </a:solidFill>
            <a:ln>
              <a:solidFill>
                <a:srgbClr val="3D48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Alternate Process 5">
              <a:extLst>
                <a:ext uri="{FF2B5EF4-FFF2-40B4-BE49-F238E27FC236}">
                  <a16:creationId xmlns:a16="http://schemas.microsoft.com/office/drawing/2014/main" id="{935F9721-ABD9-41A3-B69C-418AB7501118}"/>
                </a:ext>
              </a:extLst>
            </p:cNvPr>
            <p:cNvSpPr/>
            <p:nvPr userDrawn="1"/>
          </p:nvSpPr>
          <p:spPr>
            <a:xfrm>
              <a:off x="2690553" y="4621874"/>
              <a:ext cx="6810896" cy="1063885"/>
            </a:xfrm>
            <a:prstGeom prst="flowChartAlternateProcess">
              <a:avLst/>
            </a:prstGeom>
            <a:solidFill>
              <a:srgbClr val="3D4888"/>
            </a:solidFill>
            <a:ln>
              <a:solidFill>
                <a:srgbClr val="3D48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p>
          </p:txBody>
        </p:sp>
      </p:grpSp>
      <p:sp>
        <p:nvSpPr>
          <p:cNvPr id="9" name="Text Placeholder 8">
            <a:extLst>
              <a:ext uri="{FF2B5EF4-FFF2-40B4-BE49-F238E27FC236}">
                <a16:creationId xmlns:a16="http://schemas.microsoft.com/office/drawing/2014/main" id="{DDB64A98-D670-44B3-A895-572DD57F786C}"/>
              </a:ext>
            </a:extLst>
          </p:cNvPr>
          <p:cNvSpPr>
            <a:spLocks noGrp="1"/>
          </p:cNvSpPr>
          <p:nvPr>
            <p:ph type="body" sz="quarter" idx="10"/>
          </p:nvPr>
        </p:nvSpPr>
        <p:spPr>
          <a:xfrm>
            <a:off x="2704063" y="4471757"/>
            <a:ext cx="6464875" cy="914889"/>
          </a:xfrm>
        </p:spPr>
        <p:txBody>
          <a:bodyPr/>
          <a:lstStyle>
            <a:lvl1pPr marL="0" indent="0" algn="ctr">
              <a:buNone/>
              <a:defRPr b="1">
                <a:solidFill>
                  <a:schemeClr val="bg1"/>
                </a:solidFill>
              </a:defRPr>
            </a:lvl1pPr>
            <a:lvl2pPr>
              <a:defRPr>
                <a:solidFill>
                  <a:schemeClr val="bg1"/>
                </a:solidFill>
              </a:defRPr>
            </a:lvl2pPr>
            <a:lvl3pPr marL="914400" indent="0">
              <a:buNone/>
              <a:defRPr/>
            </a:lvl3pPr>
            <a:lvl4pPr>
              <a:defRPr>
                <a:solidFill>
                  <a:schemeClr val="bg1"/>
                </a:solidFill>
              </a:defRPr>
            </a:lvl4pPr>
            <a:lvl5pPr>
              <a:defRPr>
                <a:solidFill>
                  <a:schemeClr val="bg1"/>
                </a:solidFill>
              </a:defRPr>
            </a:lvl5pPr>
          </a:lstStyle>
          <a:p>
            <a:pPr lvl="0"/>
            <a:endParaRPr lang="en-US"/>
          </a:p>
        </p:txBody>
      </p:sp>
    </p:spTree>
    <p:extLst>
      <p:ext uri="{BB962C8B-B14F-4D97-AF65-F5344CB8AC3E}">
        <p14:creationId xmlns:p14="http://schemas.microsoft.com/office/powerpoint/2010/main" val="117593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08F880-D9D8-49C2-BB29-02960000461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8AB0D0B-E086-4756-9936-97C2B3AB6CD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B2E8AF7-3FDB-4DF0-88A0-56EF222CDCAA}"/>
              </a:ext>
            </a:extLst>
          </p:cNvPr>
          <p:cNvSpPr>
            <a:spLocks noGrp="1"/>
          </p:cNvSpPr>
          <p:nvPr>
            <p:ph type="dt" sz="half" idx="10"/>
          </p:nvPr>
        </p:nvSpPr>
        <p:spPr/>
        <p:txBody>
          <a:bodyPr/>
          <a:lstStyle/>
          <a:p>
            <a:fld id="{AB438EAE-C153-4C25-9231-26AB4B6449E3}" type="datetime1">
              <a:rPr lang="en-US" smtClean="0"/>
              <a:t>1/23/2023</a:t>
            </a:fld>
            <a:endParaRPr lang="it-IT"/>
          </a:p>
        </p:txBody>
      </p:sp>
      <p:sp>
        <p:nvSpPr>
          <p:cNvPr id="5" name="Segnaposto piè di pagina 4">
            <a:extLst>
              <a:ext uri="{FF2B5EF4-FFF2-40B4-BE49-F238E27FC236}">
                <a16:creationId xmlns:a16="http://schemas.microsoft.com/office/drawing/2014/main" id="{100685DA-499E-4C6D-AD2D-E7B10CCBC4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09B661-A38E-4E9D-8405-D99C316896E7}"/>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27392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B8B0BCC-041D-445D-82E9-CCEDC8F14CC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1C557D3-756C-43E6-B50D-408908657F4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3995A6-9075-450E-8DC0-88071F433A64}"/>
              </a:ext>
            </a:extLst>
          </p:cNvPr>
          <p:cNvSpPr>
            <a:spLocks noGrp="1"/>
          </p:cNvSpPr>
          <p:nvPr>
            <p:ph type="dt" sz="half" idx="10"/>
          </p:nvPr>
        </p:nvSpPr>
        <p:spPr/>
        <p:txBody>
          <a:bodyPr/>
          <a:lstStyle/>
          <a:p>
            <a:fld id="{01EB66D3-D920-4B97-8879-52ED46C965FF}" type="datetime1">
              <a:rPr lang="en-US" smtClean="0"/>
              <a:t>1/23/2023</a:t>
            </a:fld>
            <a:endParaRPr lang="it-IT"/>
          </a:p>
        </p:txBody>
      </p:sp>
      <p:sp>
        <p:nvSpPr>
          <p:cNvPr id="5" name="Segnaposto piè di pagina 4">
            <a:extLst>
              <a:ext uri="{FF2B5EF4-FFF2-40B4-BE49-F238E27FC236}">
                <a16:creationId xmlns:a16="http://schemas.microsoft.com/office/drawing/2014/main" id="{B762EFCB-8FFC-47FE-B82F-2C2B5C01DE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F999A20-8A67-4665-8F72-7B268D760148}"/>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114721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 slide and thanks">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59F3C9B0-8BCB-42AE-B239-CD8F01C75E66}"/>
              </a:ext>
            </a:extLst>
          </p:cNvPr>
          <p:cNvSpPr/>
          <p:nvPr userDrawn="1"/>
        </p:nvSpPr>
        <p:spPr>
          <a:xfrm>
            <a:off x="1562792" y="270926"/>
            <a:ext cx="10274736" cy="384721"/>
          </a:xfrm>
          <a:prstGeom prst="rect">
            <a:avLst/>
          </a:prstGeom>
        </p:spPr>
        <p:txBody>
          <a:bodyPr wrap="square">
            <a:spAutoFit/>
          </a:bodyPr>
          <a:lstStyle/>
          <a:p>
            <a:pPr algn="just"/>
            <a:r>
              <a:rPr lang="en-GB" sz="950" b="1" spc="150">
                <a:solidFill>
                  <a:schemeClr val="tx2"/>
                </a:solidFill>
              </a:rPr>
              <a:t>This project has received funding from the European Union’s Horizon 2020 innovation action programme under grant agreement No 847641. This text reflects only the author’s views and the Commission is not liable for any use that may be made of the information contained therein. </a:t>
            </a:r>
          </a:p>
        </p:txBody>
      </p:sp>
      <p:pic>
        <p:nvPicPr>
          <p:cNvPr id="15" name="Picture 25" descr="\\SRVT\Work\TOICA\Dissemination\EU flag\flag_yellow_low.jpg">
            <a:extLst>
              <a:ext uri="{FF2B5EF4-FFF2-40B4-BE49-F238E27FC236}">
                <a16:creationId xmlns:a16="http://schemas.microsoft.com/office/drawing/2014/main" id="{692F9B13-B637-4A09-9DDE-4BE3D0A09240}"/>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7435"/>
            <a:ext cx="1562793" cy="923589"/>
          </a:xfrm>
          <a:prstGeom prst="rect">
            <a:avLst/>
          </a:prstGeom>
          <a:noFill/>
          <a:ln>
            <a:noFill/>
          </a:ln>
        </p:spPr>
      </p:pic>
      <p:pic>
        <p:nvPicPr>
          <p:cNvPr id="18" name="Immagine 3" descr="Immagine che contiene clipart&#10;&#10;Descrizione generata automaticamente">
            <a:extLst>
              <a:ext uri="{FF2B5EF4-FFF2-40B4-BE49-F238E27FC236}">
                <a16:creationId xmlns:a16="http://schemas.microsoft.com/office/drawing/2014/main" id="{77E1E7D1-6122-4A00-98B6-9B3DDBE0A67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068284" y="1821909"/>
            <a:ext cx="5882640" cy="1544194"/>
          </a:xfrm>
          <a:prstGeom prst="rect">
            <a:avLst/>
          </a:prstGeom>
          <a:ln w="12700">
            <a:noFill/>
          </a:ln>
        </p:spPr>
      </p:pic>
      <p:grpSp>
        <p:nvGrpSpPr>
          <p:cNvPr id="3" name="Group 2">
            <a:extLst>
              <a:ext uri="{FF2B5EF4-FFF2-40B4-BE49-F238E27FC236}">
                <a16:creationId xmlns:a16="http://schemas.microsoft.com/office/drawing/2014/main" id="{B76288B4-AD97-4165-AEDE-A8511173E380}"/>
              </a:ext>
            </a:extLst>
          </p:cNvPr>
          <p:cNvGrpSpPr/>
          <p:nvPr userDrawn="1"/>
        </p:nvGrpSpPr>
        <p:grpSpPr>
          <a:xfrm>
            <a:off x="3068284" y="3566159"/>
            <a:ext cx="5707306" cy="1063885"/>
            <a:chOff x="3068284" y="3566159"/>
            <a:chExt cx="5707306" cy="1063885"/>
          </a:xfrm>
        </p:grpSpPr>
        <p:sp>
          <p:nvSpPr>
            <p:cNvPr id="16" name="Speech Bubble: Rectangle with Corners Rounded 15">
              <a:extLst>
                <a:ext uri="{FF2B5EF4-FFF2-40B4-BE49-F238E27FC236}">
                  <a16:creationId xmlns:a16="http://schemas.microsoft.com/office/drawing/2014/main" id="{73647B66-579E-4CAF-8819-2935C296B0C8}"/>
                </a:ext>
              </a:extLst>
            </p:cNvPr>
            <p:cNvSpPr/>
            <p:nvPr userDrawn="1"/>
          </p:nvSpPr>
          <p:spPr>
            <a:xfrm>
              <a:off x="4921128" y="3632662"/>
              <a:ext cx="3449782" cy="997382"/>
            </a:xfrm>
            <a:prstGeom prst="wedgeRoundRectCallout">
              <a:avLst>
                <a:gd name="adj1" fmla="val -20661"/>
                <a:gd name="adj2" fmla="val 102506"/>
                <a:gd name="adj3" fmla="val 16667"/>
              </a:avLst>
            </a:prstGeom>
            <a:solidFill>
              <a:srgbClr val="3D4888"/>
            </a:solidFill>
            <a:ln>
              <a:solidFill>
                <a:srgbClr val="3D48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Alternate Process 18">
              <a:extLst>
                <a:ext uri="{FF2B5EF4-FFF2-40B4-BE49-F238E27FC236}">
                  <a16:creationId xmlns:a16="http://schemas.microsoft.com/office/drawing/2014/main" id="{4A7E9285-FA3C-43F9-AF94-D7A9E2F0A71C}"/>
                </a:ext>
              </a:extLst>
            </p:cNvPr>
            <p:cNvSpPr/>
            <p:nvPr userDrawn="1"/>
          </p:nvSpPr>
          <p:spPr>
            <a:xfrm>
              <a:off x="3068284" y="3566159"/>
              <a:ext cx="5707306" cy="1063885"/>
            </a:xfrm>
            <a:prstGeom prst="flowChartAlternateProcess">
              <a:avLst/>
            </a:prstGeom>
            <a:solidFill>
              <a:srgbClr val="3D4888"/>
            </a:solidFill>
            <a:ln>
              <a:solidFill>
                <a:srgbClr val="3D48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Thanks for your attention</a:t>
              </a:r>
            </a:p>
          </p:txBody>
        </p:sp>
      </p:grpSp>
      <p:pic>
        <p:nvPicPr>
          <p:cNvPr id="21" name="Immagine 31">
            <a:extLst>
              <a:ext uri="{FF2B5EF4-FFF2-40B4-BE49-F238E27FC236}">
                <a16:creationId xmlns:a16="http://schemas.microsoft.com/office/drawing/2014/main" id="{4F70009B-238D-394B-A42E-BD8D9A59FD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78" y="6132296"/>
            <a:ext cx="1728000" cy="487279"/>
          </a:xfrm>
          <a:prstGeom prst="rect">
            <a:avLst/>
          </a:prstGeom>
        </p:spPr>
      </p:pic>
      <p:pic>
        <p:nvPicPr>
          <p:cNvPr id="22" name="Immagine 35">
            <a:extLst>
              <a:ext uri="{FF2B5EF4-FFF2-40B4-BE49-F238E27FC236}">
                <a16:creationId xmlns:a16="http://schemas.microsoft.com/office/drawing/2014/main" id="{E2161258-C254-D743-BB7B-3E4D44418E8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7162686" y="5951836"/>
            <a:ext cx="828000" cy="800898"/>
          </a:xfrm>
          <a:prstGeom prst="rect">
            <a:avLst/>
          </a:prstGeom>
        </p:spPr>
      </p:pic>
      <p:pic>
        <p:nvPicPr>
          <p:cNvPr id="23" name="Immagine 37">
            <a:extLst>
              <a:ext uri="{FF2B5EF4-FFF2-40B4-BE49-F238E27FC236}">
                <a16:creationId xmlns:a16="http://schemas.microsoft.com/office/drawing/2014/main" id="{1619C559-CB96-5B49-9261-488FF8164A32}"/>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878025" y="6044829"/>
            <a:ext cx="827999" cy="620999"/>
          </a:xfrm>
          <a:prstGeom prst="rect">
            <a:avLst/>
          </a:prstGeom>
        </p:spPr>
      </p:pic>
      <p:pic>
        <p:nvPicPr>
          <p:cNvPr id="24" name="Immagine 38">
            <a:extLst>
              <a:ext uri="{FF2B5EF4-FFF2-40B4-BE49-F238E27FC236}">
                <a16:creationId xmlns:a16="http://schemas.microsoft.com/office/drawing/2014/main" id="{316DBBCE-88FD-004F-8475-074CA869F5E0}"/>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0716001" y="6052120"/>
            <a:ext cx="1475999" cy="600329"/>
          </a:xfrm>
          <a:prstGeom prst="rect">
            <a:avLst/>
          </a:prstGeom>
        </p:spPr>
      </p:pic>
      <p:pic>
        <p:nvPicPr>
          <p:cNvPr id="25" name="Immagine 39">
            <a:extLst>
              <a:ext uri="{FF2B5EF4-FFF2-40B4-BE49-F238E27FC236}">
                <a16:creationId xmlns:a16="http://schemas.microsoft.com/office/drawing/2014/main" id="{0CFAF545-F58F-9E44-8107-8230731BB556}"/>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2857517" y="6044829"/>
            <a:ext cx="1260000" cy="614913"/>
          </a:xfrm>
          <a:prstGeom prst="rect">
            <a:avLst/>
          </a:prstGeom>
        </p:spPr>
      </p:pic>
      <p:pic>
        <p:nvPicPr>
          <p:cNvPr id="26" name="Immagine 40" descr="Immagine che contiene clipart&#10;&#10;Descrizione generata automaticamente">
            <a:extLst>
              <a:ext uri="{FF2B5EF4-FFF2-40B4-BE49-F238E27FC236}">
                <a16:creationId xmlns:a16="http://schemas.microsoft.com/office/drawing/2014/main" id="{ACC54A6F-408B-C642-92E1-1E463D7B4F60}"/>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244403" y="6154285"/>
            <a:ext cx="1323219" cy="396000"/>
          </a:xfrm>
          <a:prstGeom prst="rect">
            <a:avLst/>
          </a:prstGeom>
        </p:spPr>
      </p:pic>
      <p:pic>
        <p:nvPicPr>
          <p:cNvPr id="27" name="Immagine 41" descr="Immagine che contiene clipart&#10;&#10;Descrizione generata automaticamente">
            <a:extLst>
              <a:ext uri="{FF2B5EF4-FFF2-40B4-BE49-F238E27FC236}">
                <a16:creationId xmlns:a16="http://schemas.microsoft.com/office/drawing/2014/main" id="{05CE5646-64F2-BC41-86C1-BBF9B8795E31}"/>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642522" y="6028285"/>
            <a:ext cx="1287850" cy="648000"/>
          </a:xfrm>
          <a:prstGeom prst="rect">
            <a:avLst/>
          </a:prstGeom>
        </p:spPr>
      </p:pic>
      <p:pic>
        <p:nvPicPr>
          <p:cNvPr id="28" name="Picture 27" descr="A close up of a logo&#10;&#10;Description automatically generated">
            <a:extLst>
              <a:ext uri="{FF2B5EF4-FFF2-40B4-BE49-F238E27FC236}">
                <a16:creationId xmlns:a16="http://schemas.microsoft.com/office/drawing/2014/main" id="{D85563C2-EEC9-BF42-8743-08931226E79E}"/>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8068494" y="6183659"/>
            <a:ext cx="1475999" cy="337252"/>
          </a:xfrm>
          <a:prstGeom prst="rect">
            <a:avLst/>
          </a:prstGeom>
        </p:spPr>
      </p:pic>
      <p:pic>
        <p:nvPicPr>
          <p:cNvPr id="29" name="Picture 28" descr="A picture containing drawing, shirt&#10;&#10;Description automatically generated">
            <a:extLst>
              <a:ext uri="{FF2B5EF4-FFF2-40B4-BE49-F238E27FC236}">
                <a16:creationId xmlns:a16="http://schemas.microsoft.com/office/drawing/2014/main" id="{5442E181-F6DA-C74C-A684-91D98A44E29A}"/>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9622301" y="6014357"/>
            <a:ext cx="1044000" cy="738377"/>
          </a:xfrm>
          <a:prstGeom prst="rect">
            <a:avLst/>
          </a:prstGeom>
        </p:spPr>
      </p:pic>
    </p:spTree>
    <p:extLst>
      <p:ext uri="{BB962C8B-B14F-4D97-AF65-F5344CB8AC3E}">
        <p14:creationId xmlns:p14="http://schemas.microsoft.com/office/powerpoint/2010/main" val="50467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7BC94A-09D0-404B-9AD7-0CDD88DB16D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A41D65C-E10E-4B05-A3EF-828F0432B1A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098EB32-0227-4105-9965-9931A798B3D0}"/>
              </a:ext>
            </a:extLst>
          </p:cNvPr>
          <p:cNvSpPr>
            <a:spLocks noGrp="1"/>
          </p:cNvSpPr>
          <p:nvPr>
            <p:ph type="dt" sz="half" idx="10"/>
          </p:nvPr>
        </p:nvSpPr>
        <p:spPr/>
        <p:txBody>
          <a:bodyPr/>
          <a:lstStyle/>
          <a:p>
            <a:fld id="{987866C6-9788-46EE-A644-812F08EA35E8}" type="datetime1">
              <a:rPr lang="en-US" smtClean="0"/>
              <a:t>1/23/2023</a:t>
            </a:fld>
            <a:endParaRPr lang="it-IT" dirty="0"/>
          </a:p>
        </p:txBody>
      </p:sp>
      <p:sp>
        <p:nvSpPr>
          <p:cNvPr id="5" name="Segnaposto piè di pagina 4">
            <a:extLst>
              <a:ext uri="{FF2B5EF4-FFF2-40B4-BE49-F238E27FC236}">
                <a16:creationId xmlns:a16="http://schemas.microsoft.com/office/drawing/2014/main" id="{3D5FA69F-8392-425C-B62C-ECD51CB94F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2B7751-C8AC-4A7B-AD34-63ECCF539AC2}"/>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129509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00621-A13D-4F5B-B020-BE026AFD8D5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974D198-CFBD-4BFD-B7BC-8D9378632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1210821-1DC3-4F46-B5DD-48A167EB6C11}"/>
              </a:ext>
            </a:extLst>
          </p:cNvPr>
          <p:cNvSpPr>
            <a:spLocks noGrp="1"/>
          </p:cNvSpPr>
          <p:nvPr>
            <p:ph type="dt" sz="half" idx="10"/>
          </p:nvPr>
        </p:nvSpPr>
        <p:spPr/>
        <p:txBody>
          <a:bodyPr/>
          <a:lstStyle/>
          <a:p>
            <a:fld id="{D1BFB14E-67F0-40F0-ACAB-73FD397E6D90}" type="datetime1">
              <a:rPr lang="en-US" smtClean="0"/>
              <a:t>1/23/2023</a:t>
            </a:fld>
            <a:endParaRPr lang="it-IT"/>
          </a:p>
        </p:txBody>
      </p:sp>
      <p:sp>
        <p:nvSpPr>
          <p:cNvPr id="5" name="Segnaposto piè di pagina 4">
            <a:extLst>
              <a:ext uri="{FF2B5EF4-FFF2-40B4-BE49-F238E27FC236}">
                <a16:creationId xmlns:a16="http://schemas.microsoft.com/office/drawing/2014/main" id="{1F42013B-AEFE-44B9-9F64-CF939917172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2D4AEBF-4477-4FFB-BCC4-2F5A3B8BB53E}"/>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391075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6DD324-3065-4411-A8E7-F1665D15624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A50441C-B45A-4238-B9E3-6625B29DBFF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ED583E1-9406-4D74-AB84-2074F41CDD7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B11B6C6-3855-44E6-90BF-788904BE9708}"/>
              </a:ext>
            </a:extLst>
          </p:cNvPr>
          <p:cNvSpPr>
            <a:spLocks noGrp="1"/>
          </p:cNvSpPr>
          <p:nvPr>
            <p:ph type="dt" sz="half" idx="10"/>
          </p:nvPr>
        </p:nvSpPr>
        <p:spPr/>
        <p:txBody>
          <a:bodyPr/>
          <a:lstStyle/>
          <a:p>
            <a:fld id="{6CA90ADD-CD77-4BCB-9ED8-4B9DABC80972}" type="datetime1">
              <a:rPr lang="en-US" smtClean="0"/>
              <a:t>1/23/2023</a:t>
            </a:fld>
            <a:endParaRPr lang="it-IT"/>
          </a:p>
        </p:txBody>
      </p:sp>
      <p:sp>
        <p:nvSpPr>
          <p:cNvPr id="6" name="Segnaposto piè di pagina 5">
            <a:extLst>
              <a:ext uri="{FF2B5EF4-FFF2-40B4-BE49-F238E27FC236}">
                <a16:creationId xmlns:a16="http://schemas.microsoft.com/office/drawing/2014/main" id="{5EA67176-40E4-4E97-B769-E9FF78097DF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1737608-4C24-4AF1-8F62-36A3ABFAFA4C}"/>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378395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AED148-2647-46E2-89D7-5CCEADD8F7B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405093D-A305-4F6A-9DA3-A654D9B0E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EFC3590-5FE0-4F11-A029-613EB988981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DF1ABE9-E437-4123-829E-988352694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5CE2512-928F-4965-8E1E-D39992EA715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ABA45AD-05F9-4BA8-A230-9D3C2A348F46}"/>
              </a:ext>
            </a:extLst>
          </p:cNvPr>
          <p:cNvSpPr>
            <a:spLocks noGrp="1"/>
          </p:cNvSpPr>
          <p:nvPr>
            <p:ph type="dt" sz="half" idx="10"/>
          </p:nvPr>
        </p:nvSpPr>
        <p:spPr/>
        <p:txBody>
          <a:bodyPr/>
          <a:lstStyle/>
          <a:p>
            <a:fld id="{8403D3D4-4CE9-4DBB-B1F9-2F1C007532EA}" type="datetime1">
              <a:rPr lang="en-US" smtClean="0"/>
              <a:t>1/23/2023</a:t>
            </a:fld>
            <a:endParaRPr lang="it-IT"/>
          </a:p>
        </p:txBody>
      </p:sp>
      <p:sp>
        <p:nvSpPr>
          <p:cNvPr id="8" name="Segnaposto piè di pagina 7">
            <a:extLst>
              <a:ext uri="{FF2B5EF4-FFF2-40B4-BE49-F238E27FC236}">
                <a16:creationId xmlns:a16="http://schemas.microsoft.com/office/drawing/2014/main" id="{BB100A67-B74B-4CC4-8FAC-3E2B66D883A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622249F-74D3-489D-8F11-66680C51B193}"/>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286148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433B8-B60F-43BD-BD80-6D539405837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EFC06A9-CC99-4B11-9F8C-EACF8E1F6CD3}"/>
              </a:ext>
            </a:extLst>
          </p:cNvPr>
          <p:cNvSpPr>
            <a:spLocks noGrp="1"/>
          </p:cNvSpPr>
          <p:nvPr>
            <p:ph type="dt" sz="half" idx="10"/>
          </p:nvPr>
        </p:nvSpPr>
        <p:spPr/>
        <p:txBody>
          <a:bodyPr/>
          <a:lstStyle/>
          <a:p>
            <a:fld id="{521DFEAF-5027-4FCE-AD42-887B7EAE8E12}" type="datetime1">
              <a:rPr lang="en-US" smtClean="0"/>
              <a:t>1/23/2023</a:t>
            </a:fld>
            <a:endParaRPr lang="it-IT"/>
          </a:p>
        </p:txBody>
      </p:sp>
      <p:sp>
        <p:nvSpPr>
          <p:cNvPr id="4" name="Segnaposto piè di pagina 3">
            <a:extLst>
              <a:ext uri="{FF2B5EF4-FFF2-40B4-BE49-F238E27FC236}">
                <a16:creationId xmlns:a16="http://schemas.microsoft.com/office/drawing/2014/main" id="{D9FF60DC-04A5-47EF-8862-1E090F91B19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F0590AD-93EA-4727-9CC5-AB19F94494A7}"/>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292098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5CF65D3-84BD-4979-A94F-6F5EA1F88CBA}"/>
              </a:ext>
            </a:extLst>
          </p:cNvPr>
          <p:cNvSpPr>
            <a:spLocks noGrp="1"/>
          </p:cNvSpPr>
          <p:nvPr>
            <p:ph type="dt" sz="half" idx="10"/>
          </p:nvPr>
        </p:nvSpPr>
        <p:spPr/>
        <p:txBody>
          <a:bodyPr/>
          <a:lstStyle/>
          <a:p>
            <a:fld id="{E6306B1E-134F-476E-84DD-AC0C2B1A17BF}" type="datetime1">
              <a:rPr lang="en-US" smtClean="0"/>
              <a:t>1/23/2023</a:t>
            </a:fld>
            <a:endParaRPr lang="it-IT"/>
          </a:p>
        </p:txBody>
      </p:sp>
      <p:sp>
        <p:nvSpPr>
          <p:cNvPr id="3" name="Segnaposto piè di pagina 2">
            <a:extLst>
              <a:ext uri="{FF2B5EF4-FFF2-40B4-BE49-F238E27FC236}">
                <a16:creationId xmlns:a16="http://schemas.microsoft.com/office/drawing/2014/main" id="{1B67F77F-7CF6-4C21-98F9-185807EAAA6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CEC1CF4-B263-44F2-8498-71D19A33E0E0}"/>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379286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B5382E-19C4-4F60-BE75-CE4A7BA15A6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E21B786-F042-4CF4-91BC-F7325C46D9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1537F49-93AC-460C-9647-0D32AAFB7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D37EC67-5894-41F8-A468-20D35E7AF3BA}"/>
              </a:ext>
            </a:extLst>
          </p:cNvPr>
          <p:cNvSpPr>
            <a:spLocks noGrp="1"/>
          </p:cNvSpPr>
          <p:nvPr>
            <p:ph type="dt" sz="half" idx="10"/>
          </p:nvPr>
        </p:nvSpPr>
        <p:spPr/>
        <p:txBody>
          <a:bodyPr/>
          <a:lstStyle/>
          <a:p>
            <a:fld id="{FDC521EA-0F3A-4A0D-811B-2B5D91761C15}" type="datetime1">
              <a:rPr lang="en-US" smtClean="0"/>
              <a:t>1/23/2023</a:t>
            </a:fld>
            <a:endParaRPr lang="it-IT"/>
          </a:p>
        </p:txBody>
      </p:sp>
      <p:sp>
        <p:nvSpPr>
          <p:cNvPr id="6" name="Segnaposto piè di pagina 5">
            <a:extLst>
              <a:ext uri="{FF2B5EF4-FFF2-40B4-BE49-F238E27FC236}">
                <a16:creationId xmlns:a16="http://schemas.microsoft.com/office/drawing/2014/main" id="{F2E6F990-8D25-4D15-8071-CDAF6F4C9DA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8CFBB1D-1B90-4438-BDDE-AE5BEDD3F0F1}"/>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50783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73270D-3994-45FB-BFD4-9366C761DF1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8969289-374E-4E21-8BD8-D5E29F812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3D1EED0-A576-449C-BD17-55E68D79E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E3A9409-B1A1-4F5B-9B7A-A865923DC323}"/>
              </a:ext>
            </a:extLst>
          </p:cNvPr>
          <p:cNvSpPr>
            <a:spLocks noGrp="1"/>
          </p:cNvSpPr>
          <p:nvPr>
            <p:ph type="dt" sz="half" idx="10"/>
          </p:nvPr>
        </p:nvSpPr>
        <p:spPr/>
        <p:txBody>
          <a:bodyPr/>
          <a:lstStyle/>
          <a:p>
            <a:fld id="{C6C47D58-331D-40B1-A0C1-1237A14BD153}" type="datetime1">
              <a:rPr lang="en-US" smtClean="0"/>
              <a:t>1/23/2023</a:t>
            </a:fld>
            <a:endParaRPr lang="it-IT"/>
          </a:p>
        </p:txBody>
      </p:sp>
      <p:sp>
        <p:nvSpPr>
          <p:cNvPr id="6" name="Segnaposto piè di pagina 5">
            <a:extLst>
              <a:ext uri="{FF2B5EF4-FFF2-40B4-BE49-F238E27FC236}">
                <a16:creationId xmlns:a16="http://schemas.microsoft.com/office/drawing/2014/main" id="{01A6B0F2-8A9F-40D8-A005-23DA12DB6EF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245561D-DDD1-4C4C-A0A6-7E1E61946504}"/>
              </a:ext>
            </a:extLst>
          </p:cNvPr>
          <p:cNvSpPr>
            <a:spLocks noGrp="1"/>
          </p:cNvSpPr>
          <p:nvPr>
            <p:ph type="sldNum" sz="quarter" idx="12"/>
          </p:nvPr>
        </p:nvSpPr>
        <p:spPr/>
        <p:txBody>
          <a:bodyPr/>
          <a:lstStyle/>
          <a:p>
            <a:fld id="{7ADC2682-86E0-43EF-9663-C77056E8D387}" type="slidenum">
              <a:rPr lang="it-IT" smtClean="0"/>
              <a:t>‹N°›</a:t>
            </a:fld>
            <a:endParaRPr lang="it-IT"/>
          </a:p>
        </p:txBody>
      </p:sp>
    </p:spTree>
    <p:extLst>
      <p:ext uri="{BB962C8B-B14F-4D97-AF65-F5344CB8AC3E}">
        <p14:creationId xmlns:p14="http://schemas.microsoft.com/office/powerpoint/2010/main" val="78128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magine 3" descr="Immagine che contiene clipart&#10;&#10;Descrizione generata automaticamente">
            <a:extLst>
              <a:ext uri="{FF2B5EF4-FFF2-40B4-BE49-F238E27FC236}">
                <a16:creationId xmlns:a16="http://schemas.microsoft.com/office/drawing/2014/main" id="{CD70090F-8BC8-402E-B289-91AA071EF054}"/>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803194" y="7678"/>
            <a:ext cx="2388806" cy="627062"/>
          </a:xfrm>
          <a:prstGeom prst="rect">
            <a:avLst/>
          </a:prstGeom>
          <a:ln w="12700">
            <a:noFill/>
          </a:ln>
        </p:spPr>
      </p:pic>
      <p:sp>
        <p:nvSpPr>
          <p:cNvPr id="2" name="Segnaposto titolo 1">
            <a:extLst>
              <a:ext uri="{FF2B5EF4-FFF2-40B4-BE49-F238E27FC236}">
                <a16:creationId xmlns:a16="http://schemas.microsoft.com/office/drawing/2014/main" id="{682A18EB-3646-4DF6-96AB-7AB1EA428B48}"/>
              </a:ext>
            </a:extLst>
          </p:cNvPr>
          <p:cNvSpPr>
            <a:spLocks noGrp="1"/>
          </p:cNvSpPr>
          <p:nvPr>
            <p:ph type="title"/>
          </p:nvPr>
        </p:nvSpPr>
        <p:spPr>
          <a:xfrm>
            <a:off x="838200" y="634740"/>
            <a:ext cx="10515600" cy="1055948"/>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38B7FB0-0F27-4683-BF57-8BE41D0E85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18A4E60-CA63-42AE-92B5-C999640DB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3D4888"/>
                </a:solidFill>
              </a:defRPr>
            </a:lvl1pPr>
          </a:lstStyle>
          <a:p>
            <a:fld id="{90F22D52-6D45-40A7-A171-7E58B6603C06}" type="datetime1">
              <a:rPr lang="en-US" smtClean="0"/>
              <a:t>1/23/2023</a:t>
            </a:fld>
            <a:endParaRPr lang="it-IT"/>
          </a:p>
        </p:txBody>
      </p:sp>
      <p:sp>
        <p:nvSpPr>
          <p:cNvPr id="5" name="Segnaposto piè di pagina 4">
            <a:extLst>
              <a:ext uri="{FF2B5EF4-FFF2-40B4-BE49-F238E27FC236}">
                <a16:creationId xmlns:a16="http://schemas.microsoft.com/office/drawing/2014/main" id="{9736839B-8FF1-49DC-83FB-25BB2E9F97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3D4888"/>
                </a:solidFill>
              </a:defRPr>
            </a:lvl1pPr>
          </a:lstStyle>
          <a:p>
            <a:endParaRPr lang="it-IT"/>
          </a:p>
        </p:txBody>
      </p:sp>
      <p:sp>
        <p:nvSpPr>
          <p:cNvPr id="6" name="Segnaposto numero diapositiva 5">
            <a:extLst>
              <a:ext uri="{FF2B5EF4-FFF2-40B4-BE49-F238E27FC236}">
                <a16:creationId xmlns:a16="http://schemas.microsoft.com/office/drawing/2014/main" id="{9A55F0AE-D811-491E-B64E-20492DABE9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3D4888"/>
                </a:solidFill>
              </a:defRPr>
            </a:lvl1pPr>
          </a:lstStyle>
          <a:p>
            <a:fld id="{7ADC2682-86E0-43EF-9663-C77056E8D387}" type="slidenum">
              <a:rPr lang="it-IT" smtClean="0"/>
              <a:pPr/>
              <a:t>‹N°›</a:t>
            </a:fld>
            <a:endParaRPr lang="it-IT"/>
          </a:p>
        </p:txBody>
      </p:sp>
    </p:spTree>
    <p:extLst>
      <p:ext uri="{BB962C8B-B14F-4D97-AF65-F5344CB8AC3E}">
        <p14:creationId xmlns:p14="http://schemas.microsoft.com/office/powerpoint/2010/main" val="198946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914400" rtl="0" eaLnBrk="1" latinLnBrk="0" hangingPunct="1">
        <a:lnSpc>
          <a:spcPct val="90000"/>
        </a:lnSpc>
        <a:spcBef>
          <a:spcPct val="0"/>
        </a:spcBef>
        <a:buNone/>
        <a:defRPr sz="4400" b="1" kern="1200">
          <a:solidFill>
            <a:srgbClr val="3D48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D488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D488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D488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D488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D488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604D8-36CA-4CA4-81FF-BB6FCF54979A}"/>
              </a:ext>
            </a:extLst>
          </p:cNvPr>
          <p:cNvSpPr>
            <a:spLocks noGrp="1"/>
          </p:cNvSpPr>
          <p:nvPr>
            <p:ph type="ctrTitle"/>
          </p:nvPr>
        </p:nvSpPr>
        <p:spPr>
          <a:xfrm>
            <a:off x="107576" y="2121166"/>
            <a:ext cx="11954436" cy="1890997"/>
          </a:xfrm>
        </p:spPr>
        <p:txBody>
          <a:bodyPr>
            <a:normAutofit/>
          </a:bodyPr>
          <a:lstStyle/>
          <a:p>
            <a:r>
              <a:rPr lang="en-US" sz="3600" dirty="0"/>
              <a:t>WP10 : KPI assessment (D10.4)</a:t>
            </a:r>
            <a:endParaRPr lang="en-US" sz="3600" b="1" dirty="0"/>
          </a:p>
        </p:txBody>
      </p:sp>
      <p:sp>
        <p:nvSpPr>
          <p:cNvPr id="4" name="Text Placeholder 3">
            <a:extLst>
              <a:ext uri="{FF2B5EF4-FFF2-40B4-BE49-F238E27FC236}">
                <a16:creationId xmlns:a16="http://schemas.microsoft.com/office/drawing/2014/main" id="{49AC6A6D-A10E-493E-836E-D0E9C7C58259}"/>
              </a:ext>
            </a:extLst>
          </p:cNvPr>
          <p:cNvSpPr>
            <a:spLocks noGrp="1"/>
          </p:cNvSpPr>
          <p:nvPr>
            <p:ph type="body" sz="quarter" idx="10"/>
          </p:nvPr>
        </p:nvSpPr>
        <p:spPr>
          <a:xfrm>
            <a:off x="2704063" y="4397830"/>
            <a:ext cx="6464875" cy="1193074"/>
          </a:xfrm>
        </p:spPr>
        <p:txBody>
          <a:bodyPr>
            <a:normAutofit fontScale="40000" lnSpcReduction="20000"/>
          </a:bodyPr>
          <a:lstStyle/>
          <a:p>
            <a:r>
              <a:rPr lang="en-US" sz="3700" dirty="0"/>
              <a:t>Final Demo meeting, January 26th 2023</a:t>
            </a:r>
          </a:p>
          <a:p>
            <a:r>
              <a:rPr lang="en-US" sz="3700" dirty="0"/>
              <a:t>E. </a:t>
            </a:r>
            <a:r>
              <a:rPr lang="en-US" sz="3700" dirty="0" err="1"/>
              <a:t>Breuil</a:t>
            </a:r>
            <a:r>
              <a:rPr lang="en-US" sz="3700" dirty="0"/>
              <a:t> &amp; B. </a:t>
            </a:r>
            <a:r>
              <a:rPr lang="en-US" sz="3700" dirty="0" err="1"/>
              <a:t>Dumercq</a:t>
            </a:r>
            <a:r>
              <a:rPr lang="en-US" sz="3700" dirty="0"/>
              <a:t> (ORANO) &amp; An Bielen (SCK CEN)</a:t>
            </a:r>
          </a:p>
          <a:p>
            <a:r>
              <a:rPr lang="en-US" sz="3700" dirty="0"/>
              <a:t>E. Fanchini &amp; A </a:t>
            </a:r>
            <a:r>
              <a:rPr lang="en-US" sz="3700" dirty="0" err="1"/>
              <a:t>Lovene</a:t>
            </a:r>
            <a:r>
              <a:rPr lang="en-US" sz="3700" dirty="0"/>
              <a:t> (CAEN) &amp; L. Lepore (ENEA)</a:t>
            </a:r>
          </a:p>
          <a:p>
            <a:r>
              <a:rPr lang="en-US" sz="3700" dirty="0"/>
              <a:t>B. Perrot (CEA</a:t>
            </a:r>
            <a:r>
              <a:rPr lang="en-US" dirty="0"/>
              <a:t>)</a:t>
            </a:r>
          </a:p>
        </p:txBody>
      </p:sp>
    </p:spTree>
    <p:extLst>
      <p:ext uri="{BB962C8B-B14F-4D97-AF65-F5344CB8AC3E}">
        <p14:creationId xmlns:p14="http://schemas.microsoft.com/office/powerpoint/2010/main" val="203385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028E-5B7C-3FC2-66C3-0102CCE385B8}"/>
              </a:ext>
            </a:extLst>
          </p:cNvPr>
          <p:cNvSpPr>
            <a:spLocks noGrp="1"/>
          </p:cNvSpPr>
          <p:nvPr>
            <p:ph type="title"/>
          </p:nvPr>
        </p:nvSpPr>
        <p:spPr>
          <a:xfrm>
            <a:off x="526582" y="211570"/>
            <a:ext cx="10515600" cy="1055948"/>
          </a:xfrm>
        </p:spPr>
        <p:txBody>
          <a:bodyPr/>
          <a:lstStyle/>
          <a:p>
            <a:r>
              <a:rPr lang="en-US" dirty="0"/>
              <a:t>KPI assessment</a:t>
            </a:r>
          </a:p>
        </p:txBody>
      </p:sp>
      <p:sp>
        <p:nvSpPr>
          <p:cNvPr id="3" name="Content Placeholder 2">
            <a:extLst>
              <a:ext uri="{FF2B5EF4-FFF2-40B4-BE49-F238E27FC236}">
                <a16:creationId xmlns:a16="http://schemas.microsoft.com/office/drawing/2014/main" id="{F5DFF644-00A4-30B3-16DB-ED19367A724D}"/>
              </a:ext>
            </a:extLst>
          </p:cNvPr>
          <p:cNvSpPr>
            <a:spLocks noGrp="1"/>
          </p:cNvSpPr>
          <p:nvPr>
            <p:ph idx="1"/>
          </p:nvPr>
        </p:nvSpPr>
        <p:spPr>
          <a:xfrm>
            <a:off x="431800" y="1250633"/>
            <a:ext cx="11645900" cy="5292090"/>
          </a:xfrm>
        </p:spPr>
        <p:txBody>
          <a:bodyPr vert="horz" lIns="91440" tIns="45720" rIns="91440" bIns="45720" rtlCol="0" anchor="t">
            <a:normAutofit/>
          </a:bodyPr>
          <a:lstStyle/>
          <a:p>
            <a:pPr marL="0" indent="0">
              <a:buNone/>
            </a:pPr>
            <a:r>
              <a:rPr lang="en-US" b="1" dirty="0">
                <a:ea typeface="+mn-lt"/>
                <a:cs typeface="+mn-lt"/>
              </a:rPr>
              <a:t>The KPI assessment is one task of WP10 (deliverable 10.4) to be done at the end of the project.</a:t>
            </a:r>
          </a:p>
          <a:p>
            <a:pPr marL="0" indent="0">
              <a:buNone/>
            </a:pPr>
            <a:r>
              <a:rPr lang="en-US" b="1" dirty="0">
                <a:ea typeface="+mn-lt"/>
                <a:cs typeface="+mn-lt"/>
              </a:rPr>
              <a:t>The purpose of the MICADO project :</a:t>
            </a:r>
          </a:p>
          <a:p>
            <a:r>
              <a:rPr lang="en-US" b="1" dirty="0">
                <a:ea typeface="+mn-lt"/>
                <a:cs typeface="+mn-lt"/>
              </a:rPr>
              <a:t>The MICADO project aims to define an innovative methodology for the characterization and long term monitoring of nuclear waste packages with a toolbox (RCMS </a:t>
            </a:r>
            <a:r>
              <a:rPr lang="en-US" b="1" dirty="0" err="1">
                <a:ea typeface="+mn-lt"/>
                <a:cs typeface="+mn-lt"/>
              </a:rPr>
              <a:t>DigiWaste</a:t>
            </a:r>
            <a:r>
              <a:rPr lang="en-US" b="1" dirty="0">
                <a:ea typeface="+mn-lt"/>
                <a:cs typeface="+mn-lt"/>
              </a:rPr>
              <a:t> platform) of measurements devices, simulation, software and analysis tools. </a:t>
            </a:r>
          </a:p>
          <a:p>
            <a:r>
              <a:rPr lang="en-US" b="1" dirty="0">
                <a:ea typeface="+mn-lt"/>
                <a:cs typeface="+mn-lt"/>
              </a:rPr>
              <a:t>The RCMS </a:t>
            </a:r>
            <a:r>
              <a:rPr lang="en-US" b="1" dirty="0" err="1">
                <a:ea typeface="+mn-lt"/>
                <a:cs typeface="+mn-lt"/>
              </a:rPr>
              <a:t>DigiWaste</a:t>
            </a:r>
            <a:r>
              <a:rPr lang="en-US" b="1" dirty="0">
                <a:ea typeface="+mn-lt"/>
                <a:cs typeface="+mn-lt"/>
              </a:rPr>
              <a:t> platform is the main output of MICADO.</a:t>
            </a:r>
          </a:p>
          <a:p>
            <a:r>
              <a:rPr lang="en-US" b="1" dirty="0">
                <a:ea typeface="+mn-lt"/>
                <a:cs typeface="+mn-lt"/>
              </a:rPr>
              <a:t>The nuclear wastes targeted by the MICADO project are LLW and ILW categories and legacy wastes, in particular those close to the limits which conditions the selection of the disposal facility (surface or geological).</a:t>
            </a:r>
          </a:p>
        </p:txBody>
      </p:sp>
      <p:sp>
        <p:nvSpPr>
          <p:cNvPr id="4" name="Date Placeholder 3">
            <a:extLst>
              <a:ext uri="{FF2B5EF4-FFF2-40B4-BE49-F238E27FC236}">
                <a16:creationId xmlns:a16="http://schemas.microsoft.com/office/drawing/2014/main" id="{5EA7DB07-B97F-3E8F-CEE1-DEA487E3E4A7}"/>
              </a:ext>
            </a:extLst>
          </p:cNvPr>
          <p:cNvSpPr>
            <a:spLocks noGrp="1"/>
          </p:cNvSpPr>
          <p:nvPr>
            <p:ph type="dt" sz="half" idx="10"/>
          </p:nvPr>
        </p:nvSpPr>
        <p:spPr/>
        <p:txBody>
          <a:bodyPr/>
          <a:lstStyle/>
          <a:p>
            <a:fld id="{987866C6-9788-46EE-A644-812F08EA35E8}" type="datetime1">
              <a:rPr lang="en-US" smtClean="0"/>
              <a:t>1/23/2023</a:t>
            </a:fld>
            <a:endParaRPr lang="it-IT"/>
          </a:p>
        </p:txBody>
      </p:sp>
      <p:sp>
        <p:nvSpPr>
          <p:cNvPr id="5" name="Slide Number Placeholder 4">
            <a:extLst>
              <a:ext uri="{FF2B5EF4-FFF2-40B4-BE49-F238E27FC236}">
                <a16:creationId xmlns:a16="http://schemas.microsoft.com/office/drawing/2014/main" id="{933968F0-E511-6D5C-12C4-65E29D44B572}"/>
              </a:ext>
            </a:extLst>
          </p:cNvPr>
          <p:cNvSpPr>
            <a:spLocks noGrp="1"/>
          </p:cNvSpPr>
          <p:nvPr>
            <p:ph type="sldNum" sz="quarter" idx="12"/>
          </p:nvPr>
        </p:nvSpPr>
        <p:spPr/>
        <p:txBody>
          <a:bodyPr/>
          <a:lstStyle/>
          <a:p>
            <a:fld id="{7ADC2682-86E0-43EF-9663-C77056E8D387}" type="slidenum">
              <a:rPr lang="it-IT" smtClean="0"/>
              <a:t>2</a:t>
            </a:fld>
            <a:endParaRPr lang="it-IT"/>
          </a:p>
        </p:txBody>
      </p:sp>
    </p:spTree>
    <p:extLst>
      <p:ext uri="{BB962C8B-B14F-4D97-AF65-F5344CB8AC3E}">
        <p14:creationId xmlns:p14="http://schemas.microsoft.com/office/powerpoint/2010/main" val="218762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028E-5B7C-3FC2-66C3-0102CCE385B8}"/>
              </a:ext>
            </a:extLst>
          </p:cNvPr>
          <p:cNvSpPr>
            <a:spLocks noGrp="1"/>
          </p:cNvSpPr>
          <p:nvPr>
            <p:ph type="title"/>
          </p:nvPr>
        </p:nvSpPr>
        <p:spPr>
          <a:xfrm>
            <a:off x="640882" y="194685"/>
            <a:ext cx="10515600" cy="1055948"/>
          </a:xfrm>
        </p:spPr>
        <p:txBody>
          <a:bodyPr/>
          <a:lstStyle/>
          <a:p>
            <a:r>
              <a:rPr lang="en-US" dirty="0"/>
              <a:t>KPI assessment</a:t>
            </a:r>
          </a:p>
        </p:txBody>
      </p:sp>
      <p:sp>
        <p:nvSpPr>
          <p:cNvPr id="3" name="Content Placeholder 2">
            <a:extLst>
              <a:ext uri="{FF2B5EF4-FFF2-40B4-BE49-F238E27FC236}">
                <a16:creationId xmlns:a16="http://schemas.microsoft.com/office/drawing/2014/main" id="{F5DFF644-00A4-30B3-16DB-ED19367A724D}"/>
              </a:ext>
            </a:extLst>
          </p:cNvPr>
          <p:cNvSpPr>
            <a:spLocks noGrp="1"/>
          </p:cNvSpPr>
          <p:nvPr>
            <p:ph idx="1"/>
          </p:nvPr>
        </p:nvSpPr>
        <p:spPr>
          <a:xfrm>
            <a:off x="381000" y="1199040"/>
            <a:ext cx="11607800" cy="5292090"/>
          </a:xfrm>
        </p:spPr>
        <p:txBody>
          <a:bodyPr vert="horz" lIns="91440" tIns="45720" rIns="91440" bIns="45720" rtlCol="0" anchor="t">
            <a:normAutofit fontScale="92500" lnSpcReduction="20000"/>
          </a:bodyPr>
          <a:lstStyle/>
          <a:p>
            <a:pPr marL="0" indent="0">
              <a:buNone/>
            </a:pPr>
            <a:r>
              <a:rPr lang="en-US" b="1" dirty="0">
                <a:ea typeface="+mn-lt"/>
                <a:cs typeface="+mn-lt"/>
              </a:rPr>
              <a:t>METHODOLOGY</a:t>
            </a:r>
          </a:p>
          <a:p>
            <a:pPr marL="0" indent="0">
              <a:buNone/>
            </a:pPr>
            <a:r>
              <a:rPr lang="en-US" b="1" dirty="0">
                <a:ea typeface="+mn-lt"/>
                <a:cs typeface="+mn-lt"/>
              </a:rPr>
              <a:t>MICADO has set up 4 global objectives to improve waste characterization procedures :</a:t>
            </a:r>
          </a:p>
          <a:p>
            <a:r>
              <a:rPr lang="en-US" b="1" dirty="0">
                <a:ea typeface="+mn-lt"/>
                <a:cs typeface="+mn-lt"/>
              </a:rPr>
              <a:t>OBJ 1 Operational effectiveness</a:t>
            </a:r>
          </a:p>
          <a:p>
            <a:r>
              <a:rPr lang="en-US" b="1" dirty="0">
                <a:ea typeface="+mn-lt"/>
                <a:cs typeface="+mn-lt"/>
              </a:rPr>
              <a:t>OBJ 2 Financial Optimization</a:t>
            </a:r>
          </a:p>
          <a:p>
            <a:r>
              <a:rPr lang="en-US" b="1" dirty="0">
                <a:ea typeface="+mn-lt"/>
                <a:cs typeface="+mn-lt"/>
              </a:rPr>
              <a:t>OBJ 3 Social and environmental responsibilities</a:t>
            </a:r>
          </a:p>
          <a:p>
            <a:r>
              <a:rPr lang="en-US" b="1" dirty="0">
                <a:ea typeface="+mn-lt"/>
                <a:cs typeface="+mn-lt"/>
              </a:rPr>
              <a:t>OBJ 4 Economical impact</a:t>
            </a:r>
          </a:p>
          <a:p>
            <a:pPr marL="0" indent="0">
              <a:buNone/>
            </a:pPr>
            <a:r>
              <a:rPr lang="en-US" b="1" dirty="0">
                <a:ea typeface="+mn-lt"/>
                <a:cs typeface="+mn-lt"/>
              </a:rPr>
              <a:t>KPIs were defined and based on :</a:t>
            </a:r>
          </a:p>
          <a:p>
            <a:r>
              <a:rPr lang="en-US" b="1" dirty="0">
                <a:ea typeface="+mn-lt"/>
                <a:cs typeface="+mn-lt"/>
              </a:rPr>
              <a:t>the KPIs mentioned in the Grant Agreement Part B with regard to the global objectives. The GA specified also the target at the end of the project and the measure to be used to assess each KPI.</a:t>
            </a:r>
          </a:p>
          <a:p>
            <a:r>
              <a:rPr lang="en-US" b="1" dirty="0">
                <a:ea typeface="+mn-lt"/>
                <a:cs typeface="+mn-lt"/>
              </a:rPr>
              <a:t>and also the specifications issued from the system requirements document (D2.1) written at the beginning of the project, see in particular the specified performances of the different nuclear characterization technologies. </a:t>
            </a:r>
          </a:p>
        </p:txBody>
      </p:sp>
      <p:sp>
        <p:nvSpPr>
          <p:cNvPr id="4" name="Date Placeholder 3">
            <a:extLst>
              <a:ext uri="{FF2B5EF4-FFF2-40B4-BE49-F238E27FC236}">
                <a16:creationId xmlns:a16="http://schemas.microsoft.com/office/drawing/2014/main" id="{5EA7DB07-B97F-3E8F-CEE1-DEA487E3E4A7}"/>
              </a:ext>
            </a:extLst>
          </p:cNvPr>
          <p:cNvSpPr>
            <a:spLocks noGrp="1"/>
          </p:cNvSpPr>
          <p:nvPr>
            <p:ph type="dt" sz="half" idx="10"/>
          </p:nvPr>
        </p:nvSpPr>
        <p:spPr/>
        <p:txBody>
          <a:bodyPr/>
          <a:lstStyle/>
          <a:p>
            <a:fld id="{987866C6-9788-46EE-A644-812F08EA35E8}" type="datetime1">
              <a:rPr lang="en-US" smtClean="0"/>
              <a:t>1/23/2023</a:t>
            </a:fld>
            <a:endParaRPr lang="it-IT"/>
          </a:p>
        </p:txBody>
      </p:sp>
      <p:sp>
        <p:nvSpPr>
          <p:cNvPr id="5" name="Slide Number Placeholder 4">
            <a:extLst>
              <a:ext uri="{FF2B5EF4-FFF2-40B4-BE49-F238E27FC236}">
                <a16:creationId xmlns:a16="http://schemas.microsoft.com/office/drawing/2014/main" id="{933968F0-E511-6D5C-12C4-65E29D44B572}"/>
              </a:ext>
            </a:extLst>
          </p:cNvPr>
          <p:cNvSpPr>
            <a:spLocks noGrp="1"/>
          </p:cNvSpPr>
          <p:nvPr>
            <p:ph type="sldNum" sz="quarter" idx="12"/>
          </p:nvPr>
        </p:nvSpPr>
        <p:spPr/>
        <p:txBody>
          <a:bodyPr/>
          <a:lstStyle/>
          <a:p>
            <a:fld id="{7ADC2682-86E0-43EF-9663-C77056E8D387}" type="slidenum">
              <a:rPr lang="it-IT" smtClean="0"/>
              <a:t>3</a:t>
            </a:fld>
            <a:endParaRPr lang="it-IT"/>
          </a:p>
        </p:txBody>
      </p:sp>
    </p:spTree>
    <p:extLst>
      <p:ext uri="{BB962C8B-B14F-4D97-AF65-F5344CB8AC3E}">
        <p14:creationId xmlns:p14="http://schemas.microsoft.com/office/powerpoint/2010/main" val="187568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028E-5B7C-3FC2-66C3-0102CCE385B8}"/>
              </a:ext>
            </a:extLst>
          </p:cNvPr>
          <p:cNvSpPr>
            <a:spLocks noGrp="1"/>
          </p:cNvSpPr>
          <p:nvPr>
            <p:ph type="title"/>
          </p:nvPr>
        </p:nvSpPr>
        <p:spPr>
          <a:xfrm>
            <a:off x="548640" y="194685"/>
            <a:ext cx="10515600" cy="1055948"/>
          </a:xfrm>
        </p:spPr>
        <p:txBody>
          <a:bodyPr/>
          <a:lstStyle/>
          <a:p>
            <a:r>
              <a:rPr lang="en-US" dirty="0"/>
              <a:t>KPI assessment</a:t>
            </a:r>
          </a:p>
        </p:txBody>
      </p:sp>
      <p:sp>
        <p:nvSpPr>
          <p:cNvPr id="3" name="Content Placeholder 2">
            <a:extLst>
              <a:ext uri="{FF2B5EF4-FFF2-40B4-BE49-F238E27FC236}">
                <a16:creationId xmlns:a16="http://schemas.microsoft.com/office/drawing/2014/main" id="{F5DFF644-00A4-30B3-16DB-ED19367A724D}"/>
              </a:ext>
            </a:extLst>
          </p:cNvPr>
          <p:cNvSpPr>
            <a:spLocks noGrp="1"/>
          </p:cNvSpPr>
          <p:nvPr>
            <p:ph idx="1"/>
          </p:nvPr>
        </p:nvSpPr>
        <p:spPr>
          <a:xfrm>
            <a:off x="402656" y="1270318"/>
            <a:ext cx="11560743" cy="5113338"/>
          </a:xfrm>
        </p:spPr>
        <p:txBody>
          <a:bodyPr vert="horz" lIns="91440" tIns="45720" rIns="91440" bIns="45720" rtlCol="0" anchor="t">
            <a:normAutofit/>
          </a:bodyPr>
          <a:lstStyle/>
          <a:p>
            <a:pPr marL="0" indent="0">
              <a:buNone/>
            </a:pPr>
            <a:r>
              <a:rPr lang="en-US" b="1" dirty="0">
                <a:ea typeface="+mn-lt"/>
                <a:cs typeface="+mn-lt"/>
              </a:rPr>
              <a:t>For each KPI the achieved results at the end of MICADO will be assessed by the MICADO partners and also by external experts/end users. The justifications of the assessments will have to be provided : </a:t>
            </a:r>
          </a:p>
          <a:p>
            <a:r>
              <a:rPr lang="en-US" b="1" dirty="0">
                <a:ea typeface="+mn-lt"/>
                <a:cs typeface="+mn-lt"/>
              </a:rPr>
              <a:t>References of documents, MICADO deliverables,</a:t>
            </a:r>
          </a:p>
          <a:p>
            <a:r>
              <a:rPr lang="en-US" b="1" dirty="0">
                <a:ea typeface="+mn-lt"/>
                <a:cs typeface="+mn-lt"/>
              </a:rPr>
              <a:t>Are the assessments based on a design study, an experimental test or an expert opinion.</a:t>
            </a:r>
          </a:p>
          <a:p>
            <a:pPr marL="0" indent="0">
              <a:buNone/>
            </a:pPr>
            <a:r>
              <a:rPr lang="en-US" b="1" dirty="0">
                <a:ea typeface="+mn-lt"/>
                <a:cs typeface="+mn-lt"/>
              </a:rPr>
              <a:t>The last results achieved during the final demo will be of course taken into account.</a:t>
            </a:r>
          </a:p>
          <a:p>
            <a:pPr marL="0" indent="0">
              <a:buNone/>
            </a:pPr>
            <a:r>
              <a:rPr lang="en-US" b="1" dirty="0">
                <a:ea typeface="+mn-lt"/>
                <a:cs typeface="+mn-lt"/>
              </a:rPr>
              <a:t>A quantification rating (0 to 5) is proposed to compare the achieved results with the target values (5/5 means that the achieved result is fully consistent with the target value).</a:t>
            </a:r>
          </a:p>
        </p:txBody>
      </p:sp>
      <p:sp>
        <p:nvSpPr>
          <p:cNvPr id="4" name="Date Placeholder 3">
            <a:extLst>
              <a:ext uri="{FF2B5EF4-FFF2-40B4-BE49-F238E27FC236}">
                <a16:creationId xmlns:a16="http://schemas.microsoft.com/office/drawing/2014/main" id="{5EA7DB07-B97F-3E8F-CEE1-DEA487E3E4A7}"/>
              </a:ext>
            </a:extLst>
          </p:cNvPr>
          <p:cNvSpPr>
            <a:spLocks noGrp="1"/>
          </p:cNvSpPr>
          <p:nvPr>
            <p:ph type="dt" sz="half" idx="10"/>
          </p:nvPr>
        </p:nvSpPr>
        <p:spPr/>
        <p:txBody>
          <a:bodyPr/>
          <a:lstStyle/>
          <a:p>
            <a:fld id="{987866C6-9788-46EE-A644-812F08EA35E8}" type="datetime1">
              <a:rPr lang="en-US" smtClean="0"/>
              <a:t>1/23/2023</a:t>
            </a:fld>
            <a:endParaRPr lang="it-IT"/>
          </a:p>
        </p:txBody>
      </p:sp>
      <p:sp>
        <p:nvSpPr>
          <p:cNvPr id="5" name="Slide Number Placeholder 4">
            <a:extLst>
              <a:ext uri="{FF2B5EF4-FFF2-40B4-BE49-F238E27FC236}">
                <a16:creationId xmlns:a16="http://schemas.microsoft.com/office/drawing/2014/main" id="{933968F0-E511-6D5C-12C4-65E29D44B572}"/>
              </a:ext>
            </a:extLst>
          </p:cNvPr>
          <p:cNvSpPr>
            <a:spLocks noGrp="1"/>
          </p:cNvSpPr>
          <p:nvPr>
            <p:ph type="sldNum" sz="quarter" idx="12"/>
          </p:nvPr>
        </p:nvSpPr>
        <p:spPr/>
        <p:txBody>
          <a:bodyPr/>
          <a:lstStyle/>
          <a:p>
            <a:fld id="{7ADC2682-86E0-43EF-9663-C77056E8D387}" type="slidenum">
              <a:rPr lang="it-IT" smtClean="0"/>
              <a:t>4</a:t>
            </a:fld>
            <a:endParaRPr lang="it-IT"/>
          </a:p>
        </p:txBody>
      </p:sp>
    </p:spTree>
    <p:extLst>
      <p:ext uri="{BB962C8B-B14F-4D97-AF65-F5344CB8AC3E}">
        <p14:creationId xmlns:p14="http://schemas.microsoft.com/office/powerpoint/2010/main" val="375446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3B13323A-A0B5-44CC-A8B9-F2C97CF479BE}"/>
              </a:ext>
            </a:extLst>
          </p:cNvPr>
          <p:cNvSpPr>
            <a:spLocks noGrp="1"/>
          </p:cNvSpPr>
          <p:nvPr>
            <p:ph type="dt" sz="half" idx="10"/>
          </p:nvPr>
        </p:nvSpPr>
        <p:spPr/>
        <p:txBody>
          <a:bodyPr/>
          <a:lstStyle/>
          <a:p>
            <a:fld id="{987866C6-9788-46EE-A644-812F08EA35E8}" type="datetime1">
              <a:rPr lang="en-US" smtClean="0"/>
              <a:t>1/23/2023</a:t>
            </a:fld>
            <a:endParaRPr lang="it-IT" dirty="0"/>
          </a:p>
        </p:txBody>
      </p:sp>
      <p:sp>
        <p:nvSpPr>
          <p:cNvPr id="5" name="Segnaposto numero diapositiva 4">
            <a:extLst>
              <a:ext uri="{FF2B5EF4-FFF2-40B4-BE49-F238E27FC236}">
                <a16:creationId xmlns:a16="http://schemas.microsoft.com/office/drawing/2014/main" id="{3868306A-1D15-4A6D-9F56-BA3CAC2497F1}"/>
              </a:ext>
            </a:extLst>
          </p:cNvPr>
          <p:cNvSpPr>
            <a:spLocks noGrp="1"/>
          </p:cNvSpPr>
          <p:nvPr>
            <p:ph type="sldNum" sz="quarter" idx="12"/>
          </p:nvPr>
        </p:nvSpPr>
        <p:spPr/>
        <p:txBody>
          <a:bodyPr/>
          <a:lstStyle/>
          <a:p>
            <a:fld id="{7ADC2682-86E0-43EF-9663-C77056E8D387}" type="slidenum">
              <a:rPr lang="it-IT" smtClean="0"/>
              <a:t>5</a:t>
            </a:fld>
            <a:endParaRPr lang="it-IT"/>
          </a:p>
        </p:txBody>
      </p:sp>
      <p:sp>
        <p:nvSpPr>
          <p:cNvPr id="13" name="Titre 12">
            <a:extLst>
              <a:ext uri="{FF2B5EF4-FFF2-40B4-BE49-F238E27FC236}">
                <a16:creationId xmlns:a16="http://schemas.microsoft.com/office/drawing/2014/main" id="{9DD3043A-FF77-43C7-87BB-3EDE2BD303B1}"/>
              </a:ext>
            </a:extLst>
          </p:cNvPr>
          <p:cNvSpPr>
            <a:spLocks noGrp="1"/>
          </p:cNvSpPr>
          <p:nvPr>
            <p:ph type="title"/>
          </p:nvPr>
        </p:nvSpPr>
        <p:spPr>
          <a:xfrm>
            <a:off x="368300" y="243353"/>
            <a:ext cx="10515600" cy="1055948"/>
          </a:xfrm>
        </p:spPr>
        <p:txBody>
          <a:bodyPr/>
          <a:lstStyle/>
          <a:p>
            <a:r>
              <a:rPr lang="fr-FR" dirty="0"/>
              <a:t>KPI </a:t>
            </a:r>
            <a:r>
              <a:rPr lang="fr-FR" dirty="0" err="1"/>
              <a:t>assessment</a:t>
            </a:r>
            <a:endParaRPr lang="fr-FR" dirty="0"/>
          </a:p>
        </p:txBody>
      </p:sp>
      <p:sp>
        <p:nvSpPr>
          <p:cNvPr id="14" name="Content Placeholder 2">
            <a:extLst>
              <a:ext uri="{FF2B5EF4-FFF2-40B4-BE49-F238E27FC236}">
                <a16:creationId xmlns:a16="http://schemas.microsoft.com/office/drawing/2014/main" id="{DEB10902-FE07-46F4-93F6-A5FC5C6687CD}"/>
              </a:ext>
            </a:extLst>
          </p:cNvPr>
          <p:cNvSpPr>
            <a:spLocks noGrp="1"/>
          </p:cNvSpPr>
          <p:nvPr>
            <p:ph idx="1"/>
          </p:nvPr>
        </p:nvSpPr>
        <p:spPr>
          <a:xfrm>
            <a:off x="547437" y="1407159"/>
            <a:ext cx="11097126" cy="2491741"/>
          </a:xfrm>
        </p:spPr>
        <p:txBody>
          <a:bodyPr vert="horz" lIns="91440" tIns="45720" rIns="91440" bIns="45720" rtlCol="0" anchor="t">
            <a:normAutofit/>
          </a:bodyPr>
          <a:lstStyle/>
          <a:p>
            <a:pPr marL="0" indent="0">
              <a:buNone/>
            </a:pPr>
            <a:r>
              <a:rPr lang="en-US" b="1" dirty="0">
                <a:ea typeface="+mn-lt"/>
                <a:cs typeface="+mn-lt"/>
              </a:rPr>
              <a:t>Next steps :</a:t>
            </a:r>
          </a:p>
          <a:p>
            <a:r>
              <a:rPr lang="en-US" b="1" dirty="0">
                <a:ea typeface="+mn-lt"/>
                <a:cs typeface="+mn-lt"/>
              </a:rPr>
              <a:t>It is proposed to share the attached excel file in order to collect  all the information.</a:t>
            </a:r>
          </a:p>
          <a:p>
            <a:r>
              <a:rPr lang="en-US" b="1" dirty="0">
                <a:ea typeface="+mn-lt"/>
                <a:cs typeface="+mn-lt"/>
              </a:rPr>
              <a:t>The final KPI assessment will be raised by </a:t>
            </a:r>
            <a:r>
              <a:rPr lang="en-US" b="1" dirty="0" err="1">
                <a:ea typeface="+mn-lt"/>
                <a:cs typeface="+mn-lt"/>
              </a:rPr>
              <a:t>Orano</a:t>
            </a:r>
            <a:r>
              <a:rPr lang="en-US" b="1" dirty="0">
                <a:ea typeface="+mn-lt"/>
                <a:cs typeface="+mn-lt"/>
              </a:rPr>
              <a:t> leader of this task. The deliverable will be issued at the end of the project (February 2023).</a:t>
            </a:r>
          </a:p>
        </p:txBody>
      </p:sp>
      <p:graphicFrame>
        <p:nvGraphicFramePr>
          <p:cNvPr id="17" name="Objet 16">
            <a:extLst>
              <a:ext uri="{FF2B5EF4-FFF2-40B4-BE49-F238E27FC236}">
                <a16:creationId xmlns:a16="http://schemas.microsoft.com/office/drawing/2014/main" id="{2880306E-0016-4628-81BF-1E8E2C8E71AF}"/>
              </a:ext>
            </a:extLst>
          </p:cNvPr>
          <p:cNvGraphicFramePr>
            <a:graphicFrameLocks noChangeAspect="1"/>
          </p:cNvGraphicFramePr>
          <p:nvPr>
            <p:extLst>
              <p:ext uri="{D42A27DB-BD31-4B8C-83A1-F6EECF244321}">
                <p14:modId xmlns:p14="http://schemas.microsoft.com/office/powerpoint/2010/main" val="163699500"/>
              </p:ext>
            </p:extLst>
          </p:nvPr>
        </p:nvGraphicFramePr>
        <p:xfrm>
          <a:off x="4864100" y="4168576"/>
          <a:ext cx="2273300" cy="1918097"/>
        </p:xfrm>
        <a:graphic>
          <a:graphicData uri="http://schemas.openxmlformats.org/presentationml/2006/ole">
            <mc:AlternateContent xmlns:mc="http://schemas.openxmlformats.org/markup-compatibility/2006">
              <mc:Choice xmlns:v="urn:schemas-microsoft-com:vml" Requires="v">
                <p:oleObj spid="_x0000_s1324" name="Worksheet" showAsIcon="1" r:id="rId3" imgW="914570" imgH="771690" progId="Excel.Sheet.12">
                  <p:embed/>
                </p:oleObj>
              </mc:Choice>
              <mc:Fallback>
                <p:oleObj name="Worksheet" showAsIcon="1" r:id="rId3" imgW="914570" imgH="771690" progId="Excel.Sheet.12">
                  <p:embed/>
                  <p:pic>
                    <p:nvPicPr>
                      <p:cNvPr id="0" name=""/>
                      <p:cNvPicPr/>
                      <p:nvPr/>
                    </p:nvPicPr>
                    <p:blipFill>
                      <a:blip r:embed="rId4"/>
                      <a:stretch>
                        <a:fillRect/>
                      </a:stretch>
                    </p:blipFill>
                    <p:spPr>
                      <a:xfrm>
                        <a:off x="4864100" y="4168576"/>
                        <a:ext cx="2273300" cy="1918097"/>
                      </a:xfrm>
                      <a:prstGeom prst="rect">
                        <a:avLst/>
                      </a:prstGeom>
                    </p:spPr>
                  </p:pic>
                </p:oleObj>
              </mc:Fallback>
            </mc:AlternateContent>
          </a:graphicData>
        </a:graphic>
      </p:graphicFrame>
    </p:spTree>
    <p:extLst>
      <p:ext uri="{BB962C8B-B14F-4D97-AF65-F5344CB8AC3E}">
        <p14:creationId xmlns:p14="http://schemas.microsoft.com/office/powerpoint/2010/main" val="188451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2942004"/>
      </p:ext>
    </p:extLst>
  </p:cSld>
  <p:clrMapOvr>
    <a:masterClrMapping/>
  </p:clrMapOvr>
</p:sld>
</file>

<file path=ppt/theme/theme1.xml><?xml version="1.0" encoding="utf-8"?>
<a:theme xmlns:a="http://schemas.openxmlformats.org/drawingml/2006/main" name="Tema di Offic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A545CD174CB64E9980BEDD9F8DB74F" ma:contentTypeVersion="12" ma:contentTypeDescription="Create a new document." ma:contentTypeScope="" ma:versionID="8631e324df76ff3014322bb8fe8270c0">
  <xsd:schema xmlns:xsd="http://www.w3.org/2001/XMLSchema" xmlns:xs="http://www.w3.org/2001/XMLSchema" xmlns:p="http://schemas.microsoft.com/office/2006/metadata/properties" xmlns:ns1="http://schemas.microsoft.com/sharepoint/v3" xmlns:ns2="1f320f68-ce75-474d-bf54-e39d1cb7bd13" xmlns:ns3="4c7cbcef-1d42-4c83-8db4-a2148b9fdf59" targetNamespace="http://schemas.microsoft.com/office/2006/metadata/properties" ma:root="true" ma:fieldsID="d11a03ababe96e024af15812550d0955" ns1:_="" ns2:_="" ns3:_="">
    <xsd:import namespace="http://schemas.microsoft.com/sharepoint/v3"/>
    <xsd:import namespace="1f320f68-ce75-474d-bf54-e39d1cb7bd13"/>
    <xsd:import namespace="4c7cbcef-1d42-4c83-8db4-a2148b9fdf59"/>
    <xsd:element name="properties">
      <xsd:complexType>
        <xsd:sequence>
          <xsd:element name="documentManagement">
            <xsd:complexType>
              <xsd:all>
                <xsd:element ref="ns2:MediaServiceMetadata" minOccurs="0"/>
                <xsd:element ref="ns2:MediaServiceFastMetadata" minOccurs="0"/>
                <xsd:element ref="ns1:PublishingStartDate" minOccurs="0"/>
                <xsd:element ref="ns1:PublishingExpirationDate"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f320f68-ce75-474d-bf54-e39d1cb7bd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7cbcef-1d42-4c83-8db4-a2148b9fdf5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E5966F-F0B3-4043-B46F-AED0263B79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320f68-ce75-474d-bf54-e39d1cb7bd13"/>
    <ds:schemaRef ds:uri="4c7cbcef-1d42-4c83-8db4-a2148b9fdf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06A76F-DE11-4F70-8FB2-1FCEDBCD03A9}">
  <ds:schemaRefs>
    <ds:schemaRef ds:uri="http://schemas.microsoft.com/office/2006/metadata/properties"/>
    <ds:schemaRef ds:uri="4c7cbcef-1d42-4c83-8db4-a2148b9fdf59"/>
    <ds:schemaRef ds:uri="http://purl.org/dc/terms/"/>
    <ds:schemaRef ds:uri="http://schemas.microsoft.com/sharepoint/v3"/>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1f320f68-ce75-474d-bf54-e39d1cb7bd13"/>
    <ds:schemaRef ds:uri="http://www.w3.org/XML/1998/namespace"/>
    <ds:schemaRef ds:uri="http://purl.org/dc/dcmitype/"/>
  </ds:schemaRefs>
</ds:datastoreItem>
</file>

<file path=customXml/itemProps3.xml><?xml version="1.0" encoding="utf-8"?>
<ds:datastoreItem xmlns:ds="http://schemas.openxmlformats.org/officeDocument/2006/customXml" ds:itemID="{F835AB7E-936C-49F3-865D-E6D6BFA8F3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Grand écran</PresentationFormat>
  <Paragraphs>41</Paragraphs>
  <Slides>6</Slides>
  <Notes>1</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6</vt:i4>
      </vt:variant>
    </vt:vector>
  </HeadingPairs>
  <TitlesOfParts>
    <vt:vector size="11" baseType="lpstr">
      <vt:lpstr>Arial</vt:lpstr>
      <vt:lpstr>Calibri</vt:lpstr>
      <vt:lpstr>Tw Cen MT</vt:lpstr>
      <vt:lpstr>Tema di Office</vt:lpstr>
      <vt:lpstr>Worksheet</vt:lpstr>
      <vt:lpstr>WP10 : KPI assessment (D10.4)</vt:lpstr>
      <vt:lpstr>KPI assessment</vt:lpstr>
      <vt:lpstr>KPI assessment</vt:lpstr>
      <vt:lpstr>KPI assessment</vt:lpstr>
      <vt:lpstr>KPI assessment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MICADO presentation</dc:title>
  <dc:creator>Alessandro Iovene</dc:creator>
  <cp:lastModifiedBy>BREUIL Eric (ORN-DS)</cp:lastModifiedBy>
  <cp:revision>126</cp:revision>
  <dcterms:created xsi:type="dcterms:W3CDTF">2019-05-22T13:01:30Z</dcterms:created>
  <dcterms:modified xsi:type="dcterms:W3CDTF">2023-01-23T13:38:53Z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0x0101004BA545CD174CB64E9980BEDD9F8DB74F</vt:lpwstr>
  </property>
  <property fmtid="{D5CDD505-2E9C-101B-9397-08002B2CF9AE}" pid="3" name="AlexandriaPath">
    <vt:lpwstr/>
  </property>
  <property fmtid="{D5CDD505-2E9C-101B-9397-08002B2CF9AE}" pid="4" name="MSIP_Label_7bc4f1bb-35d3-43df-9ea7-bd32ccb7e458_Enabled">
    <vt:lpwstr>true</vt:lpwstr>
  </property>
  <property fmtid="{D5CDD505-2E9C-101B-9397-08002B2CF9AE}" pid="5" name="MSIP_Label_7bc4f1bb-35d3-43df-9ea7-bd32ccb7e458_SetDate">
    <vt:lpwstr>2023-01-04T10:12:43Z</vt:lpwstr>
  </property>
  <property fmtid="{D5CDD505-2E9C-101B-9397-08002B2CF9AE}" pid="6" name="MSIP_Label_7bc4f1bb-35d3-43df-9ea7-bd32ccb7e458_Method">
    <vt:lpwstr>Privileged</vt:lpwstr>
  </property>
  <property fmtid="{D5CDD505-2E9C-101B-9397-08002B2CF9AE}" pid="7" name="MSIP_Label_7bc4f1bb-35d3-43df-9ea7-bd32ccb7e458_Name">
    <vt:lpwstr>OPI1 – unmarked</vt:lpwstr>
  </property>
  <property fmtid="{D5CDD505-2E9C-101B-9397-08002B2CF9AE}" pid="8" name="MSIP_Label_7bc4f1bb-35d3-43df-9ea7-bd32ccb7e458_SiteId">
    <vt:lpwstr>e36a4f3b-b339-4c34-b999-553e5a183eca</vt:lpwstr>
  </property>
  <property fmtid="{D5CDD505-2E9C-101B-9397-08002B2CF9AE}" pid="9" name="MSIP_Label_7bc4f1bb-35d3-43df-9ea7-bd32ccb7e458_ActionId">
    <vt:lpwstr>a9f4c837-1bb5-481f-8212-9895b353c3ca</vt:lpwstr>
  </property>
  <property fmtid="{D5CDD505-2E9C-101B-9397-08002B2CF9AE}" pid="10" name="MSIP_Label_7bc4f1bb-35d3-43df-9ea7-bd32ccb7e458_ContentBits">
    <vt:lpwstr>0</vt:lpwstr>
  </property>
</Properties>
</file>