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72" r:id="rId6"/>
    <p:sldId id="263" r:id="rId7"/>
    <p:sldId id="267" r:id="rId8"/>
    <p:sldId id="270" r:id="rId9"/>
    <p:sldId id="277" r:id="rId10"/>
    <p:sldId id="274" r:id="rId11"/>
    <p:sldId id="268" r:id="rId12"/>
    <p:sldId id="269" r:id="rId13"/>
    <p:sldId id="271" r:id="rId14"/>
    <p:sldId id="266" r:id="rId15"/>
    <p:sldId id="273" r:id="rId16"/>
    <p:sldId id="276" r:id="rId17"/>
    <p:sldId id="258"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130"/>
    <a:srgbClr val="5C5C5E"/>
    <a:srgbClr val="99DFF9"/>
    <a:srgbClr val="65BB4A"/>
    <a:srgbClr val="3D4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p:restoredTop sz="94660"/>
  </p:normalViewPr>
  <p:slideViewPr>
    <p:cSldViewPr snapToGrid="0">
      <p:cViewPr varScale="1">
        <p:scale>
          <a:sx n="58" d="100"/>
          <a:sy n="58"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963A-C02A-44B3-810A-2B1D32A19381}" type="datetimeFigureOut">
              <a:rPr lang="it-IT" smtClean="0"/>
              <a:t>23/01/2023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E8E29-AD91-4DE6-A5E4-47F1DFC66592}" type="slidenum">
              <a:rPr lang="it-IT" smtClean="0"/>
              <a:t>‹N›</a:t>
            </a:fld>
            <a:endParaRPr lang="it-IT"/>
          </a:p>
        </p:txBody>
      </p:sp>
    </p:spTree>
    <p:extLst>
      <p:ext uri="{BB962C8B-B14F-4D97-AF65-F5344CB8AC3E}">
        <p14:creationId xmlns:p14="http://schemas.microsoft.com/office/powerpoint/2010/main" val="143503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0.png"/><Relationship Id="rId5" Type="http://schemas.openxmlformats.org/officeDocument/2006/relationships/image" Target="../media/image5.jp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921D9B-5643-4592-AA97-B6966770A29C}"/>
              </a:ext>
            </a:extLst>
          </p:cNvPr>
          <p:cNvSpPr>
            <a:spLocks noGrp="1"/>
          </p:cNvSpPr>
          <p:nvPr>
            <p:ph type="ctrTitle"/>
          </p:nvPr>
        </p:nvSpPr>
        <p:spPr>
          <a:xfrm>
            <a:off x="1524000" y="2236126"/>
            <a:ext cx="9144000" cy="1765570"/>
          </a:xfrm>
        </p:spPr>
        <p:txBody>
          <a:bodyPr anchor="b"/>
          <a:lstStyle>
            <a:lvl1pPr algn="ctr">
              <a:defRPr sz="6000" b="1"/>
            </a:lvl1pPr>
          </a:lstStyle>
          <a:p>
            <a:r>
              <a:rPr lang="it-IT" dirty="0"/>
              <a:t>Fare clic per modificare lo stile del titolo dello schema</a:t>
            </a:r>
          </a:p>
        </p:txBody>
      </p:sp>
      <p:sp>
        <p:nvSpPr>
          <p:cNvPr id="17" name="Rettangolo 47">
            <a:extLst>
              <a:ext uri="{FF2B5EF4-FFF2-40B4-BE49-F238E27FC236}">
                <a16:creationId xmlns:a16="http://schemas.microsoft.com/office/drawing/2014/main" id="{F4EA2CBF-BC4B-4803-A8BB-002B8C8BA441}"/>
              </a:ext>
            </a:extLst>
          </p:cNvPr>
          <p:cNvSpPr/>
          <p:nvPr userDrawn="1"/>
        </p:nvSpPr>
        <p:spPr>
          <a:xfrm>
            <a:off x="162621" y="6371951"/>
            <a:ext cx="11866758" cy="384721"/>
          </a:xfrm>
          <a:prstGeom prst="rect">
            <a:avLst/>
          </a:prstGeom>
        </p:spPr>
        <p:txBody>
          <a:bodyPr wrap="square">
            <a:spAutoFit/>
          </a:bodyPr>
          <a:lstStyle/>
          <a:p>
            <a:pPr lvl="0" algn="ctr">
              <a:defRPr/>
            </a:pPr>
            <a:r>
              <a:rPr lang="en-GB" sz="950" b="1" spc="150" dirty="0">
                <a:solidFill>
                  <a:schemeClr val="tx2"/>
                </a:solidFill>
              </a:rPr>
              <a:t>CONFIDENTIAL. This document has been produced under Grant Agreement </a:t>
            </a:r>
            <a:r>
              <a:rPr lang="it-IT" sz="950" b="1" spc="150" dirty="0">
                <a:solidFill>
                  <a:schemeClr val="tx2"/>
                </a:solidFill>
              </a:rPr>
              <a:t>847641</a:t>
            </a:r>
            <a:r>
              <a:rPr lang="en-GB" sz="950" b="1" spc="150" dirty="0">
                <a:solidFill>
                  <a:schemeClr val="tx2"/>
                </a:solidFill>
              </a:rPr>
              <a:t>. This document and its contents remain the property of the beneficiaries of the MICADO Consortium and may not be distributed or reproduced without the express written approval of the MICADO Coordinator, CAEN </a:t>
            </a:r>
            <a:r>
              <a:rPr lang="en-GB" sz="950" b="1" spc="150" dirty="0" err="1">
                <a:solidFill>
                  <a:schemeClr val="tx2"/>
                </a:solidFill>
              </a:rPr>
              <a:t>SpA</a:t>
            </a:r>
            <a:r>
              <a:rPr lang="en-GB" sz="950" b="1" spc="150" dirty="0">
                <a:solidFill>
                  <a:schemeClr val="tx2"/>
                </a:solidFill>
              </a:rPr>
              <a:t>.</a:t>
            </a:r>
          </a:p>
        </p:txBody>
      </p:sp>
      <p:pic>
        <p:nvPicPr>
          <p:cNvPr id="5" name="Immagine 3" descr="Immagine che contiene clipart&#10;&#10;Descrizione generata automaticamente">
            <a:extLst>
              <a:ext uri="{FF2B5EF4-FFF2-40B4-BE49-F238E27FC236}">
                <a16:creationId xmlns:a16="http://schemas.microsoft.com/office/drawing/2014/main" id="{0D7960CC-A473-490A-ACF0-1D50529E55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5180" y="617435"/>
            <a:ext cx="5882640" cy="1544194"/>
          </a:xfrm>
          <a:prstGeom prst="rect">
            <a:avLst/>
          </a:prstGeom>
          <a:ln w="12700">
            <a:noFill/>
          </a:ln>
        </p:spPr>
      </p:pic>
      <p:grpSp>
        <p:nvGrpSpPr>
          <p:cNvPr id="14" name="Group 13">
            <a:extLst>
              <a:ext uri="{FF2B5EF4-FFF2-40B4-BE49-F238E27FC236}">
                <a16:creationId xmlns:a16="http://schemas.microsoft.com/office/drawing/2014/main" id="{053A54A1-98CA-4336-A149-E3E1A3AAFA7A}"/>
              </a:ext>
            </a:extLst>
          </p:cNvPr>
          <p:cNvGrpSpPr/>
          <p:nvPr userDrawn="1"/>
        </p:nvGrpSpPr>
        <p:grpSpPr>
          <a:xfrm>
            <a:off x="2539346" y="4397258"/>
            <a:ext cx="6755863" cy="1063885"/>
            <a:chOff x="2690553" y="4621874"/>
            <a:chExt cx="6810896" cy="1063885"/>
          </a:xfrm>
        </p:grpSpPr>
        <p:sp>
          <p:nvSpPr>
            <p:cNvPr id="7" name="Speech Bubble: Rectangle with Corners Rounded 6">
              <a:extLst>
                <a:ext uri="{FF2B5EF4-FFF2-40B4-BE49-F238E27FC236}">
                  <a16:creationId xmlns:a16="http://schemas.microsoft.com/office/drawing/2014/main" id="{9FBFC076-187E-4C80-8DFA-DC36B47BE061}"/>
                </a:ext>
              </a:extLst>
            </p:cNvPr>
            <p:cNvSpPr/>
            <p:nvPr userDrawn="1"/>
          </p:nvSpPr>
          <p:spPr>
            <a:xfrm>
              <a:off x="4671753" y="4688377"/>
              <a:ext cx="4829694" cy="997382"/>
            </a:xfrm>
            <a:prstGeom prst="wedgeRoundRectCallout">
              <a:avLst>
                <a:gd name="adj1" fmla="val -20661"/>
                <a:gd name="adj2" fmla="val 102506"/>
                <a:gd name="adj3" fmla="val 16667"/>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extLst>
                <a:ext uri="{FF2B5EF4-FFF2-40B4-BE49-F238E27FC236}">
                  <a16:creationId xmlns:a16="http://schemas.microsoft.com/office/drawing/2014/main" id="{935F9721-ABD9-41A3-B69C-418AB7501118}"/>
                </a:ext>
              </a:extLst>
            </p:cNvPr>
            <p:cNvSpPr/>
            <p:nvPr userDrawn="1"/>
          </p:nvSpPr>
          <p:spPr>
            <a:xfrm>
              <a:off x="2690553" y="4621874"/>
              <a:ext cx="6810896" cy="1063885"/>
            </a:xfrm>
            <a:prstGeom prst="flowChartAlternateProcess">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sp>
        <p:nvSpPr>
          <p:cNvPr id="9" name="Text Placeholder 8">
            <a:extLst>
              <a:ext uri="{FF2B5EF4-FFF2-40B4-BE49-F238E27FC236}">
                <a16:creationId xmlns:a16="http://schemas.microsoft.com/office/drawing/2014/main" id="{DDB64A98-D670-44B3-A895-572DD57F786C}"/>
              </a:ext>
            </a:extLst>
          </p:cNvPr>
          <p:cNvSpPr>
            <a:spLocks noGrp="1"/>
          </p:cNvSpPr>
          <p:nvPr>
            <p:ph type="body" sz="quarter" idx="10"/>
          </p:nvPr>
        </p:nvSpPr>
        <p:spPr>
          <a:xfrm>
            <a:off x="2704063" y="4471757"/>
            <a:ext cx="6464875" cy="914889"/>
          </a:xfrm>
        </p:spPr>
        <p:txBody>
          <a:bodyPr/>
          <a:lstStyle>
            <a:lvl1pPr marL="0" indent="0" algn="ctr">
              <a:buNone/>
              <a:defRPr b="1">
                <a:solidFill>
                  <a:schemeClr val="bg1"/>
                </a:solidFill>
              </a:defRPr>
            </a:lvl1pPr>
            <a:lvl2pPr>
              <a:defRPr>
                <a:solidFill>
                  <a:schemeClr val="bg1"/>
                </a:solidFill>
              </a:defRPr>
            </a:lvl2pPr>
            <a:lvl3pPr marL="914400" indent="0">
              <a:buNone/>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117593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08F880-D9D8-49C2-BB29-02960000461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AB0D0B-E086-4756-9936-97C2B3AB6C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2E8AF7-3FDB-4DF0-88A0-56EF222CDCAA}"/>
              </a:ext>
            </a:extLst>
          </p:cNvPr>
          <p:cNvSpPr>
            <a:spLocks noGrp="1"/>
          </p:cNvSpPr>
          <p:nvPr>
            <p:ph type="dt" sz="half" idx="10"/>
          </p:nvPr>
        </p:nvSpPr>
        <p:spPr/>
        <p:txBody>
          <a:bodyPr/>
          <a:lstStyle/>
          <a:p>
            <a:fld id="{AB438EAE-C153-4C25-9231-26AB4B6449E3}" type="datetime1">
              <a:rPr lang="en-US" smtClean="0"/>
              <a:t>1/23/2023</a:t>
            </a:fld>
            <a:endParaRPr lang="it-IT"/>
          </a:p>
        </p:txBody>
      </p:sp>
      <p:sp>
        <p:nvSpPr>
          <p:cNvPr id="5" name="Segnaposto piè di pagina 4">
            <a:extLst>
              <a:ext uri="{FF2B5EF4-FFF2-40B4-BE49-F238E27FC236}">
                <a16:creationId xmlns:a16="http://schemas.microsoft.com/office/drawing/2014/main" id="{100685DA-499E-4C6D-AD2D-E7B10CCBC4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09B661-A38E-4E9D-8405-D99C316896E7}"/>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27392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B8B0BCC-041D-445D-82E9-CCEDC8F14CC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1C557D3-756C-43E6-B50D-408908657F4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3995A6-9075-450E-8DC0-88071F433A64}"/>
              </a:ext>
            </a:extLst>
          </p:cNvPr>
          <p:cNvSpPr>
            <a:spLocks noGrp="1"/>
          </p:cNvSpPr>
          <p:nvPr>
            <p:ph type="dt" sz="half" idx="10"/>
          </p:nvPr>
        </p:nvSpPr>
        <p:spPr/>
        <p:txBody>
          <a:bodyPr/>
          <a:lstStyle/>
          <a:p>
            <a:fld id="{01EB66D3-D920-4B97-8879-52ED46C965FF}" type="datetime1">
              <a:rPr lang="en-US" smtClean="0"/>
              <a:t>1/23/2023</a:t>
            </a:fld>
            <a:endParaRPr lang="it-IT"/>
          </a:p>
        </p:txBody>
      </p:sp>
      <p:sp>
        <p:nvSpPr>
          <p:cNvPr id="5" name="Segnaposto piè di pagina 4">
            <a:extLst>
              <a:ext uri="{FF2B5EF4-FFF2-40B4-BE49-F238E27FC236}">
                <a16:creationId xmlns:a16="http://schemas.microsoft.com/office/drawing/2014/main" id="{B762EFCB-8FFC-47FE-B82F-2C2B5C01DE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F999A20-8A67-4665-8F72-7B268D760148}"/>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11472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and thanks">
    <p:spTree>
      <p:nvGrpSpPr>
        <p:cNvPr id="1" name=""/>
        <p:cNvGrpSpPr/>
        <p:nvPr/>
      </p:nvGrpSpPr>
      <p:grpSpPr>
        <a:xfrm>
          <a:off x="0" y="0"/>
          <a:ext cx="0" cy="0"/>
          <a:chOff x="0" y="0"/>
          <a:chExt cx="0" cy="0"/>
        </a:xfrm>
      </p:grpSpPr>
      <p:pic>
        <p:nvPicPr>
          <p:cNvPr id="6" name="Immagine 31">
            <a:extLst>
              <a:ext uri="{FF2B5EF4-FFF2-40B4-BE49-F238E27FC236}">
                <a16:creationId xmlns:a16="http://schemas.microsoft.com/office/drawing/2014/main" id="{60B70ABD-D32A-44C6-9CFC-25D80BC12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78" y="6132296"/>
            <a:ext cx="1728000" cy="487279"/>
          </a:xfrm>
          <a:prstGeom prst="rect">
            <a:avLst/>
          </a:prstGeom>
        </p:spPr>
      </p:pic>
      <p:pic>
        <p:nvPicPr>
          <p:cNvPr id="7" name="Immagine 35">
            <a:extLst>
              <a:ext uri="{FF2B5EF4-FFF2-40B4-BE49-F238E27FC236}">
                <a16:creationId xmlns:a16="http://schemas.microsoft.com/office/drawing/2014/main" id="{8E03EBA7-54CC-4E2B-AAD8-4FAB6A1720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686" y="5951836"/>
            <a:ext cx="828000" cy="800898"/>
          </a:xfrm>
          <a:prstGeom prst="rect">
            <a:avLst/>
          </a:prstGeom>
        </p:spPr>
      </p:pic>
      <p:pic>
        <p:nvPicPr>
          <p:cNvPr id="8" name="Immagine 37">
            <a:extLst>
              <a:ext uri="{FF2B5EF4-FFF2-40B4-BE49-F238E27FC236}">
                <a16:creationId xmlns:a16="http://schemas.microsoft.com/office/drawing/2014/main" id="{14D39EEE-AD44-49FA-8648-E8D15BEE34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8025" y="6044829"/>
            <a:ext cx="827999" cy="620999"/>
          </a:xfrm>
          <a:prstGeom prst="rect">
            <a:avLst/>
          </a:prstGeom>
        </p:spPr>
      </p:pic>
      <p:pic>
        <p:nvPicPr>
          <p:cNvPr id="9" name="Immagine 38">
            <a:extLst>
              <a:ext uri="{FF2B5EF4-FFF2-40B4-BE49-F238E27FC236}">
                <a16:creationId xmlns:a16="http://schemas.microsoft.com/office/drawing/2014/main" id="{2772A6C4-70F5-4577-97D7-E66E048954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16001" y="6052120"/>
            <a:ext cx="1475999" cy="600329"/>
          </a:xfrm>
          <a:prstGeom prst="rect">
            <a:avLst/>
          </a:prstGeom>
        </p:spPr>
      </p:pic>
      <p:pic>
        <p:nvPicPr>
          <p:cNvPr id="10" name="Immagine 39">
            <a:extLst>
              <a:ext uri="{FF2B5EF4-FFF2-40B4-BE49-F238E27FC236}">
                <a16:creationId xmlns:a16="http://schemas.microsoft.com/office/drawing/2014/main" id="{C14A6089-B949-450E-B00B-6194F8CA5F2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57517" y="6044829"/>
            <a:ext cx="1260000" cy="614913"/>
          </a:xfrm>
          <a:prstGeom prst="rect">
            <a:avLst/>
          </a:prstGeom>
        </p:spPr>
      </p:pic>
      <p:pic>
        <p:nvPicPr>
          <p:cNvPr id="11" name="Immagine 40" descr="Immagine che contiene clipart&#10;&#10;Descrizione generata automaticamente">
            <a:extLst>
              <a:ext uri="{FF2B5EF4-FFF2-40B4-BE49-F238E27FC236}">
                <a16:creationId xmlns:a16="http://schemas.microsoft.com/office/drawing/2014/main" id="{126D37AF-6518-426A-AA66-3C80236BF6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44403" y="6154285"/>
            <a:ext cx="1323219" cy="396000"/>
          </a:xfrm>
          <a:prstGeom prst="rect">
            <a:avLst/>
          </a:prstGeom>
        </p:spPr>
      </p:pic>
      <p:pic>
        <p:nvPicPr>
          <p:cNvPr id="12" name="Immagine 41" descr="Immagine che contiene clipart&#10;&#10;Descrizione generata automaticamente">
            <a:extLst>
              <a:ext uri="{FF2B5EF4-FFF2-40B4-BE49-F238E27FC236}">
                <a16:creationId xmlns:a16="http://schemas.microsoft.com/office/drawing/2014/main" id="{BD018A7B-283B-4537-8A7F-07112487148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42522" y="6028285"/>
            <a:ext cx="1287850" cy="648000"/>
          </a:xfrm>
          <a:prstGeom prst="rect">
            <a:avLst/>
          </a:prstGeom>
        </p:spPr>
      </p:pic>
      <p:sp>
        <p:nvSpPr>
          <p:cNvPr id="14" name="Rectangle 3">
            <a:extLst>
              <a:ext uri="{FF2B5EF4-FFF2-40B4-BE49-F238E27FC236}">
                <a16:creationId xmlns:a16="http://schemas.microsoft.com/office/drawing/2014/main" id="{59F3C9B0-8BCB-42AE-B239-CD8F01C75E66}"/>
              </a:ext>
            </a:extLst>
          </p:cNvPr>
          <p:cNvSpPr/>
          <p:nvPr userDrawn="1"/>
        </p:nvSpPr>
        <p:spPr>
          <a:xfrm>
            <a:off x="1562792" y="270926"/>
            <a:ext cx="10274736" cy="384721"/>
          </a:xfrm>
          <a:prstGeom prst="rect">
            <a:avLst/>
          </a:prstGeom>
        </p:spPr>
        <p:txBody>
          <a:bodyPr wrap="square">
            <a:spAutoFit/>
          </a:bodyPr>
          <a:lstStyle/>
          <a:p>
            <a:pPr algn="just"/>
            <a:r>
              <a:rPr lang="en-GB" sz="950" b="1" spc="150" dirty="0">
                <a:solidFill>
                  <a:schemeClr val="tx2"/>
                </a:solidFill>
              </a:rPr>
              <a:t>This project has received funding from the European Union’s Horizon 2020 research and innovation programme under grant agreement No 847641. This text reflects only the author’s views and the Commission is not liable for any use that may be made of the information contained therein. </a:t>
            </a:r>
          </a:p>
        </p:txBody>
      </p:sp>
      <p:pic>
        <p:nvPicPr>
          <p:cNvPr id="15" name="Picture 25" descr="\\SRVT\Work\TOICA\Dissemination\EU flag\flag_yellow_low.jpg">
            <a:extLst>
              <a:ext uri="{FF2B5EF4-FFF2-40B4-BE49-F238E27FC236}">
                <a16:creationId xmlns:a16="http://schemas.microsoft.com/office/drawing/2014/main" id="{692F9B13-B637-4A09-9DDE-4BE3D0A09240}"/>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 y="7435"/>
            <a:ext cx="1562793" cy="923589"/>
          </a:xfrm>
          <a:prstGeom prst="rect">
            <a:avLst/>
          </a:prstGeom>
          <a:noFill/>
          <a:ln>
            <a:noFill/>
          </a:ln>
        </p:spPr>
      </p:pic>
      <p:pic>
        <p:nvPicPr>
          <p:cNvPr id="18" name="Immagine 3" descr="Immagine che contiene clipart&#10;&#10;Descrizione generata automaticamente">
            <a:extLst>
              <a:ext uri="{FF2B5EF4-FFF2-40B4-BE49-F238E27FC236}">
                <a16:creationId xmlns:a16="http://schemas.microsoft.com/office/drawing/2014/main" id="{77E1E7D1-6122-4A00-98B6-9B3DDBE0A67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68284" y="1821909"/>
            <a:ext cx="5882640" cy="1544194"/>
          </a:xfrm>
          <a:prstGeom prst="rect">
            <a:avLst/>
          </a:prstGeom>
          <a:ln w="12700">
            <a:noFill/>
          </a:ln>
        </p:spPr>
      </p:pic>
      <p:grpSp>
        <p:nvGrpSpPr>
          <p:cNvPr id="3" name="Group 2">
            <a:extLst>
              <a:ext uri="{FF2B5EF4-FFF2-40B4-BE49-F238E27FC236}">
                <a16:creationId xmlns:a16="http://schemas.microsoft.com/office/drawing/2014/main" id="{B76288B4-AD97-4165-AEDE-A8511173E380}"/>
              </a:ext>
            </a:extLst>
          </p:cNvPr>
          <p:cNvGrpSpPr/>
          <p:nvPr userDrawn="1"/>
        </p:nvGrpSpPr>
        <p:grpSpPr>
          <a:xfrm>
            <a:off x="3068284" y="3566159"/>
            <a:ext cx="5707306" cy="1063885"/>
            <a:chOff x="3068284" y="3566159"/>
            <a:chExt cx="5707306" cy="1063885"/>
          </a:xfrm>
        </p:grpSpPr>
        <p:sp>
          <p:nvSpPr>
            <p:cNvPr id="16" name="Speech Bubble: Rectangle with Corners Rounded 15">
              <a:extLst>
                <a:ext uri="{FF2B5EF4-FFF2-40B4-BE49-F238E27FC236}">
                  <a16:creationId xmlns:a16="http://schemas.microsoft.com/office/drawing/2014/main" id="{73647B66-579E-4CAF-8819-2935C296B0C8}"/>
                </a:ext>
              </a:extLst>
            </p:cNvPr>
            <p:cNvSpPr/>
            <p:nvPr userDrawn="1"/>
          </p:nvSpPr>
          <p:spPr>
            <a:xfrm>
              <a:off x="4921128" y="3632662"/>
              <a:ext cx="3449782" cy="997382"/>
            </a:xfrm>
            <a:prstGeom prst="wedgeRoundRectCallout">
              <a:avLst>
                <a:gd name="adj1" fmla="val -20661"/>
                <a:gd name="adj2" fmla="val 102506"/>
                <a:gd name="adj3" fmla="val 16667"/>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Alternate Process 18">
              <a:extLst>
                <a:ext uri="{FF2B5EF4-FFF2-40B4-BE49-F238E27FC236}">
                  <a16:creationId xmlns:a16="http://schemas.microsoft.com/office/drawing/2014/main" id="{4A7E9285-FA3C-43F9-AF94-D7A9E2F0A71C}"/>
                </a:ext>
              </a:extLst>
            </p:cNvPr>
            <p:cNvSpPr/>
            <p:nvPr userDrawn="1"/>
          </p:nvSpPr>
          <p:spPr>
            <a:xfrm>
              <a:off x="3068284" y="3566159"/>
              <a:ext cx="5707306" cy="1063885"/>
            </a:xfrm>
            <a:prstGeom prst="flowChartAlternateProcess">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Thanks for your attention</a:t>
              </a:r>
            </a:p>
          </p:txBody>
        </p:sp>
      </p:grpSp>
      <p:pic>
        <p:nvPicPr>
          <p:cNvPr id="4" name="Picture 3" descr="A close up of a logo&#10;&#10;Description automatically generated">
            <a:extLst>
              <a:ext uri="{FF2B5EF4-FFF2-40B4-BE49-F238E27FC236}">
                <a16:creationId xmlns:a16="http://schemas.microsoft.com/office/drawing/2014/main" id="{633ED8EC-2207-4807-BE54-FC6CB053CC6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68494" y="6183659"/>
            <a:ext cx="1475999" cy="337252"/>
          </a:xfrm>
          <a:prstGeom prst="rect">
            <a:avLst/>
          </a:prstGeom>
        </p:spPr>
      </p:pic>
      <p:pic>
        <p:nvPicPr>
          <p:cNvPr id="5" name="Picture 4" descr="A picture containing drawing, shirt&#10;&#10;Description automatically generated">
            <a:extLst>
              <a:ext uri="{FF2B5EF4-FFF2-40B4-BE49-F238E27FC236}">
                <a16:creationId xmlns:a16="http://schemas.microsoft.com/office/drawing/2014/main" id="{EA01875E-9D4C-354E-A7F0-348A7EF097C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622301" y="6014357"/>
            <a:ext cx="1044000" cy="738377"/>
          </a:xfrm>
          <a:prstGeom prst="rect">
            <a:avLst/>
          </a:prstGeom>
        </p:spPr>
      </p:pic>
    </p:spTree>
    <p:extLst>
      <p:ext uri="{BB962C8B-B14F-4D97-AF65-F5344CB8AC3E}">
        <p14:creationId xmlns:p14="http://schemas.microsoft.com/office/powerpoint/2010/main" val="50467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BC94A-09D0-404B-9AD7-0CDD88DB16D2}"/>
              </a:ext>
            </a:extLst>
          </p:cNvPr>
          <p:cNvSpPr>
            <a:spLocks noGrp="1"/>
          </p:cNvSpPr>
          <p:nvPr>
            <p:ph type="title"/>
          </p:nvPr>
        </p:nvSpPr>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1A41D65C-E10E-4B05-A3EF-828F0432B1A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98EB32-0227-4105-9965-9931A798B3D0}"/>
              </a:ext>
            </a:extLst>
          </p:cNvPr>
          <p:cNvSpPr>
            <a:spLocks noGrp="1"/>
          </p:cNvSpPr>
          <p:nvPr>
            <p:ph type="dt" sz="half" idx="10"/>
          </p:nvPr>
        </p:nvSpPr>
        <p:spPr/>
        <p:txBody>
          <a:bodyPr/>
          <a:lstStyle/>
          <a:p>
            <a:fld id="{987866C6-9788-46EE-A644-812F08EA35E8}" type="datetime1">
              <a:rPr lang="en-US" smtClean="0"/>
              <a:t>1/23/2023</a:t>
            </a:fld>
            <a:endParaRPr lang="it-IT"/>
          </a:p>
        </p:txBody>
      </p:sp>
      <p:sp>
        <p:nvSpPr>
          <p:cNvPr id="5" name="Segnaposto piè di pagina 4">
            <a:extLst>
              <a:ext uri="{FF2B5EF4-FFF2-40B4-BE49-F238E27FC236}">
                <a16:creationId xmlns:a16="http://schemas.microsoft.com/office/drawing/2014/main" id="{3D5FA69F-8392-425C-B62C-ECD51CB94F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2B7751-C8AC-4A7B-AD34-63ECCF539AC2}"/>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129509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00621-A13D-4F5B-B020-BE026AFD8D5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974D198-CFBD-4BFD-B7BC-8D9378632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1210821-1DC3-4F46-B5DD-48A167EB6C11}"/>
              </a:ext>
            </a:extLst>
          </p:cNvPr>
          <p:cNvSpPr>
            <a:spLocks noGrp="1"/>
          </p:cNvSpPr>
          <p:nvPr>
            <p:ph type="dt" sz="half" idx="10"/>
          </p:nvPr>
        </p:nvSpPr>
        <p:spPr/>
        <p:txBody>
          <a:bodyPr/>
          <a:lstStyle/>
          <a:p>
            <a:fld id="{D1BFB14E-67F0-40F0-ACAB-73FD397E6D90}" type="datetime1">
              <a:rPr lang="en-US" smtClean="0"/>
              <a:t>1/23/2023</a:t>
            </a:fld>
            <a:endParaRPr lang="it-IT"/>
          </a:p>
        </p:txBody>
      </p:sp>
      <p:sp>
        <p:nvSpPr>
          <p:cNvPr id="5" name="Segnaposto piè di pagina 4">
            <a:extLst>
              <a:ext uri="{FF2B5EF4-FFF2-40B4-BE49-F238E27FC236}">
                <a16:creationId xmlns:a16="http://schemas.microsoft.com/office/drawing/2014/main" id="{1F42013B-AEFE-44B9-9F64-CF93991717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2D4AEBF-4477-4FFB-BCC4-2F5A3B8BB53E}"/>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391075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6DD324-3065-4411-A8E7-F1665D15624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50441C-B45A-4238-B9E3-6625B29DBFF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ED583E1-9406-4D74-AB84-2074F41CDD7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B11B6C6-3855-44E6-90BF-788904BE9708}"/>
              </a:ext>
            </a:extLst>
          </p:cNvPr>
          <p:cNvSpPr>
            <a:spLocks noGrp="1"/>
          </p:cNvSpPr>
          <p:nvPr>
            <p:ph type="dt" sz="half" idx="10"/>
          </p:nvPr>
        </p:nvSpPr>
        <p:spPr/>
        <p:txBody>
          <a:bodyPr/>
          <a:lstStyle/>
          <a:p>
            <a:fld id="{6CA90ADD-CD77-4BCB-9ED8-4B9DABC80972}" type="datetime1">
              <a:rPr lang="en-US" smtClean="0"/>
              <a:t>1/23/2023</a:t>
            </a:fld>
            <a:endParaRPr lang="it-IT"/>
          </a:p>
        </p:txBody>
      </p:sp>
      <p:sp>
        <p:nvSpPr>
          <p:cNvPr id="6" name="Segnaposto piè di pagina 5">
            <a:extLst>
              <a:ext uri="{FF2B5EF4-FFF2-40B4-BE49-F238E27FC236}">
                <a16:creationId xmlns:a16="http://schemas.microsoft.com/office/drawing/2014/main" id="{5EA67176-40E4-4E97-B769-E9FF78097DF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737608-4C24-4AF1-8F62-36A3ABFAFA4C}"/>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378395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ED148-2647-46E2-89D7-5CCEADD8F7B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405093D-A305-4F6A-9DA3-A654D9B0E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EFC3590-5FE0-4F11-A029-613EB988981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DF1ABE9-E437-4123-829E-988352694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5CE2512-928F-4965-8E1E-D39992EA715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ABA45AD-05F9-4BA8-A230-9D3C2A348F46}"/>
              </a:ext>
            </a:extLst>
          </p:cNvPr>
          <p:cNvSpPr>
            <a:spLocks noGrp="1"/>
          </p:cNvSpPr>
          <p:nvPr>
            <p:ph type="dt" sz="half" idx="10"/>
          </p:nvPr>
        </p:nvSpPr>
        <p:spPr/>
        <p:txBody>
          <a:bodyPr/>
          <a:lstStyle/>
          <a:p>
            <a:fld id="{8403D3D4-4CE9-4DBB-B1F9-2F1C007532EA}" type="datetime1">
              <a:rPr lang="en-US" smtClean="0"/>
              <a:t>1/23/2023</a:t>
            </a:fld>
            <a:endParaRPr lang="it-IT"/>
          </a:p>
        </p:txBody>
      </p:sp>
      <p:sp>
        <p:nvSpPr>
          <p:cNvPr id="8" name="Segnaposto piè di pagina 7">
            <a:extLst>
              <a:ext uri="{FF2B5EF4-FFF2-40B4-BE49-F238E27FC236}">
                <a16:creationId xmlns:a16="http://schemas.microsoft.com/office/drawing/2014/main" id="{BB100A67-B74B-4CC4-8FAC-3E2B66D883A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622249F-74D3-489D-8F11-66680C51B193}"/>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286148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2433B8-B60F-43BD-BD80-6D539405837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EFC06A9-CC99-4B11-9F8C-EACF8E1F6CD3}"/>
              </a:ext>
            </a:extLst>
          </p:cNvPr>
          <p:cNvSpPr>
            <a:spLocks noGrp="1"/>
          </p:cNvSpPr>
          <p:nvPr>
            <p:ph type="dt" sz="half" idx="10"/>
          </p:nvPr>
        </p:nvSpPr>
        <p:spPr/>
        <p:txBody>
          <a:bodyPr/>
          <a:lstStyle/>
          <a:p>
            <a:fld id="{521DFEAF-5027-4FCE-AD42-887B7EAE8E12}" type="datetime1">
              <a:rPr lang="en-US" smtClean="0"/>
              <a:t>1/23/2023</a:t>
            </a:fld>
            <a:endParaRPr lang="it-IT"/>
          </a:p>
        </p:txBody>
      </p:sp>
      <p:sp>
        <p:nvSpPr>
          <p:cNvPr id="4" name="Segnaposto piè di pagina 3">
            <a:extLst>
              <a:ext uri="{FF2B5EF4-FFF2-40B4-BE49-F238E27FC236}">
                <a16:creationId xmlns:a16="http://schemas.microsoft.com/office/drawing/2014/main" id="{D9FF60DC-04A5-47EF-8862-1E090F91B19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F0590AD-93EA-4727-9CC5-AB19F94494A7}"/>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292098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5CF65D3-84BD-4979-A94F-6F5EA1F88CBA}"/>
              </a:ext>
            </a:extLst>
          </p:cNvPr>
          <p:cNvSpPr>
            <a:spLocks noGrp="1"/>
          </p:cNvSpPr>
          <p:nvPr>
            <p:ph type="dt" sz="half" idx="10"/>
          </p:nvPr>
        </p:nvSpPr>
        <p:spPr/>
        <p:txBody>
          <a:bodyPr/>
          <a:lstStyle/>
          <a:p>
            <a:fld id="{E6306B1E-134F-476E-84DD-AC0C2B1A17BF}" type="datetime1">
              <a:rPr lang="en-US" smtClean="0"/>
              <a:t>1/23/2023</a:t>
            </a:fld>
            <a:endParaRPr lang="it-IT"/>
          </a:p>
        </p:txBody>
      </p:sp>
      <p:sp>
        <p:nvSpPr>
          <p:cNvPr id="3" name="Segnaposto piè di pagina 2">
            <a:extLst>
              <a:ext uri="{FF2B5EF4-FFF2-40B4-BE49-F238E27FC236}">
                <a16:creationId xmlns:a16="http://schemas.microsoft.com/office/drawing/2014/main" id="{1B67F77F-7CF6-4C21-98F9-185807EAAA6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CEC1CF4-B263-44F2-8498-71D19A33E0E0}"/>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379286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B5382E-19C4-4F60-BE75-CE4A7BA15A6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21B786-F042-4CF4-91BC-F7325C46D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1537F49-93AC-460C-9647-0D32AAFB7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D37EC67-5894-41F8-A468-20D35E7AF3BA}"/>
              </a:ext>
            </a:extLst>
          </p:cNvPr>
          <p:cNvSpPr>
            <a:spLocks noGrp="1"/>
          </p:cNvSpPr>
          <p:nvPr>
            <p:ph type="dt" sz="half" idx="10"/>
          </p:nvPr>
        </p:nvSpPr>
        <p:spPr/>
        <p:txBody>
          <a:bodyPr/>
          <a:lstStyle/>
          <a:p>
            <a:fld id="{FDC521EA-0F3A-4A0D-811B-2B5D91761C15}" type="datetime1">
              <a:rPr lang="en-US" smtClean="0"/>
              <a:t>1/23/2023</a:t>
            </a:fld>
            <a:endParaRPr lang="it-IT"/>
          </a:p>
        </p:txBody>
      </p:sp>
      <p:sp>
        <p:nvSpPr>
          <p:cNvPr id="6" name="Segnaposto piè di pagina 5">
            <a:extLst>
              <a:ext uri="{FF2B5EF4-FFF2-40B4-BE49-F238E27FC236}">
                <a16:creationId xmlns:a16="http://schemas.microsoft.com/office/drawing/2014/main" id="{F2E6F990-8D25-4D15-8071-CDAF6F4C9D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8CFBB1D-1B90-4438-BDDE-AE5BEDD3F0F1}"/>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50783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73270D-3994-45FB-BFD4-9366C761DF1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8969289-374E-4E21-8BD8-D5E29F812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3D1EED0-A576-449C-BD17-55E68D79E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E3A9409-B1A1-4F5B-9B7A-A865923DC323}"/>
              </a:ext>
            </a:extLst>
          </p:cNvPr>
          <p:cNvSpPr>
            <a:spLocks noGrp="1"/>
          </p:cNvSpPr>
          <p:nvPr>
            <p:ph type="dt" sz="half" idx="10"/>
          </p:nvPr>
        </p:nvSpPr>
        <p:spPr/>
        <p:txBody>
          <a:bodyPr/>
          <a:lstStyle/>
          <a:p>
            <a:fld id="{C6C47D58-331D-40B1-A0C1-1237A14BD153}" type="datetime1">
              <a:rPr lang="en-US" smtClean="0"/>
              <a:t>1/23/2023</a:t>
            </a:fld>
            <a:endParaRPr lang="it-IT"/>
          </a:p>
        </p:txBody>
      </p:sp>
      <p:sp>
        <p:nvSpPr>
          <p:cNvPr id="6" name="Segnaposto piè di pagina 5">
            <a:extLst>
              <a:ext uri="{FF2B5EF4-FFF2-40B4-BE49-F238E27FC236}">
                <a16:creationId xmlns:a16="http://schemas.microsoft.com/office/drawing/2014/main" id="{01A6B0F2-8A9F-40D8-A005-23DA12DB6EF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245561D-DDD1-4C4C-A0A6-7E1E61946504}"/>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78128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3" descr="Immagine che contiene clipart&#10;&#10;Descrizione generata automaticamente">
            <a:extLst>
              <a:ext uri="{FF2B5EF4-FFF2-40B4-BE49-F238E27FC236}">
                <a16:creationId xmlns:a16="http://schemas.microsoft.com/office/drawing/2014/main" id="{CD70090F-8BC8-402E-B289-91AA071EF05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03194" y="7678"/>
            <a:ext cx="2388806" cy="627062"/>
          </a:xfrm>
          <a:prstGeom prst="rect">
            <a:avLst/>
          </a:prstGeom>
          <a:ln w="12700">
            <a:noFill/>
          </a:ln>
        </p:spPr>
      </p:pic>
      <p:sp>
        <p:nvSpPr>
          <p:cNvPr id="2" name="Segnaposto titolo 1">
            <a:extLst>
              <a:ext uri="{FF2B5EF4-FFF2-40B4-BE49-F238E27FC236}">
                <a16:creationId xmlns:a16="http://schemas.microsoft.com/office/drawing/2014/main" id="{682A18EB-3646-4DF6-96AB-7AB1EA428B48}"/>
              </a:ext>
            </a:extLst>
          </p:cNvPr>
          <p:cNvSpPr>
            <a:spLocks noGrp="1"/>
          </p:cNvSpPr>
          <p:nvPr>
            <p:ph type="title"/>
          </p:nvPr>
        </p:nvSpPr>
        <p:spPr>
          <a:xfrm>
            <a:off x="838200" y="634740"/>
            <a:ext cx="10515600" cy="1055948"/>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038B7FB0-0F27-4683-BF57-8BE41D0E8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718A4E60-CA63-42AE-92B5-C999640DB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3D4888"/>
                </a:solidFill>
              </a:defRPr>
            </a:lvl1pPr>
          </a:lstStyle>
          <a:p>
            <a:fld id="{90F22D52-6D45-40A7-A171-7E58B6603C06}" type="datetime1">
              <a:rPr lang="en-US" smtClean="0"/>
              <a:t>1/23/2023</a:t>
            </a:fld>
            <a:endParaRPr lang="it-IT" dirty="0"/>
          </a:p>
        </p:txBody>
      </p:sp>
      <p:sp>
        <p:nvSpPr>
          <p:cNvPr id="5" name="Segnaposto piè di pagina 4">
            <a:extLst>
              <a:ext uri="{FF2B5EF4-FFF2-40B4-BE49-F238E27FC236}">
                <a16:creationId xmlns:a16="http://schemas.microsoft.com/office/drawing/2014/main" id="{9736839B-8FF1-49DC-83FB-25BB2E9F9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D4888"/>
                </a:solidFill>
              </a:defRPr>
            </a:lvl1pPr>
          </a:lstStyle>
          <a:p>
            <a:endParaRPr lang="it-IT" dirty="0"/>
          </a:p>
        </p:txBody>
      </p:sp>
      <p:sp>
        <p:nvSpPr>
          <p:cNvPr id="6" name="Segnaposto numero diapositiva 5">
            <a:extLst>
              <a:ext uri="{FF2B5EF4-FFF2-40B4-BE49-F238E27FC236}">
                <a16:creationId xmlns:a16="http://schemas.microsoft.com/office/drawing/2014/main" id="{9A55F0AE-D811-491E-B64E-20492DABE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3D4888"/>
                </a:solidFill>
              </a:defRPr>
            </a:lvl1pPr>
          </a:lstStyle>
          <a:p>
            <a:fld id="{7ADC2682-86E0-43EF-9663-C77056E8D387}" type="slidenum">
              <a:rPr lang="it-IT" smtClean="0"/>
              <a:pPr/>
              <a:t>‹N›</a:t>
            </a:fld>
            <a:endParaRPr lang="it-IT" dirty="0"/>
          </a:p>
        </p:txBody>
      </p:sp>
    </p:spTree>
    <p:extLst>
      <p:ext uri="{BB962C8B-B14F-4D97-AF65-F5344CB8AC3E}">
        <p14:creationId xmlns:p14="http://schemas.microsoft.com/office/powerpoint/2010/main" val="198946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b="1" kern="1200">
          <a:solidFill>
            <a:srgbClr val="3D48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04D8-36CA-4CA4-81FF-BB6FCF54979A}"/>
              </a:ext>
            </a:extLst>
          </p:cNvPr>
          <p:cNvSpPr>
            <a:spLocks noGrp="1"/>
          </p:cNvSpPr>
          <p:nvPr>
            <p:ph type="ctrTitle"/>
          </p:nvPr>
        </p:nvSpPr>
        <p:spPr>
          <a:xfrm>
            <a:off x="1524000" y="2121166"/>
            <a:ext cx="9144000" cy="1890997"/>
          </a:xfrm>
        </p:spPr>
        <p:txBody>
          <a:bodyPr>
            <a:noAutofit/>
          </a:bodyPr>
          <a:lstStyle/>
          <a:p>
            <a:r>
              <a:rPr lang="en-US" sz="3600" dirty="0"/>
              <a:t>The importance of the waste characterization for D&amp;D activities and the MICADO potential in the EU program and for industrial activities</a:t>
            </a:r>
            <a:endParaRPr lang="en-US" sz="3600" b="1" dirty="0"/>
          </a:p>
        </p:txBody>
      </p:sp>
      <p:sp>
        <p:nvSpPr>
          <p:cNvPr id="4" name="Text Placeholder 3">
            <a:extLst>
              <a:ext uri="{FF2B5EF4-FFF2-40B4-BE49-F238E27FC236}">
                <a16:creationId xmlns:a16="http://schemas.microsoft.com/office/drawing/2014/main" id="{49AC6A6D-A10E-493E-836E-D0E9C7C58259}"/>
              </a:ext>
            </a:extLst>
          </p:cNvPr>
          <p:cNvSpPr>
            <a:spLocks noGrp="1"/>
          </p:cNvSpPr>
          <p:nvPr>
            <p:ph type="body" sz="quarter" idx="10"/>
          </p:nvPr>
        </p:nvSpPr>
        <p:spPr/>
        <p:txBody>
          <a:bodyPr>
            <a:normAutofit lnSpcReduction="10000"/>
          </a:bodyPr>
          <a:lstStyle/>
          <a:p>
            <a:r>
              <a:rPr lang="en-US" dirty="0"/>
              <a:t>Final DEMO</a:t>
            </a:r>
          </a:p>
          <a:p>
            <a:r>
              <a:rPr lang="en-US" dirty="0"/>
              <a:t>Federica Pancotti - SOGIN</a:t>
            </a:r>
          </a:p>
        </p:txBody>
      </p:sp>
    </p:spTree>
    <p:extLst>
      <p:ext uri="{BB962C8B-B14F-4D97-AF65-F5344CB8AC3E}">
        <p14:creationId xmlns:p14="http://schemas.microsoft.com/office/powerpoint/2010/main" val="2033855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144989-9875-4F3F-AAE1-42A3C5A797EC}"/>
              </a:ext>
            </a:extLst>
          </p:cNvPr>
          <p:cNvSpPr>
            <a:spLocks noGrp="1"/>
          </p:cNvSpPr>
          <p:nvPr>
            <p:ph type="title"/>
          </p:nvPr>
        </p:nvSpPr>
        <p:spPr>
          <a:xfrm>
            <a:off x="838200" y="634740"/>
            <a:ext cx="10597308" cy="1055948"/>
          </a:xfrm>
        </p:spPr>
        <p:txBody>
          <a:bodyPr>
            <a:normAutofit fontScale="90000"/>
          </a:bodyPr>
          <a:lstStyle/>
          <a:p>
            <a:r>
              <a:rPr lang="it-IT" dirty="0"/>
              <a:t>Challenges and Issues for waste </a:t>
            </a:r>
            <a:r>
              <a:rPr lang="en-GB" dirty="0"/>
              <a:t>Characterisation</a:t>
            </a:r>
          </a:p>
        </p:txBody>
      </p:sp>
      <p:sp>
        <p:nvSpPr>
          <p:cNvPr id="3" name="Segnaposto contenuto 2">
            <a:extLst>
              <a:ext uri="{FF2B5EF4-FFF2-40B4-BE49-F238E27FC236}">
                <a16:creationId xmlns:a16="http://schemas.microsoft.com/office/drawing/2014/main" id="{5BD4454C-031A-450A-A35D-AA00FE3B13ED}"/>
              </a:ext>
            </a:extLst>
          </p:cNvPr>
          <p:cNvSpPr>
            <a:spLocks noGrp="1"/>
          </p:cNvSpPr>
          <p:nvPr>
            <p:ph idx="1"/>
          </p:nvPr>
        </p:nvSpPr>
        <p:spPr>
          <a:xfrm>
            <a:off x="838200" y="1770539"/>
            <a:ext cx="10515600" cy="4696361"/>
          </a:xfrm>
        </p:spPr>
        <p:txBody>
          <a:bodyPr>
            <a:normAutofit fontScale="77500" lnSpcReduction="20000"/>
          </a:bodyPr>
          <a:lstStyle/>
          <a:p>
            <a:r>
              <a:rPr lang="en-US" b="1" dirty="0"/>
              <a:t>Waste Variability</a:t>
            </a:r>
          </a:p>
          <a:p>
            <a:pPr lvl="1"/>
            <a:r>
              <a:rPr lang="en-US" dirty="0"/>
              <a:t>Different type of wastes with different matrices and chemical-physical properties</a:t>
            </a:r>
          </a:p>
          <a:p>
            <a:pPr lvl="1"/>
            <a:r>
              <a:rPr lang="en-US" dirty="0"/>
              <a:t>Legacy waste</a:t>
            </a:r>
          </a:p>
          <a:p>
            <a:r>
              <a:rPr lang="en-US" dirty="0"/>
              <a:t>Measurement </a:t>
            </a:r>
            <a:r>
              <a:rPr lang="en-US" b="1" dirty="0"/>
              <a:t>approaches and accuracy </a:t>
            </a:r>
            <a:r>
              <a:rPr lang="en-US" dirty="0"/>
              <a:t>issues</a:t>
            </a:r>
          </a:p>
          <a:p>
            <a:pPr lvl="1"/>
            <a:r>
              <a:rPr lang="en-US" dirty="0"/>
              <a:t>Variety of measurements often performed separately with specific device, and not necessarily in a well-defined sequence</a:t>
            </a:r>
          </a:p>
          <a:p>
            <a:pPr lvl="1"/>
            <a:r>
              <a:rPr lang="en-US" dirty="0"/>
              <a:t>Not all the technologies are available at the same time in all the sites  </a:t>
            </a:r>
          </a:p>
          <a:p>
            <a:r>
              <a:rPr lang="en-US" b="1" dirty="0"/>
              <a:t>Data collection </a:t>
            </a:r>
            <a:r>
              <a:rPr lang="en-US" dirty="0"/>
              <a:t>and </a:t>
            </a:r>
            <a:r>
              <a:rPr lang="en-US" b="1" dirty="0"/>
              <a:t>data management </a:t>
            </a:r>
            <a:r>
              <a:rPr lang="en-US" dirty="0"/>
              <a:t>issue</a:t>
            </a:r>
          </a:p>
          <a:p>
            <a:pPr lvl="1"/>
            <a:r>
              <a:rPr lang="en-US" dirty="0"/>
              <a:t>Often separate reports using different software applications </a:t>
            </a:r>
          </a:p>
          <a:p>
            <a:r>
              <a:rPr lang="en-US" b="1" dirty="0"/>
              <a:t>Time</a:t>
            </a:r>
            <a:r>
              <a:rPr lang="en-US" dirty="0"/>
              <a:t> </a:t>
            </a:r>
            <a:r>
              <a:rPr lang="en-US" b="1" dirty="0"/>
              <a:t>consuming</a:t>
            </a:r>
            <a:r>
              <a:rPr lang="en-US" dirty="0"/>
              <a:t> and </a:t>
            </a:r>
            <a:r>
              <a:rPr lang="en-US" b="1" dirty="0"/>
              <a:t>radiation protection </a:t>
            </a:r>
            <a:r>
              <a:rPr lang="en-US" dirty="0"/>
              <a:t>issue</a:t>
            </a:r>
          </a:p>
          <a:p>
            <a:pPr lvl="1"/>
            <a:r>
              <a:rPr lang="en-US" dirty="0"/>
              <a:t>Normally it is a manual process</a:t>
            </a:r>
          </a:p>
          <a:p>
            <a:r>
              <a:rPr lang="en-US" b="1" dirty="0"/>
              <a:t>Cost</a:t>
            </a:r>
            <a:r>
              <a:rPr lang="en-US" dirty="0"/>
              <a:t> issue</a:t>
            </a:r>
          </a:p>
          <a:p>
            <a:pPr lvl="1"/>
            <a:r>
              <a:rPr lang="en-US" dirty="0"/>
              <a:t>Costs associated with the detection systems to be deployed and the manpower required for the characterization process </a:t>
            </a:r>
          </a:p>
          <a:p>
            <a:r>
              <a:rPr lang="en-US" b="1" dirty="0"/>
              <a:t>Regulatory</a:t>
            </a:r>
            <a:r>
              <a:rPr lang="en-US" dirty="0"/>
              <a:t> issue</a:t>
            </a:r>
          </a:p>
          <a:p>
            <a:pPr lvl="1"/>
            <a:r>
              <a:rPr lang="en-US" dirty="0"/>
              <a:t>Compliance with regulatory requirements </a:t>
            </a:r>
          </a:p>
          <a:p>
            <a:endParaRPr lang="it-IT" dirty="0"/>
          </a:p>
        </p:txBody>
      </p:sp>
      <p:sp>
        <p:nvSpPr>
          <p:cNvPr id="4" name="Segnaposto data 3">
            <a:extLst>
              <a:ext uri="{FF2B5EF4-FFF2-40B4-BE49-F238E27FC236}">
                <a16:creationId xmlns:a16="http://schemas.microsoft.com/office/drawing/2014/main" id="{41B82DF4-690C-451F-9D59-7BE42B53C705}"/>
              </a:ext>
            </a:extLst>
          </p:cNvPr>
          <p:cNvSpPr>
            <a:spLocks noGrp="1"/>
          </p:cNvSpPr>
          <p:nvPr>
            <p:ph type="dt" sz="half" idx="10"/>
          </p:nvPr>
        </p:nvSpPr>
        <p:spPr/>
        <p:txBody>
          <a:bodyPr/>
          <a:lstStyle/>
          <a:p>
            <a:fld id="{987866C6-9788-46EE-A644-812F08EA35E8}" type="datetime1">
              <a:rPr lang="en-US" smtClean="0"/>
              <a:t>1/23/2023</a:t>
            </a:fld>
            <a:endParaRPr lang="it-IT"/>
          </a:p>
        </p:txBody>
      </p:sp>
      <p:sp>
        <p:nvSpPr>
          <p:cNvPr id="5" name="Segnaposto numero diapositiva 4">
            <a:extLst>
              <a:ext uri="{FF2B5EF4-FFF2-40B4-BE49-F238E27FC236}">
                <a16:creationId xmlns:a16="http://schemas.microsoft.com/office/drawing/2014/main" id="{F77ABD9B-E600-4AF0-853B-7CFA8A4E13D1}"/>
              </a:ext>
            </a:extLst>
          </p:cNvPr>
          <p:cNvSpPr>
            <a:spLocks noGrp="1"/>
          </p:cNvSpPr>
          <p:nvPr>
            <p:ph type="sldNum" sz="quarter" idx="12"/>
          </p:nvPr>
        </p:nvSpPr>
        <p:spPr/>
        <p:txBody>
          <a:bodyPr/>
          <a:lstStyle/>
          <a:p>
            <a:fld id="{7ADC2682-86E0-43EF-9663-C77056E8D387}" type="slidenum">
              <a:rPr lang="it-IT" smtClean="0"/>
              <a:t>10</a:t>
            </a:fld>
            <a:endParaRPr lang="it-IT"/>
          </a:p>
        </p:txBody>
      </p:sp>
    </p:spTree>
    <p:extLst>
      <p:ext uri="{BB962C8B-B14F-4D97-AF65-F5344CB8AC3E}">
        <p14:creationId xmlns:p14="http://schemas.microsoft.com/office/powerpoint/2010/main" val="235395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A066AB-1766-44C7-A7BE-F4F716AF0522}"/>
              </a:ext>
            </a:extLst>
          </p:cNvPr>
          <p:cNvSpPr>
            <a:spLocks noGrp="1"/>
          </p:cNvSpPr>
          <p:nvPr>
            <p:ph type="title"/>
          </p:nvPr>
        </p:nvSpPr>
        <p:spPr/>
        <p:txBody>
          <a:bodyPr>
            <a:normAutofit/>
          </a:bodyPr>
          <a:lstStyle/>
          <a:p>
            <a:r>
              <a:rPr lang="en-US" dirty="0"/>
              <a:t>Overall Benefits form MICADO solution</a:t>
            </a:r>
            <a:endParaRPr lang="it-IT" dirty="0"/>
          </a:p>
        </p:txBody>
      </p:sp>
      <p:sp>
        <p:nvSpPr>
          <p:cNvPr id="4" name="Segnaposto data 3">
            <a:extLst>
              <a:ext uri="{FF2B5EF4-FFF2-40B4-BE49-F238E27FC236}">
                <a16:creationId xmlns:a16="http://schemas.microsoft.com/office/drawing/2014/main" id="{956075EC-3256-433D-AA88-A6927764EFFD}"/>
              </a:ext>
            </a:extLst>
          </p:cNvPr>
          <p:cNvSpPr>
            <a:spLocks noGrp="1"/>
          </p:cNvSpPr>
          <p:nvPr>
            <p:ph type="dt" sz="half" idx="10"/>
          </p:nvPr>
        </p:nvSpPr>
        <p:spPr/>
        <p:txBody>
          <a:bodyPr/>
          <a:lstStyle/>
          <a:p>
            <a:fld id="{987866C6-9788-46EE-A644-812F08EA35E8}" type="datetime1">
              <a:rPr lang="en-US" smtClean="0"/>
              <a:t>1/23/2023</a:t>
            </a:fld>
            <a:endParaRPr lang="it-IT"/>
          </a:p>
        </p:txBody>
      </p:sp>
      <p:sp>
        <p:nvSpPr>
          <p:cNvPr id="5" name="Segnaposto numero diapositiva 4">
            <a:extLst>
              <a:ext uri="{FF2B5EF4-FFF2-40B4-BE49-F238E27FC236}">
                <a16:creationId xmlns:a16="http://schemas.microsoft.com/office/drawing/2014/main" id="{7D33BBDB-9C77-4A81-8B0B-D589DEA22E0B}"/>
              </a:ext>
            </a:extLst>
          </p:cNvPr>
          <p:cNvSpPr>
            <a:spLocks noGrp="1"/>
          </p:cNvSpPr>
          <p:nvPr>
            <p:ph type="sldNum" sz="quarter" idx="12"/>
          </p:nvPr>
        </p:nvSpPr>
        <p:spPr/>
        <p:txBody>
          <a:bodyPr/>
          <a:lstStyle/>
          <a:p>
            <a:fld id="{7ADC2682-86E0-43EF-9663-C77056E8D387}" type="slidenum">
              <a:rPr lang="it-IT" smtClean="0"/>
              <a:t>11</a:t>
            </a:fld>
            <a:endParaRPr lang="it-IT"/>
          </a:p>
        </p:txBody>
      </p:sp>
      <p:sp>
        <p:nvSpPr>
          <p:cNvPr id="9" name="Segnaposto contenuto 2">
            <a:extLst>
              <a:ext uri="{FF2B5EF4-FFF2-40B4-BE49-F238E27FC236}">
                <a16:creationId xmlns:a16="http://schemas.microsoft.com/office/drawing/2014/main" id="{6582C125-5213-4CE9-80F5-EE7FA1C120D9}"/>
              </a:ext>
            </a:extLst>
          </p:cNvPr>
          <p:cNvSpPr>
            <a:spLocks noGrp="1"/>
          </p:cNvSpPr>
          <p:nvPr>
            <p:ph idx="1"/>
          </p:nvPr>
        </p:nvSpPr>
        <p:spPr>
          <a:xfrm>
            <a:off x="838200" y="1825625"/>
            <a:ext cx="10515600" cy="4351338"/>
          </a:xfrm>
        </p:spPr>
        <p:txBody>
          <a:bodyPr>
            <a:normAutofit fontScale="92500" lnSpcReduction="10000"/>
          </a:bodyPr>
          <a:lstStyle/>
          <a:p>
            <a:r>
              <a:rPr lang="en-US" dirty="0"/>
              <a:t>Different </a:t>
            </a:r>
            <a:r>
              <a:rPr lang="en-US" b="1" dirty="0"/>
              <a:t>technologies integration</a:t>
            </a:r>
            <a:r>
              <a:rPr lang="en-US" dirty="0"/>
              <a:t>: reduce time and cost </a:t>
            </a:r>
          </a:p>
          <a:p>
            <a:r>
              <a:rPr lang="en-US" dirty="0"/>
              <a:t>Reduce </a:t>
            </a:r>
            <a:r>
              <a:rPr lang="en-US" b="1" dirty="0"/>
              <a:t>measurement uncertainty </a:t>
            </a:r>
            <a:r>
              <a:rPr lang="en-US" dirty="0"/>
              <a:t>(e.g. NDT for alpha and fissile materials)</a:t>
            </a:r>
          </a:p>
          <a:p>
            <a:r>
              <a:rPr lang="en-US" b="1" dirty="0"/>
              <a:t>Data handling </a:t>
            </a:r>
            <a:r>
              <a:rPr lang="en-US" dirty="0"/>
              <a:t>and</a:t>
            </a:r>
            <a:r>
              <a:rPr lang="en-US" b="1" dirty="0"/>
              <a:t> tagging </a:t>
            </a:r>
            <a:r>
              <a:rPr lang="en-US" dirty="0"/>
              <a:t>packages: </a:t>
            </a:r>
          </a:p>
          <a:p>
            <a:pPr lvl="1"/>
            <a:r>
              <a:rPr lang="en-US" dirty="0"/>
              <a:t>capture wide range of characteristics in format suitable to locate and support decision making</a:t>
            </a:r>
          </a:p>
          <a:p>
            <a:pPr lvl="1"/>
            <a:r>
              <a:rPr lang="en-US" dirty="0"/>
              <a:t>provide all information about the package </a:t>
            </a:r>
          </a:p>
          <a:p>
            <a:r>
              <a:rPr lang="en-US" b="1" dirty="0"/>
              <a:t>Modular</a:t>
            </a:r>
            <a:r>
              <a:rPr lang="en-US" dirty="0"/>
              <a:t> and </a:t>
            </a:r>
            <a:r>
              <a:rPr lang="en-US" b="1" dirty="0"/>
              <a:t>automate</a:t>
            </a:r>
            <a:r>
              <a:rPr lang="en-US" dirty="0"/>
              <a:t> system: reduce the deployment time</a:t>
            </a:r>
          </a:p>
          <a:p>
            <a:r>
              <a:rPr lang="en-US" b="1" dirty="0"/>
              <a:t>Automation</a:t>
            </a:r>
            <a:r>
              <a:rPr lang="en-US" dirty="0"/>
              <a:t> of the full measurement process: contribute to ALARA principle</a:t>
            </a:r>
          </a:p>
          <a:p>
            <a:r>
              <a:rPr lang="en-US" b="1" dirty="0"/>
              <a:t>Long-term monitoring</a:t>
            </a:r>
            <a:r>
              <a:rPr lang="en-US" dirty="0"/>
              <a:t>: enable a safe long-term storage</a:t>
            </a:r>
          </a:p>
          <a:p>
            <a:r>
              <a:rPr lang="en-US" dirty="0"/>
              <a:t>Overall minimization of waste volume by </a:t>
            </a:r>
            <a:r>
              <a:rPr lang="en-US" b="1" dirty="0"/>
              <a:t>optimizing waste classification</a:t>
            </a:r>
          </a:p>
          <a:p>
            <a:endParaRPr lang="it-IT" dirty="0"/>
          </a:p>
        </p:txBody>
      </p:sp>
    </p:spTree>
    <p:extLst>
      <p:ext uri="{BB962C8B-B14F-4D97-AF65-F5344CB8AC3E}">
        <p14:creationId xmlns:p14="http://schemas.microsoft.com/office/powerpoint/2010/main" val="334195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1ABC46-E56D-4316-BE46-FB5A923D8613}"/>
              </a:ext>
            </a:extLst>
          </p:cNvPr>
          <p:cNvSpPr>
            <a:spLocks noGrp="1"/>
          </p:cNvSpPr>
          <p:nvPr>
            <p:ph type="title"/>
          </p:nvPr>
        </p:nvSpPr>
        <p:spPr/>
        <p:txBody>
          <a:bodyPr>
            <a:normAutofit/>
          </a:bodyPr>
          <a:lstStyle/>
          <a:p>
            <a:r>
              <a:rPr lang="it-IT" dirty="0"/>
              <a:t>MICADO </a:t>
            </a:r>
            <a:r>
              <a:rPr lang="en-GB" dirty="0"/>
              <a:t>potential</a:t>
            </a:r>
            <a:r>
              <a:rPr lang="it-IT" dirty="0"/>
              <a:t> for Sogin </a:t>
            </a:r>
          </a:p>
        </p:txBody>
      </p:sp>
      <p:sp>
        <p:nvSpPr>
          <p:cNvPr id="3" name="Segnaposto contenuto 2">
            <a:extLst>
              <a:ext uri="{FF2B5EF4-FFF2-40B4-BE49-F238E27FC236}">
                <a16:creationId xmlns:a16="http://schemas.microsoft.com/office/drawing/2014/main" id="{5C7EF0A2-5E2B-4785-A5AA-DABFCB4DC996}"/>
              </a:ext>
            </a:extLst>
          </p:cNvPr>
          <p:cNvSpPr>
            <a:spLocks noGrp="1"/>
          </p:cNvSpPr>
          <p:nvPr>
            <p:ph idx="1"/>
          </p:nvPr>
        </p:nvSpPr>
        <p:spPr>
          <a:xfrm>
            <a:off x="838200" y="1825626"/>
            <a:ext cx="10515600" cy="2019262"/>
          </a:xfrm>
        </p:spPr>
        <p:txBody>
          <a:bodyPr>
            <a:normAutofit fontScale="70000" lnSpcReduction="20000"/>
          </a:bodyPr>
          <a:lstStyle/>
          <a:p>
            <a:r>
              <a:rPr lang="en-US" b="1" dirty="0"/>
              <a:t>Integrated solution </a:t>
            </a:r>
            <a:r>
              <a:rPr lang="en-US" dirty="0"/>
              <a:t>that can be used in different sites </a:t>
            </a:r>
            <a:r>
              <a:rPr lang="en-US" b="1" dirty="0"/>
              <a:t>reducing time </a:t>
            </a:r>
            <a:r>
              <a:rPr lang="en-US" dirty="0"/>
              <a:t>and </a:t>
            </a:r>
            <a:r>
              <a:rPr lang="en-US" b="1" dirty="0"/>
              <a:t>costs</a:t>
            </a:r>
            <a:r>
              <a:rPr lang="en-US" dirty="0"/>
              <a:t> and avoiding the need for waste transport from a site to another</a:t>
            </a:r>
          </a:p>
          <a:p>
            <a:r>
              <a:rPr lang="en-GB" b="1" dirty="0"/>
              <a:t>Standardisation</a:t>
            </a:r>
            <a:r>
              <a:rPr lang="en-US" b="1" dirty="0"/>
              <a:t> </a:t>
            </a:r>
            <a:r>
              <a:rPr lang="en-US" dirty="0"/>
              <a:t>and</a:t>
            </a:r>
            <a:r>
              <a:rPr lang="en-US" b="1" dirty="0"/>
              <a:t> automation of approaches</a:t>
            </a:r>
            <a:r>
              <a:rPr lang="en-US" dirty="0"/>
              <a:t>: reduce uncertainties and time needed (included dose to the workers)</a:t>
            </a:r>
          </a:p>
          <a:p>
            <a:r>
              <a:rPr lang="en-GB" b="1" dirty="0"/>
              <a:t>Optimisation</a:t>
            </a:r>
            <a:r>
              <a:rPr lang="en-US" dirty="0"/>
              <a:t> of the </a:t>
            </a:r>
            <a:r>
              <a:rPr lang="en-US" b="1" dirty="0"/>
              <a:t>waste classification</a:t>
            </a:r>
            <a:r>
              <a:rPr lang="en-US" dirty="0"/>
              <a:t>: reduce waste volume and optimize waste management strategies</a:t>
            </a:r>
          </a:p>
          <a:p>
            <a:r>
              <a:rPr lang="en-US" dirty="0"/>
              <a:t>Enable the </a:t>
            </a:r>
            <a:r>
              <a:rPr lang="en-US" b="1" dirty="0"/>
              <a:t>long-term monitoring </a:t>
            </a:r>
            <a:r>
              <a:rPr lang="en-US" dirty="0"/>
              <a:t>of the packages stored on-site</a:t>
            </a:r>
          </a:p>
        </p:txBody>
      </p:sp>
      <p:sp>
        <p:nvSpPr>
          <p:cNvPr id="4" name="Segnaposto data 3">
            <a:extLst>
              <a:ext uri="{FF2B5EF4-FFF2-40B4-BE49-F238E27FC236}">
                <a16:creationId xmlns:a16="http://schemas.microsoft.com/office/drawing/2014/main" id="{CB3662D4-61D7-4A7C-9135-05F4C43473D3}"/>
              </a:ext>
            </a:extLst>
          </p:cNvPr>
          <p:cNvSpPr>
            <a:spLocks noGrp="1"/>
          </p:cNvSpPr>
          <p:nvPr>
            <p:ph type="dt" sz="half" idx="10"/>
          </p:nvPr>
        </p:nvSpPr>
        <p:spPr/>
        <p:txBody>
          <a:bodyPr/>
          <a:lstStyle/>
          <a:p>
            <a:fld id="{987866C6-9788-46EE-A644-812F08EA35E8}" type="datetime1">
              <a:rPr lang="en-US" smtClean="0"/>
              <a:t>1/23/2023</a:t>
            </a:fld>
            <a:endParaRPr lang="it-IT"/>
          </a:p>
        </p:txBody>
      </p:sp>
      <p:sp>
        <p:nvSpPr>
          <p:cNvPr id="5" name="Segnaposto numero diapositiva 4">
            <a:extLst>
              <a:ext uri="{FF2B5EF4-FFF2-40B4-BE49-F238E27FC236}">
                <a16:creationId xmlns:a16="http://schemas.microsoft.com/office/drawing/2014/main" id="{03B21242-DE09-4022-831B-3E126295B7B4}"/>
              </a:ext>
            </a:extLst>
          </p:cNvPr>
          <p:cNvSpPr>
            <a:spLocks noGrp="1"/>
          </p:cNvSpPr>
          <p:nvPr>
            <p:ph type="sldNum" sz="quarter" idx="12"/>
          </p:nvPr>
        </p:nvSpPr>
        <p:spPr/>
        <p:txBody>
          <a:bodyPr/>
          <a:lstStyle/>
          <a:p>
            <a:fld id="{7ADC2682-86E0-43EF-9663-C77056E8D387}" type="slidenum">
              <a:rPr lang="it-IT" smtClean="0"/>
              <a:t>12</a:t>
            </a:fld>
            <a:endParaRPr lang="it-IT"/>
          </a:p>
        </p:txBody>
      </p:sp>
      <p:sp>
        <p:nvSpPr>
          <p:cNvPr id="6" name="Rettangolo 5">
            <a:extLst>
              <a:ext uri="{FF2B5EF4-FFF2-40B4-BE49-F238E27FC236}">
                <a16:creationId xmlns:a16="http://schemas.microsoft.com/office/drawing/2014/main" id="{F999D459-DD6F-4393-81D7-28B076EB0D57}"/>
              </a:ext>
            </a:extLst>
          </p:cNvPr>
          <p:cNvSpPr/>
          <p:nvPr/>
        </p:nvSpPr>
        <p:spPr>
          <a:xfrm>
            <a:off x="838200" y="4065224"/>
            <a:ext cx="10515600" cy="2158036"/>
          </a:xfrm>
          <a:prstGeom prst="rect">
            <a:avLst/>
          </a:prstGeom>
        </p:spPr>
        <p:txBody>
          <a:bodyPr vert="horz" lIns="91440" tIns="45720" rIns="91440" bIns="45720" rtlCol="0">
            <a:normAutofit fontScale="92500" lnSpcReduction="20000"/>
          </a:bodyPr>
          <a:lstStyle/>
          <a:p>
            <a:pPr>
              <a:lnSpc>
                <a:spcPct val="90000"/>
              </a:lnSpc>
              <a:spcBef>
                <a:spcPts val="1000"/>
              </a:spcBef>
            </a:pPr>
            <a:r>
              <a:rPr lang="en-US" sz="2800" b="1" dirty="0">
                <a:solidFill>
                  <a:srgbClr val="3D4888"/>
                </a:solidFill>
              </a:rPr>
              <a:t>Example of possible integration with other Sogin Systems: </a:t>
            </a:r>
          </a:p>
          <a:p>
            <a:pPr marL="228600" indent="-228600">
              <a:lnSpc>
                <a:spcPct val="90000"/>
              </a:lnSpc>
              <a:spcBef>
                <a:spcPts val="1000"/>
              </a:spcBef>
              <a:buFont typeface="Arial" panose="020B0604020202020204" pitchFamily="34" charset="0"/>
              <a:buChar char="•"/>
            </a:pPr>
            <a:endParaRPr lang="en-US" sz="2800" b="1" dirty="0">
              <a:solidFill>
                <a:srgbClr val="3D4888"/>
              </a:solidFill>
            </a:endParaRPr>
          </a:p>
          <a:p>
            <a:pPr marL="685800" lvl="1" indent="-228600">
              <a:lnSpc>
                <a:spcPct val="90000"/>
              </a:lnSpc>
              <a:spcBef>
                <a:spcPts val="500"/>
              </a:spcBef>
              <a:buFont typeface="Arial" panose="020B0604020202020204" pitchFamily="34" charset="0"/>
              <a:buChar char="•"/>
            </a:pPr>
            <a:r>
              <a:rPr lang="en-US" sz="2400" b="1" dirty="0">
                <a:solidFill>
                  <a:srgbClr val="3D4888"/>
                </a:solidFill>
              </a:rPr>
              <a:t>SiCoMoR- MICADO</a:t>
            </a:r>
            <a:r>
              <a:rPr lang="en-US" sz="2400" dirty="0">
                <a:solidFill>
                  <a:srgbClr val="3D4888"/>
                </a:solidFill>
              </a:rPr>
              <a:t>: the MICADO platform could be integrated as an additional module to the SiCoMoR plant to perform the final characterization of the waste packages</a:t>
            </a:r>
          </a:p>
          <a:p>
            <a:pPr marL="685800" lvl="1" indent="-228600">
              <a:lnSpc>
                <a:spcPct val="90000"/>
              </a:lnSpc>
              <a:spcBef>
                <a:spcPts val="500"/>
              </a:spcBef>
              <a:buFont typeface="Arial" panose="020B0604020202020204" pitchFamily="34" charset="0"/>
              <a:buChar char="•"/>
            </a:pPr>
            <a:r>
              <a:rPr lang="en-US" sz="2400" b="1" dirty="0">
                <a:solidFill>
                  <a:srgbClr val="3D4888"/>
                </a:solidFill>
              </a:rPr>
              <a:t>AIGOR – MICADO</a:t>
            </a:r>
            <a:r>
              <a:rPr lang="en-US" sz="2400" dirty="0">
                <a:solidFill>
                  <a:srgbClr val="3D4888"/>
                </a:solidFill>
              </a:rPr>
              <a:t>: DigiWaste Platform could be integrated with the AIGOR tool to have a direct link with characterization data</a:t>
            </a:r>
          </a:p>
        </p:txBody>
      </p:sp>
    </p:spTree>
    <p:extLst>
      <p:ext uri="{BB962C8B-B14F-4D97-AF65-F5344CB8AC3E}">
        <p14:creationId xmlns:p14="http://schemas.microsoft.com/office/powerpoint/2010/main" val="404702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1ABC46-E56D-4316-BE46-FB5A923D8613}"/>
              </a:ext>
            </a:extLst>
          </p:cNvPr>
          <p:cNvSpPr>
            <a:spLocks noGrp="1"/>
          </p:cNvSpPr>
          <p:nvPr>
            <p:ph type="title"/>
          </p:nvPr>
        </p:nvSpPr>
        <p:spPr/>
        <p:txBody>
          <a:bodyPr>
            <a:normAutofit/>
          </a:bodyPr>
          <a:lstStyle/>
          <a:p>
            <a:r>
              <a:rPr lang="it-IT" dirty="0"/>
              <a:t>MICADO </a:t>
            </a:r>
            <a:r>
              <a:rPr lang="en-GB" dirty="0"/>
              <a:t>potential for EU program</a:t>
            </a:r>
          </a:p>
        </p:txBody>
      </p:sp>
      <p:sp>
        <p:nvSpPr>
          <p:cNvPr id="3" name="Segnaposto contenuto 2">
            <a:extLst>
              <a:ext uri="{FF2B5EF4-FFF2-40B4-BE49-F238E27FC236}">
                <a16:creationId xmlns:a16="http://schemas.microsoft.com/office/drawing/2014/main" id="{5C7EF0A2-5E2B-4785-A5AA-DABFCB4DC996}"/>
              </a:ext>
            </a:extLst>
          </p:cNvPr>
          <p:cNvSpPr>
            <a:spLocks noGrp="1"/>
          </p:cNvSpPr>
          <p:nvPr>
            <p:ph idx="1"/>
          </p:nvPr>
        </p:nvSpPr>
        <p:spPr>
          <a:xfrm>
            <a:off x="838200" y="1602553"/>
            <a:ext cx="10299855" cy="672017"/>
          </a:xfrm>
        </p:spPr>
        <p:txBody>
          <a:bodyPr>
            <a:noAutofit/>
          </a:bodyPr>
          <a:lstStyle/>
          <a:p>
            <a:pPr marL="0" indent="0">
              <a:buNone/>
            </a:pPr>
            <a:r>
              <a:rPr lang="en-US" sz="2000" dirty="0"/>
              <a:t>MICADO answers to some specific challenges/needs highlighted during surveys and webinars conducted in the framework of recent H2020 projects (e.g. CHANCE (C), SHARE (S) and PREDIS (P))</a:t>
            </a:r>
          </a:p>
        </p:txBody>
      </p:sp>
      <p:sp>
        <p:nvSpPr>
          <p:cNvPr id="4" name="Segnaposto data 3">
            <a:extLst>
              <a:ext uri="{FF2B5EF4-FFF2-40B4-BE49-F238E27FC236}">
                <a16:creationId xmlns:a16="http://schemas.microsoft.com/office/drawing/2014/main" id="{CB3662D4-61D7-4A7C-9135-05F4C43473D3}"/>
              </a:ext>
            </a:extLst>
          </p:cNvPr>
          <p:cNvSpPr>
            <a:spLocks noGrp="1"/>
          </p:cNvSpPr>
          <p:nvPr>
            <p:ph type="dt" sz="half" idx="10"/>
          </p:nvPr>
        </p:nvSpPr>
        <p:spPr/>
        <p:txBody>
          <a:bodyPr/>
          <a:lstStyle/>
          <a:p>
            <a:fld id="{987866C6-9788-46EE-A644-812F08EA35E8}" type="datetime1">
              <a:rPr lang="en-US" smtClean="0"/>
              <a:t>1/23/2023</a:t>
            </a:fld>
            <a:endParaRPr lang="it-IT" dirty="0"/>
          </a:p>
        </p:txBody>
      </p:sp>
      <p:sp>
        <p:nvSpPr>
          <p:cNvPr id="5" name="Segnaposto numero diapositiva 4">
            <a:extLst>
              <a:ext uri="{FF2B5EF4-FFF2-40B4-BE49-F238E27FC236}">
                <a16:creationId xmlns:a16="http://schemas.microsoft.com/office/drawing/2014/main" id="{03B21242-DE09-4022-831B-3E126295B7B4}"/>
              </a:ext>
            </a:extLst>
          </p:cNvPr>
          <p:cNvSpPr>
            <a:spLocks noGrp="1"/>
          </p:cNvSpPr>
          <p:nvPr>
            <p:ph type="sldNum" sz="quarter" idx="12"/>
          </p:nvPr>
        </p:nvSpPr>
        <p:spPr/>
        <p:txBody>
          <a:bodyPr/>
          <a:lstStyle/>
          <a:p>
            <a:fld id="{7ADC2682-86E0-43EF-9663-C77056E8D387}" type="slidenum">
              <a:rPr lang="it-IT" smtClean="0"/>
              <a:t>13</a:t>
            </a:fld>
            <a:endParaRPr lang="it-IT"/>
          </a:p>
        </p:txBody>
      </p:sp>
      <p:sp>
        <p:nvSpPr>
          <p:cNvPr id="6" name="Segnaposto contenuto 2">
            <a:extLst>
              <a:ext uri="{FF2B5EF4-FFF2-40B4-BE49-F238E27FC236}">
                <a16:creationId xmlns:a16="http://schemas.microsoft.com/office/drawing/2014/main" id="{0AECABD9-11B1-4412-87DC-875F57719A06}"/>
              </a:ext>
            </a:extLst>
          </p:cNvPr>
          <p:cNvSpPr txBox="1">
            <a:spLocks/>
          </p:cNvSpPr>
          <p:nvPr/>
        </p:nvSpPr>
        <p:spPr>
          <a:xfrm>
            <a:off x="838201" y="2323841"/>
            <a:ext cx="5257800" cy="4032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700" dirty="0"/>
              <a:t>(C) photofission (active photon interrogation with high energy X-rays) to measure and identify nuclear materials in large and dense packages </a:t>
            </a:r>
          </a:p>
          <a:p>
            <a:pPr>
              <a:spcBef>
                <a:spcPts val="600"/>
              </a:spcBef>
            </a:pPr>
            <a:r>
              <a:rPr lang="en-US" sz="1700" dirty="0"/>
              <a:t>(C) mobile measurement systems: to deal with difficulties on transport of radioactive waste packages (complex authorizations procedures for waste with high activity or limited knowledge) and increase the number of waste package characterizations</a:t>
            </a:r>
          </a:p>
          <a:p>
            <a:pPr>
              <a:spcBef>
                <a:spcPts val="600"/>
              </a:spcBef>
            </a:pPr>
            <a:r>
              <a:rPr lang="en-US" sz="1700" dirty="0"/>
              <a:t>(C) </a:t>
            </a:r>
            <a:r>
              <a:rPr lang="en-GB" sz="1700" dirty="0"/>
              <a:t>Characterisation</a:t>
            </a:r>
            <a:r>
              <a:rPr lang="en-US" sz="1700" dirty="0"/>
              <a:t> data handling and (measurement) uncertainty management</a:t>
            </a:r>
          </a:p>
          <a:p>
            <a:pPr>
              <a:spcBef>
                <a:spcPts val="600"/>
              </a:spcBef>
            </a:pPr>
            <a:r>
              <a:rPr lang="en-US" sz="1700" dirty="0"/>
              <a:t>(S) Opportunity for further developments of technologies in terms of automation, remote control, integrated systems. </a:t>
            </a:r>
            <a:r>
              <a:rPr lang="en-GB" sz="1700" dirty="0"/>
              <a:t>The main impact would be the reduction of characterisation time and cost, as well as the optimisation of waste segregation and the recycling and reuse of material</a:t>
            </a:r>
          </a:p>
        </p:txBody>
      </p:sp>
      <p:sp>
        <p:nvSpPr>
          <p:cNvPr id="7" name="Segnaposto contenuto 2">
            <a:extLst>
              <a:ext uri="{FF2B5EF4-FFF2-40B4-BE49-F238E27FC236}">
                <a16:creationId xmlns:a16="http://schemas.microsoft.com/office/drawing/2014/main" id="{78EB7FB1-50ED-4D44-9FEE-37E02281D377}"/>
              </a:ext>
            </a:extLst>
          </p:cNvPr>
          <p:cNvSpPr txBox="1">
            <a:spLocks/>
          </p:cNvSpPr>
          <p:nvPr/>
        </p:nvSpPr>
        <p:spPr>
          <a:xfrm>
            <a:off x="5988127" y="2323840"/>
            <a:ext cx="5257800" cy="4032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700" dirty="0"/>
              <a:t>(S) Digitalisation, modelling and simulation.</a:t>
            </a:r>
          </a:p>
          <a:p>
            <a:pPr>
              <a:spcBef>
                <a:spcPts val="600"/>
              </a:spcBef>
            </a:pPr>
            <a:r>
              <a:rPr lang="en-US" sz="1700" dirty="0"/>
              <a:t>(P) Quick operative, reliable, robust, efficient and economic </a:t>
            </a:r>
            <a:r>
              <a:rPr lang="en-GB" sz="1700" dirty="0"/>
              <a:t>characterisation methods (e.g., in D&amp;D projects, legacy waste inventory, etc.)</a:t>
            </a:r>
          </a:p>
          <a:p>
            <a:pPr>
              <a:spcBef>
                <a:spcPts val="600"/>
              </a:spcBef>
            </a:pPr>
            <a:r>
              <a:rPr lang="en-GB" sz="1700" dirty="0"/>
              <a:t>(P) Characterisation of heterogeneous waste items or containers (also inside cemented packages), characterisation of fissile material inside waste drums/materials</a:t>
            </a:r>
          </a:p>
          <a:p>
            <a:pPr>
              <a:spcBef>
                <a:spcPts val="600"/>
              </a:spcBef>
            </a:pPr>
            <a:r>
              <a:rPr lang="en-GB" sz="1700" dirty="0"/>
              <a:t>(P) Mobile monitoring or characterisation systems and integrated technologies for containerized RW and unconventional legacy waste</a:t>
            </a:r>
          </a:p>
          <a:p>
            <a:pPr>
              <a:spcBef>
                <a:spcPts val="600"/>
              </a:spcBef>
            </a:pPr>
            <a:r>
              <a:rPr lang="en-GB" sz="1700" dirty="0"/>
              <a:t>(P) Need for more/better accuracy</a:t>
            </a:r>
            <a:r>
              <a:rPr lang="en-US" sz="1700" dirty="0"/>
              <a:t> in radiological measuring techniques, e.g., by combining different techniques</a:t>
            </a:r>
          </a:p>
        </p:txBody>
      </p:sp>
    </p:spTree>
    <p:extLst>
      <p:ext uri="{BB962C8B-B14F-4D97-AF65-F5344CB8AC3E}">
        <p14:creationId xmlns:p14="http://schemas.microsoft.com/office/powerpoint/2010/main" val="154796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94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8ADB6A-8227-4A29-856E-CFFD503E66A3}"/>
              </a:ext>
            </a:extLst>
          </p:cNvPr>
          <p:cNvSpPr>
            <a:spLocks noGrp="1"/>
          </p:cNvSpPr>
          <p:nvPr>
            <p:ph type="title"/>
          </p:nvPr>
        </p:nvSpPr>
        <p:spPr/>
        <p:txBody>
          <a:bodyPr/>
          <a:lstStyle/>
          <a:p>
            <a:r>
              <a:rPr lang="en-GB" dirty="0"/>
              <a:t>Contents</a:t>
            </a:r>
          </a:p>
        </p:txBody>
      </p:sp>
      <p:sp>
        <p:nvSpPr>
          <p:cNvPr id="3" name="Segnaposto contenuto 2">
            <a:extLst>
              <a:ext uri="{FF2B5EF4-FFF2-40B4-BE49-F238E27FC236}">
                <a16:creationId xmlns:a16="http://schemas.microsoft.com/office/drawing/2014/main" id="{B79A8FE4-4DBD-4B6B-8A71-22C18C64717F}"/>
              </a:ext>
            </a:extLst>
          </p:cNvPr>
          <p:cNvSpPr>
            <a:spLocks noGrp="1"/>
          </p:cNvSpPr>
          <p:nvPr>
            <p:ph idx="1"/>
          </p:nvPr>
        </p:nvSpPr>
        <p:spPr>
          <a:xfrm>
            <a:off x="705997" y="1690688"/>
            <a:ext cx="10515600" cy="4351338"/>
          </a:xfrm>
        </p:spPr>
        <p:txBody>
          <a:bodyPr>
            <a:normAutofit fontScale="92500" lnSpcReduction="20000"/>
          </a:bodyPr>
          <a:lstStyle/>
          <a:p>
            <a:r>
              <a:rPr lang="it-IT" dirty="0"/>
              <a:t>Sogin </a:t>
            </a:r>
            <a:r>
              <a:rPr lang="en-GB" dirty="0"/>
              <a:t>at Glance</a:t>
            </a:r>
          </a:p>
          <a:p>
            <a:r>
              <a:rPr lang="en-GB" dirty="0"/>
              <a:t>Radioactive Waste from a Nuclear Installation</a:t>
            </a:r>
          </a:p>
          <a:p>
            <a:r>
              <a:rPr lang="en-GB" dirty="0"/>
              <a:t>Radioactive </a:t>
            </a:r>
            <a:r>
              <a:rPr lang="it-IT" dirty="0"/>
              <a:t>Waste Management </a:t>
            </a:r>
            <a:r>
              <a:rPr lang="en-GB" dirty="0"/>
              <a:t>Approaches</a:t>
            </a:r>
          </a:p>
          <a:p>
            <a:pPr lvl="1"/>
            <a:r>
              <a:rPr lang="it-IT" dirty="0"/>
              <a:t>Sogin Modular System for Waste Cementation</a:t>
            </a:r>
          </a:p>
          <a:p>
            <a:pPr lvl="1"/>
            <a:r>
              <a:rPr lang="en-US" dirty="0"/>
              <a:t>Sogin IT Tool for RWM</a:t>
            </a:r>
            <a:endParaRPr lang="it-IT" dirty="0"/>
          </a:p>
          <a:p>
            <a:r>
              <a:rPr lang="en-GB" dirty="0"/>
              <a:t>Radioactive Waste Characterisation</a:t>
            </a:r>
          </a:p>
          <a:p>
            <a:r>
              <a:rPr lang="en-GB" dirty="0"/>
              <a:t>Sogin Approach for Waste Packages Characterisation</a:t>
            </a:r>
            <a:endParaRPr lang="it-IT" dirty="0"/>
          </a:p>
          <a:p>
            <a:r>
              <a:rPr lang="en-GB" dirty="0"/>
              <a:t>Challenges and Issues for Waste Characterisation</a:t>
            </a:r>
          </a:p>
          <a:p>
            <a:r>
              <a:rPr lang="en-US" dirty="0"/>
              <a:t>Overall Benefits form MICADO solution</a:t>
            </a:r>
          </a:p>
          <a:p>
            <a:r>
              <a:rPr lang="it-IT" dirty="0"/>
              <a:t>MICADO </a:t>
            </a:r>
            <a:r>
              <a:rPr lang="en-GB" dirty="0"/>
              <a:t>potential for Sogin </a:t>
            </a:r>
          </a:p>
          <a:p>
            <a:r>
              <a:rPr lang="en-GB" dirty="0"/>
              <a:t>MICADO potential for EU program</a:t>
            </a:r>
          </a:p>
        </p:txBody>
      </p:sp>
      <p:sp>
        <p:nvSpPr>
          <p:cNvPr id="4" name="Segnaposto data 3">
            <a:extLst>
              <a:ext uri="{FF2B5EF4-FFF2-40B4-BE49-F238E27FC236}">
                <a16:creationId xmlns:a16="http://schemas.microsoft.com/office/drawing/2014/main" id="{F66BF0EF-FDB3-454D-A8B8-9633FB501113}"/>
              </a:ext>
            </a:extLst>
          </p:cNvPr>
          <p:cNvSpPr>
            <a:spLocks noGrp="1"/>
          </p:cNvSpPr>
          <p:nvPr>
            <p:ph type="dt" sz="half" idx="10"/>
          </p:nvPr>
        </p:nvSpPr>
        <p:spPr/>
        <p:txBody>
          <a:bodyPr/>
          <a:lstStyle/>
          <a:p>
            <a:fld id="{987866C6-9788-46EE-A644-812F08EA35E8}" type="datetime1">
              <a:rPr lang="en-US" smtClean="0"/>
              <a:t>1/23/2023</a:t>
            </a:fld>
            <a:endParaRPr lang="it-IT"/>
          </a:p>
        </p:txBody>
      </p:sp>
      <p:sp>
        <p:nvSpPr>
          <p:cNvPr id="5" name="Segnaposto numero diapositiva 4">
            <a:extLst>
              <a:ext uri="{FF2B5EF4-FFF2-40B4-BE49-F238E27FC236}">
                <a16:creationId xmlns:a16="http://schemas.microsoft.com/office/drawing/2014/main" id="{B40D9C23-DFF0-4778-A5C4-91E7174B6467}"/>
              </a:ext>
            </a:extLst>
          </p:cNvPr>
          <p:cNvSpPr>
            <a:spLocks noGrp="1"/>
          </p:cNvSpPr>
          <p:nvPr>
            <p:ph type="sldNum" sz="quarter" idx="12"/>
          </p:nvPr>
        </p:nvSpPr>
        <p:spPr/>
        <p:txBody>
          <a:bodyPr/>
          <a:lstStyle/>
          <a:p>
            <a:fld id="{7ADC2682-86E0-43EF-9663-C77056E8D387}" type="slidenum">
              <a:rPr lang="it-IT" smtClean="0"/>
              <a:t>2</a:t>
            </a:fld>
            <a:endParaRPr lang="it-IT"/>
          </a:p>
        </p:txBody>
      </p:sp>
    </p:spTree>
    <p:extLst>
      <p:ext uri="{BB962C8B-B14F-4D97-AF65-F5344CB8AC3E}">
        <p14:creationId xmlns:p14="http://schemas.microsoft.com/office/powerpoint/2010/main" val="366834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A427FF-8C30-4D86-9C9A-6DC4A22E7C5F}"/>
              </a:ext>
            </a:extLst>
          </p:cNvPr>
          <p:cNvSpPr>
            <a:spLocks noGrp="1"/>
          </p:cNvSpPr>
          <p:nvPr>
            <p:ph type="title"/>
          </p:nvPr>
        </p:nvSpPr>
        <p:spPr/>
        <p:txBody>
          <a:bodyPr/>
          <a:lstStyle/>
          <a:p>
            <a:r>
              <a:rPr lang="it-IT" dirty="0"/>
              <a:t>SOGIN </a:t>
            </a:r>
            <a:r>
              <a:rPr lang="en-GB" dirty="0"/>
              <a:t>at Glance</a:t>
            </a:r>
          </a:p>
        </p:txBody>
      </p:sp>
      <p:sp>
        <p:nvSpPr>
          <p:cNvPr id="3" name="Segnaposto contenuto 2">
            <a:extLst>
              <a:ext uri="{FF2B5EF4-FFF2-40B4-BE49-F238E27FC236}">
                <a16:creationId xmlns:a16="http://schemas.microsoft.com/office/drawing/2014/main" id="{7879BE7A-7EF6-40B4-9CFE-2B8E786E2DC7}"/>
              </a:ext>
            </a:extLst>
          </p:cNvPr>
          <p:cNvSpPr>
            <a:spLocks noGrp="1"/>
          </p:cNvSpPr>
          <p:nvPr>
            <p:ph idx="1"/>
          </p:nvPr>
        </p:nvSpPr>
        <p:spPr>
          <a:xfrm>
            <a:off x="838200" y="1825625"/>
            <a:ext cx="5185906" cy="4351338"/>
          </a:xfrm>
        </p:spPr>
        <p:txBody>
          <a:bodyPr>
            <a:normAutofit fontScale="70000" lnSpcReduction="20000"/>
          </a:bodyPr>
          <a:lstStyle/>
          <a:p>
            <a:pPr marL="0" indent="0">
              <a:buNone/>
            </a:pPr>
            <a:r>
              <a:rPr lang="en-US" dirty="0"/>
              <a:t>Sogin is the Italian State owned company responsible for the decommissioning of Italian nuclear plants and for the management of radioactive waste</a:t>
            </a:r>
          </a:p>
          <a:p>
            <a:pPr marL="0" indent="0">
              <a:buNone/>
            </a:pPr>
            <a:r>
              <a:rPr lang="en-US" dirty="0"/>
              <a:t>Sogin is involved in the siting, designing, building and operating of the National Repository and the  Technology Park for radioactive waste</a:t>
            </a:r>
          </a:p>
          <a:p>
            <a:pPr marL="0" indent="0">
              <a:buNone/>
            </a:pPr>
            <a:r>
              <a:rPr lang="en-US" dirty="0"/>
              <a:t>Italian nuclear facilities in decommissioning, managed by Sogin, include:</a:t>
            </a:r>
          </a:p>
          <a:p>
            <a:pPr marL="0" indent="0">
              <a:buNone/>
            </a:pPr>
            <a:r>
              <a:rPr lang="en-US" b="1" dirty="0">
                <a:solidFill>
                  <a:srgbClr val="65BB4A"/>
                </a:solidFill>
              </a:rPr>
              <a:t>4</a:t>
            </a:r>
            <a:r>
              <a:rPr lang="en-US" dirty="0"/>
              <a:t> NPPs with 3 different kinds of reactors </a:t>
            </a:r>
            <a:br>
              <a:rPr lang="en-US" dirty="0"/>
            </a:br>
            <a:r>
              <a:rPr lang="en-US" dirty="0"/>
              <a:t>              (2 BWRs, 1 PWR and 1 Magnox)</a:t>
            </a:r>
          </a:p>
          <a:p>
            <a:pPr marL="0" indent="0">
              <a:buNone/>
            </a:pPr>
            <a:r>
              <a:rPr lang="en-US" b="1" dirty="0">
                <a:solidFill>
                  <a:srgbClr val="99DFF9"/>
                </a:solidFill>
              </a:rPr>
              <a:t>1</a:t>
            </a:r>
            <a:r>
              <a:rPr lang="en-US" dirty="0"/>
              <a:t> Research Reactor</a:t>
            </a:r>
          </a:p>
          <a:p>
            <a:pPr marL="0" indent="0">
              <a:buNone/>
            </a:pPr>
            <a:r>
              <a:rPr lang="en-US" b="1" dirty="0">
                <a:solidFill>
                  <a:srgbClr val="5C5C5E"/>
                </a:solidFill>
              </a:rPr>
              <a:t>5</a:t>
            </a:r>
            <a:r>
              <a:rPr lang="en-US" dirty="0"/>
              <a:t> Nuclear Fuel Cycle Plants</a:t>
            </a:r>
          </a:p>
          <a:p>
            <a:pPr marL="0" indent="0">
              <a:buNone/>
            </a:pPr>
            <a:r>
              <a:rPr lang="en-US" dirty="0"/>
              <a:t>Sogin has been operating since 2001. It became a Group in 2004 through the acquisition of the majority stake (60%) of </a:t>
            </a:r>
            <a:r>
              <a:rPr lang="en-US" b="1" dirty="0">
                <a:solidFill>
                  <a:srgbClr val="F76130"/>
                </a:solidFill>
              </a:rPr>
              <a:t>Nucleco SpA</a:t>
            </a:r>
          </a:p>
          <a:p>
            <a:pPr marL="0" indent="0">
              <a:buNone/>
            </a:pPr>
            <a:endParaRPr lang="it-IT" dirty="0"/>
          </a:p>
        </p:txBody>
      </p:sp>
      <p:sp>
        <p:nvSpPr>
          <p:cNvPr id="4" name="Segnaposto data 3">
            <a:extLst>
              <a:ext uri="{FF2B5EF4-FFF2-40B4-BE49-F238E27FC236}">
                <a16:creationId xmlns:a16="http://schemas.microsoft.com/office/drawing/2014/main" id="{FFED669E-5FE8-4615-8552-170D088605F2}"/>
              </a:ext>
            </a:extLst>
          </p:cNvPr>
          <p:cNvSpPr>
            <a:spLocks noGrp="1"/>
          </p:cNvSpPr>
          <p:nvPr>
            <p:ph type="dt" sz="half" idx="10"/>
          </p:nvPr>
        </p:nvSpPr>
        <p:spPr/>
        <p:txBody>
          <a:bodyPr/>
          <a:lstStyle/>
          <a:p>
            <a:fld id="{987866C6-9788-46EE-A644-812F08EA35E8}" type="datetime1">
              <a:rPr lang="en-US" smtClean="0"/>
              <a:t>1/23/2023</a:t>
            </a:fld>
            <a:endParaRPr lang="it-IT"/>
          </a:p>
        </p:txBody>
      </p:sp>
      <p:sp>
        <p:nvSpPr>
          <p:cNvPr id="5" name="Segnaposto numero diapositiva 4">
            <a:extLst>
              <a:ext uri="{FF2B5EF4-FFF2-40B4-BE49-F238E27FC236}">
                <a16:creationId xmlns:a16="http://schemas.microsoft.com/office/drawing/2014/main" id="{BF013D40-4CBE-4004-A631-C21517313985}"/>
              </a:ext>
            </a:extLst>
          </p:cNvPr>
          <p:cNvSpPr>
            <a:spLocks noGrp="1"/>
          </p:cNvSpPr>
          <p:nvPr>
            <p:ph type="sldNum" sz="quarter" idx="12"/>
          </p:nvPr>
        </p:nvSpPr>
        <p:spPr/>
        <p:txBody>
          <a:bodyPr/>
          <a:lstStyle/>
          <a:p>
            <a:fld id="{7ADC2682-86E0-43EF-9663-C77056E8D387}" type="slidenum">
              <a:rPr lang="it-IT" smtClean="0"/>
              <a:t>3</a:t>
            </a:fld>
            <a:endParaRPr lang="it-IT"/>
          </a:p>
        </p:txBody>
      </p:sp>
      <p:pic>
        <p:nvPicPr>
          <p:cNvPr id="8" name="Immagine 7">
            <a:extLst>
              <a:ext uri="{FF2B5EF4-FFF2-40B4-BE49-F238E27FC236}">
                <a16:creationId xmlns:a16="http://schemas.microsoft.com/office/drawing/2014/main" id="{E801778C-279B-432B-B6B5-6597E01D6BD7}"/>
              </a:ext>
            </a:extLst>
          </p:cNvPr>
          <p:cNvPicPr>
            <a:picLocks noChangeAspect="1"/>
          </p:cNvPicPr>
          <p:nvPr/>
        </p:nvPicPr>
        <p:blipFill>
          <a:blip r:embed="rId2"/>
          <a:stretch>
            <a:fillRect/>
          </a:stretch>
        </p:blipFill>
        <p:spPr>
          <a:xfrm>
            <a:off x="6096000" y="1690688"/>
            <a:ext cx="5959711" cy="4351338"/>
          </a:xfrm>
          <a:prstGeom prst="rect">
            <a:avLst/>
          </a:prstGeom>
        </p:spPr>
      </p:pic>
    </p:spTree>
    <p:extLst>
      <p:ext uri="{BB962C8B-B14F-4D97-AF65-F5344CB8AC3E}">
        <p14:creationId xmlns:p14="http://schemas.microsoft.com/office/powerpoint/2010/main" val="396393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08CEC2-9AEC-41AE-99AA-4ECE6C18C48B}"/>
              </a:ext>
            </a:extLst>
          </p:cNvPr>
          <p:cNvSpPr>
            <a:spLocks noGrp="1"/>
          </p:cNvSpPr>
          <p:nvPr>
            <p:ph type="title"/>
          </p:nvPr>
        </p:nvSpPr>
        <p:spPr/>
        <p:txBody>
          <a:bodyPr>
            <a:normAutofit fontScale="90000"/>
          </a:bodyPr>
          <a:lstStyle/>
          <a:p>
            <a:r>
              <a:rPr lang="en-GB" dirty="0"/>
              <a:t>Radioactive W</a:t>
            </a:r>
            <a:r>
              <a:rPr lang="it-IT" dirty="0"/>
              <a:t>aste from a Nuclear Installation</a:t>
            </a:r>
          </a:p>
        </p:txBody>
      </p:sp>
      <p:sp>
        <p:nvSpPr>
          <p:cNvPr id="3" name="Segnaposto contenuto 2">
            <a:extLst>
              <a:ext uri="{FF2B5EF4-FFF2-40B4-BE49-F238E27FC236}">
                <a16:creationId xmlns:a16="http://schemas.microsoft.com/office/drawing/2014/main" id="{063F6574-4199-4924-A03D-A5660D99051D}"/>
              </a:ext>
            </a:extLst>
          </p:cNvPr>
          <p:cNvSpPr>
            <a:spLocks noGrp="1"/>
          </p:cNvSpPr>
          <p:nvPr>
            <p:ph idx="1"/>
          </p:nvPr>
        </p:nvSpPr>
        <p:spPr>
          <a:xfrm>
            <a:off x="838199" y="1825625"/>
            <a:ext cx="10515599" cy="1909093"/>
          </a:xfrm>
        </p:spPr>
        <p:txBody>
          <a:bodyPr>
            <a:normAutofit/>
          </a:bodyPr>
          <a:lstStyle/>
          <a:p>
            <a:r>
              <a:rPr lang="en-US" sz="2400" dirty="0"/>
              <a:t>Radioactive wastes are liquid or solid materials generated by the operations or decommissioning of Nuclear Installations</a:t>
            </a:r>
          </a:p>
          <a:p>
            <a:pPr lvl="1"/>
            <a:r>
              <a:rPr lang="en-US" sz="2000" b="1" dirty="0"/>
              <a:t>legacy waste </a:t>
            </a:r>
            <a:r>
              <a:rPr lang="en-US" sz="2000" dirty="0"/>
              <a:t>(old waste with not a lot of information)</a:t>
            </a:r>
          </a:p>
          <a:p>
            <a:pPr lvl="1"/>
            <a:r>
              <a:rPr lang="en-US" sz="2000" b="1" dirty="0"/>
              <a:t>operational waste </a:t>
            </a:r>
            <a:r>
              <a:rPr lang="en-US" sz="2000" dirty="0"/>
              <a:t>(day to day waste from the nuclear sites) </a:t>
            </a:r>
          </a:p>
          <a:p>
            <a:pPr lvl="1"/>
            <a:r>
              <a:rPr lang="en-US" sz="2000" b="1" dirty="0"/>
              <a:t>dismantling waste </a:t>
            </a:r>
            <a:r>
              <a:rPr lang="en-US" sz="2000" dirty="0"/>
              <a:t>(coming from current and future dismantling projects)</a:t>
            </a:r>
          </a:p>
        </p:txBody>
      </p:sp>
      <p:sp>
        <p:nvSpPr>
          <p:cNvPr id="4" name="Segnaposto data 3">
            <a:extLst>
              <a:ext uri="{FF2B5EF4-FFF2-40B4-BE49-F238E27FC236}">
                <a16:creationId xmlns:a16="http://schemas.microsoft.com/office/drawing/2014/main" id="{DF1BF4BC-6DDF-4E5C-BD9B-B35C7FED7137}"/>
              </a:ext>
            </a:extLst>
          </p:cNvPr>
          <p:cNvSpPr>
            <a:spLocks noGrp="1"/>
          </p:cNvSpPr>
          <p:nvPr>
            <p:ph type="dt" sz="half" idx="10"/>
          </p:nvPr>
        </p:nvSpPr>
        <p:spPr/>
        <p:txBody>
          <a:bodyPr/>
          <a:lstStyle/>
          <a:p>
            <a:fld id="{987866C6-9788-46EE-A644-812F08EA35E8}" type="datetime1">
              <a:rPr lang="en-US" smtClean="0"/>
              <a:t>1/23/2023</a:t>
            </a:fld>
            <a:endParaRPr lang="it-IT"/>
          </a:p>
        </p:txBody>
      </p:sp>
      <p:sp>
        <p:nvSpPr>
          <p:cNvPr id="5" name="Segnaposto numero diapositiva 4">
            <a:extLst>
              <a:ext uri="{FF2B5EF4-FFF2-40B4-BE49-F238E27FC236}">
                <a16:creationId xmlns:a16="http://schemas.microsoft.com/office/drawing/2014/main" id="{E8163DE4-EBD7-4CDB-A02C-AE14AEA6A0F1}"/>
              </a:ext>
            </a:extLst>
          </p:cNvPr>
          <p:cNvSpPr>
            <a:spLocks noGrp="1"/>
          </p:cNvSpPr>
          <p:nvPr>
            <p:ph type="sldNum" sz="quarter" idx="12"/>
          </p:nvPr>
        </p:nvSpPr>
        <p:spPr/>
        <p:txBody>
          <a:bodyPr/>
          <a:lstStyle/>
          <a:p>
            <a:fld id="{7ADC2682-86E0-43EF-9663-C77056E8D387}" type="slidenum">
              <a:rPr lang="it-IT" smtClean="0"/>
              <a:t>4</a:t>
            </a:fld>
            <a:endParaRPr lang="it-IT"/>
          </a:p>
        </p:txBody>
      </p:sp>
      <p:pic>
        <p:nvPicPr>
          <p:cNvPr id="10" name="Immagine 9">
            <a:extLst>
              <a:ext uri="{FF2B5EF4-FFF2-40B4-BE49-F238E27FC236}">
                <a16:creationId xmlns:a16="http://schemas.microsoft.com/office/drawing/2014/main" id="{812D3A8A-B947-4293-AACB-7AC6C117B522}"/>
              </a:ext>
            </a:extLst>
          </p:cNvPr>
          <p:cNvPicPr>
            <a:picLocks noChangeAspect="1"/>
          </p:cNvPicPr>
          <p:nvPr/>
        </p:nvPicPr>
        <p:blipFill>
          <a:blip r:embed="rId2"/>
          <a:stretch>
            <a:fillRect/>
          </a:stretch>
        </p:blipFill>
        <p:spPr>
          <a:xfrm>
            <a:off x="5158874" y="3649327"/>
            <a:ext cx="6903452" cy="2927349"/>
          </a:xfrm>
          <a:prstGeom prst="rect">
            <a:avLst/>
          </a:prstGeom>
        </p:spPr>
      </p:pic>
      <p:sp>
        <p:nvSpPr>
          <p:cNvPr id="11" name="Rettangolo 10">
            <a:extLst>
              <a:ext uri="{FF2B5EF4-FFF2-40B4-BE49-F238E27FC236}">
                <a16:creationId xmlns:a16="http://schemas.microsoft.com/office/drawing/2014/main" id="{AA0AA4D4-31B0-486A-AA8E-501B0FBE3B3E}"/>
              </a:ext>
            </a:extLst>
          </p:cNvPr>
          <p:cNvSpPr/>
          <p:nvPr/>
        </p:nvSpPr>
        <p:spPr>
          <a:xfrm>
            <a:off x="838199" y="3869655"/>
            <a:ext cx="4493965" cy="2486694"/>
          </a:xfrm>
          <a:prstGeom prst="rect">
            <a:avLst/>
          </a:prstGeom>
        </p:spPr>
        <p:txBody>
          <a:bodyPr vert="horz" lIns="91440" tIns="45720" rIns="91440" bIns="45720" rtlCol="0">
            <a:normAutofit fontScale="92500" lnSpcReduction="10000"/>
          </a:bodyPr>
          <a:lstStyle/>
          <a:p>
            <a:pPr marL="228600" indent="-228600">
              <a:lnSpc>
                <a:spcPct val="90000"/>
              </a:lnSpc>
              <a:spcBef>
                <a:spcPts val="1000"/>
              </a:spcBef>
              <a:buFont typeface="Arial" panose="020B0604020202020204" pitchFamily="34" charset="0"/>
              <a:buChar char="•"/>
            </a:pPr>
            <a:r>
              <a:rPr lang="en-US" sz="2400" dirty="0">
                <a:solidFill>
                  <a:srgbClr val="3D4888"/>
                </a:solidFill>
              </a:rPr>
              <a:t>Decommissioning activities generate large quantities of materials most of which are either directly released or cleared after decontamination</a:t>
            </a:r>
          </a:p>
          <a:p>
            <a:pPr marL="228600" indent="-228600">
              <a:lnSpc>
                <a:spcPct val="90000"/>
              </a:lnSpc>
              <a:spcBef>
                <a:spcPts val="1000"/>
              </a:spcBef>
              <a:buFont typeface="Arial" panose="020B0604020202020204" pitchFamily="34" charset="0"/>
              <a:buChar char="•"/>
            </a:pPr>
            <a:r>
              <a:rPr lang="en-US" sz="2400" dirty="0">
                <a:solidFill>
                  <a:srgbClr val="3D4888"/>
                </a:solidFill>
              </a:rPr>
              <a:t>Only a </a:t>
            </a:r>
            <a:r>
              <a:rPr lang="en-US" sz="2400" b="1" dirty="0">
                <a:solidFill>
                  <a:srgbClr val="3D4888"/>
                </a:solidFill>
              </a:rPr>
              <a:t>small percentage </a:t>
            </a:r>
            <a:r>
              <a:rPr lang="en-US" sz="2400" dirty="0">
                <a:solidFill>
                  <a:srgbClr val="3D4888"/>
                </a:solidFill>
              </a:rPr>
              <a:t>of such materials cannot be reused or recycled and </a:t>
            </a:r>
            <a:r>
              <a:rPr lang="en-US" sz="2400" b="1" dirty="0">
                <a:solidFill>
                  <a:srgbClr val="3D4888"/>
                </a:solidFill>
              </a:rPr>
              <a:t>must be treated as radioactive waste</a:t>
            </a:r>
          </a:p>
          <a:p>
            <a:pPr marL="228600" indent="-228600">
              <a:lnSpc>
                <a:spcPct val="90000"/>
              </a:lnSpc>
              <a:spcBef>
                <a:spcPts val="1000"/>
              </a:spcBef>
              <a:buFont typeface="Arial" panose="020B0604020202020204" pitchFamily="34" charset="0"/>
              <a:buChar char="•"/>
            </a:pPr>
            <a:endParaRPr lang="en-US" sz="2400" dirty="0">
              <a:solidFill>
                <a:srgbClr val="3D4888"/>
              </a:solidFill>
            </a:endParaRPr>
          </a:p>
        </p:txBody>
      </p:sp>
    </p:spTree>
    <p:extLst>
      <p:ext uri="{BB962C8B-B14F-4D97-AF65-F5344CB8AC3E}">
        <p14:creationId xmlns:p14="http://schemas.microsoft.com/office/powerpoint/2010/main" val="151538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1EBFEE-FC22-4CB8-A70E-409588BEC3B6}"/>
              </a:ext>
            </a:extLst>
          </p:cNvPr>
          <p:cNvSpPr>
            <a:spLocks noGrp="1"/>
          </p:cNvSpPr>
          <p:nvPr>
            <p:ph type="title"/>
          </p:nvPr>
        </p:nvSpPr>
        <p:spPr/>
        <p:txBody>
          <a:bodyPr>
            <a:normAutofit fontScale="90000"/>
          </a:bodyPr>
          <a:lstStyle/>
          <a:p>
            <a:r>
              <a:rPr lang="en-GB" dirty="0"/>
              <a:t>Radioactive Waste Management Approaches</a:t>
            </a:r>
          </a:p>
        </p:txBody>
      </p:sp>
      <p:sp>
        <p:nvSpPr>
          <p:cNvPr id="3" name="Segnaposto contenuto 2">
            <a:extLst>
              <a:ext uri="{FF2B5EF4-FFF2-40B4-BE49-F238E27FC236}">
                <a16:creationId xmlns:a16="http://schemas.microsoft.com/office/drawing/2014/main" id="{1DE98BFD-480A-4C65-9CBC-D7247704B30D}"/>
              </a:ext>
            </a:extLst>
          </p:cNvPr>
          <p:cNvSpPr>
            <a:spLocks noGrp="1"/>
          </p:cNvSpPr>
          <p:nvPr>
            <p:ph idx="1"/>
          </p:nvPr>
        </p:nvSpPr>
        <p:spPr>
          <a:xfrm>
            <a:off x="838199" y="1825625"/>
            <a:ext cx="10905781" cy="4351338"/>
          </a:xfrm>
        </p:spPr>
        <p:txBody>
          <a:bodyPr>
            <a:normAutofit fontScale="92500" lnSpcReduction="10000"/>
          </a:bodyPr>
          <a:lstStyle/>
          <a:p>
            <a:pPr marL="0" indent="0">
              <a:buNone/>
            </a:pPr>
            <a:r>
              <a:rPr lang="en-US" dirty="0"/>
              <a:t>In most of the cases RWM activities are </a:t>
            </a:r>
            <a:r>
              <a:rPr lang="en-US" b="1" dirty="0"/>
              <a:t>performed on-site </a:t>
            </a:r>
            <a:r>
              <a:rPr lang="en-US" dirty="0"/>
              <a:t>with the use of </a:t>
            </a:r>
            <a:r>
              <a:rPr lang="en-US" b="1" dirty="0"/>
              <a:t>fixed or mobile systems </a:t>
            </a:r>
            <a:r>
              <a:rPr lang="en-US" dirty="0"/>
              <a:t>and they include:</a:t>
            </a:r>
          </a:p>
          <a:p>
            <a:r>
              <a:rPr lang="en-US" sz="2400" b="1" dirty="0"/>
              <a:t>RW Segregation</a:t>
            </a:r>
            <a:r>
              <a:rPr lang="en-US" sz="2400" dirty="0"/>
              <a:t>: in accordance with the Waste Management Programme, considering the waste properties (e.g. combustible/non-combustible, compressible/non-compressible, metallic/non-metallic, fixed surface contamination/non-fixed surface contamination)</a:t>
            </a:r>
          </a:p>
          <a:p>
            <a:r>
              <a:rPr lang="en-US" sz="2400" b="1" dirty="0"/>
              <a:t>RW Collection</a:t>
            </a:r>
            <a:r>
              <a:rPr lang="en-US" sz="2400" dirty="0"/>
              <a:t>: different type of containers depending the WM strategy (standard cylindrical container: 220 l drum)</a:t>
            </a:r>
            <a:endParaRPr lang="it-IT" sz="2400" dirty="0"/>
          </a:p>
          <a:p>
            <a:r>
              <a:rPr lang="en-GB" sz="2400" b="1" dirty="0"/>
              <a:t>RW Treatment</a:t>
            </a:r>
            <a:r>
              <a:rPr lang="en-GB" sz="2400" dirty="0"/>
              <a:t>: depending on the waste properties: e.g. Incineration (off-site), Super- compaction (on-site or off-site in Nucleco), Melting (off-site), Decontamination (on-site)</a:t>
            </a:r>
          </a:p>
          <a:p>
            <a:r>
              <a:rPr lang="en-GB" sz="2400" b="1" dirty="0"/>
              <a:t>RW Conditioning</a:t>
            </a:r>
            <a:r>
              <a:rPr lang="en-GB" sz="2400" dirty="0"/>
              <a:t>: immobilisation in cement matrix on-site or off-site in Nucleco (standard cylindrical packages: 440 l or 380 l drums</a:t>
            </a:r>
            <a:r>
              <a:rPr lang="it-IT" sz="2400" dirty="0"/>
              <a:t>)</a:t>
            </a:r>
          </a:p>
          <a:p>
            <a:r>
              <a:rPr lang="it-IT" sz="2400" b="1" dirty="0"/>
              <a:t>RW Storage/Disposal</a:t>
            </a:r>
            <a:r>
              <a:rPr lang="it-IT" sz="2400" dirty="0"/>
              <a:t>: </a:t>
            </a:r>
            <a:r>
              <a:rPr lang="en-GB" sz="2400" dirty="0"/>
              <a:t>each Site has his own long-term storage Facility on-site waiting for the availability of the National Repository for final disposal</a:t>
            </a:r>
          </a:p>
        </p:txBody>
      </p:sp>
      <p:sp>
        <p:nvSpPr>
          <p:cNvPr id="4" name="Segnaposto data 3">
            <a:extLst>
              <a:ext uri="{FF2B5EF4-FFF2-40B4-BE49-F238E27FC236}">
                <a16:creationId xmlns:a16="http://schemas.microsoft.com/office/drawing/2014/main" id="{B5C8B21E-5C23-4F42-A221-D2439EB35291}"/>
              </a:ext>
            </a:extLst>
          </p:cNvPr>
          <p:cNvSpPr>
            <a:spLocks noGrp="1"/>
          </p:cNvSpPr>
          <p:nvPr>
            <p:ph type="dt" sz="half" idx="10"/>
          </p:nvPr>
        </p:nvSpPr>
        <p:spPr/>
        <p:txBody>
          <a:bodyPr/>
          <a:lstStyle/>
          <a:p>
            <a:fld id="{987866C6-9788-46EE-A644-812F08EA35E8}" type="datetime1">
              <a:rPr lang="en-US" smtClean="0"/>
              <a:t>1/23/2023</a:t>
            </a:fld>
            <a:endParaRPr lang="it-IT"/>
          </a:p>
        </p:txBody>
      </p:sp>
      <p:sp>
        <p:nvSpPr>
          <p:cNvPr id="5" name="Segnaposto numero diapositiva 4">
            <a:extLst>
              <a:ext uri="{FF2B5EF4-FFF2-40B4-BE49-F238E27FC236}">
                <a16:creationId xmlns:a16="http://schemas.microsoft.com/office/drawing/2014/main" id="{AEF52A76-B695-428D-9DB4-D07CFB8AC2F2}"/>
              </a:ext>
            </a:extLst>
          </p:cNvPr>
          <p:cNvSpPr>
            <a:spLocks noGrp="1"/>
          </p:cNvSpPr>
          <p:nvPr>
            <p:ph type="sldNum" sz="quarter" idx="12"/>
          </p:nvPr>
        </p:nvSpPr>
        <p:spPr/>
        <p:txBody>
          <a:bodyPr/>
          <a:lstStyle/>
          <a:p>
            <a:fld id="{7ADC2682-86E0-43EF-9663-C77056E8D387}" type="slidenum">
              <a:rPr lang="it-IT" smtClean="0"/>
              <a:t>5</a:t>
            </a:fld>
            <a:endParaRPr lang="it-IT"/>
          </a:p>
        </p:txBody>
      </p:sp>
    </p:spTree>
    <p:extLst>
      <p:ext uri="{BB962C8B-B14F-4D97-AF65-F5344CB8AC3E}">
        <p14:creationId xmlns:p14="http://schemas.microsoft.com/office/powerpoint/2010/main" val="314343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1EBFEE-FC22-4CB8-A70E-409588BEC3B6}"/>
              </a:ext>
            </a:extLst>
          </p:cNvPr>
          <p:cNvSpPr>
            <a:spLocks noGrp="1"/>
          </p:cNvSpPr>
          <p:nvPr>
            <p:ph type="title"/>
          </p:nvPr>
        </p:nvSpPr>
        <p:spPr/>
        <p:txBody>
          <a:bodyPr>
            <a:normAutofit fontScale="90000"/>
          </a:bodyPr>
          <a:lstStyle/>
          <a:p>
            <a:r>
              <a:rPr lang="it-IT" dirty="0"/>
              <a:t>Sogin Modular System for Waste Cementation</a:t>
            </a:r>
          </a:p>
        </p:txBody>
      </p:sp>
      <p:sp>
        <p:nvSpPr>
          <p:cNvPr id="3" name="Segnaposto contenuto 2">
            <a:extLst>
              <a:ext uri="{FF2B5EF4-FFF2-40B4-BE49-F238E27FC236}">
                <a16:creationId xmlns:a16="http://schemas.microsoft.com/office/drawing/2014/main" id="{1DE98BFD-480A-4C65-9CBC-D7247704B30D}"/>
              </a:ext>
            </a:extLst>
          </p:cNvPr>
          <p:cNvSpPr>
            <a:spLocks noGrp="1"/>
          </p:cNvSpPr>
          <p:nvPr>
            <p:ph idx="1"/>
          </p:nvPr>
        </p:nvSpPr>
        <p:spPr>
          <a:xfrm>
            <a:off x="838199" y="1825625"/>
            <a:ext cx="10905781" cy="1719577"/>
          </a:xfrm>
        </p:spPr>
        <p:txBody>
          <a:bodyPr>
            <a:normAutofit fontScale="85000" lnSpcReduction="20000"/>
          </a:bodyPr>
          <a:lstStyle/>
          <a:p>
            <a:pPr marL="0" indent="0">
              <a:buNone/>
            </a:pPr>
            <a:r>
              <a:rPr lang="en-US" sz="3300" b="1" dirty="0"/>
              <a:t>SiCoMoR </a:t>
            </a:r>
            <a:r>
              <a:rPr lang="en-US" sz="3300" dirty="0"/>
              <a:t>- Modular System for Radioactive Waste Cementation</a:t>
            </a:r>
          </a:p>
          <a:p>
            <a:r>
              <a:rPr lang="en-US" dirty="0"/>
              <a:t>Able to process </a:t>
            </a:r>
            <a:r>
              <a:rPr lang="en-US" b="1" dirty="0"/>
              <a:t>different types of radioactive waste </a:t>
            </a:r>
            <a:r>
              <a:rPr lang="en-US" dirty="0"/>
              <a:t>(liquid, sludge, resins, powder, etc.), containing beta/gamma and/or alfa emitters</a:t>
            </a:r>
          </a:p>
          <a:p>
            <a:r>
              <a:rPr lang="en-US" b="1" dirty="0"/>
              <a:t>Modular</a:t>
            </a:r>
            <a:r>
              <a:rPr lang="en-US" dirty="0"/>
              <a:t> system, </a:t>
            </a:r>
            <a:r>
              <a:rPr lang="en-US" b="1" dirty="0"/>
              <a:t>transportable</a:t>
            </a:r>
            <a:r>
              <a:rPr lang="en-US" dirty="0"/>
              <a:t> and easy dismountable, </a:t>
            </a:r>
            <a:r>
              <a:rPr lang="en-US" b="1" dirty="0"/>
              <a:t>without any permanent building</a:t>
            </a:r>
          </a:p>
        </p:txBody>
      </p:sp>
      <p:sp>
        <p:nvSpPr>
          <p:cNvPr id="4" name="Segnaposto data 3">
            <a:extLst>
              <a:ext uri="{FF2B5EF4-FFF2-40B4-BE49-F238E27FC236}">
                <a16:creationId xmlns:a16="http://schemas.microsoft.com/office/drawing/2014/main" id="{B5C8B21E-5C23-4F42-A221-D2439EB35291}"/>
              </a:ext>
            </a:extLst>
          </p:cNvPr>
          <p:cNvSpPr>
            <a:spLocks noGrp="1"/>
          </p:cNvSpPr>
          <p:nvPr>
            <p:ph type="dt" sz="half" idx="10"/>
          </p:nvPr>
        </p:nvSpPr>
        <p:spPr/>
        <p:txBody>
          <a:bodyPr/>
          <a:lstStyle/>
          <a:p>
            <a:fld id="{987866C6-9788-46EE-A644-812F08EA35E8}" type="datetime1">
              <a:rPr lang="en-US" smtClean="0"/>
              <a:t>1/23/2023</a:t>
            </a:fld>
            <a:endParaRPr lang="it-IT"/>
          </a:p>
        </p:txBody>
      </p:sp>
      <p:sp>
        <p:nvSpPr>
          <p:cNvPr id="5" name="Segnaposto numero diapositiva 4">
            <a:extLst>
              <a:ext uri="{FF2B5EF4-FFF2-40B4-BE49-F238E27FC236}">
                <a16:creationId xmlns:a16="http://schemas.microsoft.com/office/drawing/2014/main" id="{AEF52A76-B695-428D-9DB4-D07CFB8AC2F2}"/>
              </a:ext>
            </a:extLst>
          </p:cNvPr>
          <p:cNvSpPr>
            <a:spLocks noGrp="1"/>
          </p:cNvSpPr>
          <p:nvPr>
            <p:ph type="sldNum" sz="quarter" idx="12"/>
          </p:nvPr>
        </p:nvSpPr>
        <p:spPr/>
        <p:txBody>
          <a:bodyPr/>
          <a:lstStyle/>
          <a:p>
            <a:fld id="{7ADC2682-86E0-43EF-9663-C77056E8D387}" type="slidenum">
              <a:rPr lang="it-IT" smtClean="0"/>
              <a:t>6</a:t>
            </a:fld>
            <a:endParaRPr lang="it-IT" dirty="0"/>
          </a:p>
        </p:txBody>
      </p:sp>
      <p:sp>
        <p:nvSpPr>
          <p:cNvPr id="9" name="Segnaposto contenuto 2">
            <a:extLst>
              <a:ext uri="{FF2B5EF4-FFF2-40B4-BE49-F238E27FC236}">
                <a16:creationId xmlns:a16="http://schemas.microsoft.com/office/drawing/2014/main" id="{BA19AEED-FB3F-46E1-AF0A-4AE351FE1F45}"/>
              </a:ext>
            </a:extLst>
          </p:cNvPr>
          <p:cNvSpPr txBox="1">
            <a:spLocks/>
          </p:cNvSpPr>
          <p:nvPr/>
        </p:nvSpPr>
        <p:spPr>
          <a:xfrm>
            <a:off x="7354838" y="3671763"/>
            <a:ext cx="4289991" cy="268458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Modular and Transportable plant. It can be used for waste conditioning campaigns in different sites to optimize the re-use of resources.</a:t>
            </a:r>
          </a:p>
          <a:p>
            <a:pPr marL="0" indent="0">
              <a:buNone/>
            </a:pPr>
            <a:r>
              <a:rPr lang="en-US" dirty="0"/>
              <a:t>Final waste package: cylindrical 440 l drum</a:t>
            </a:r>
          </a:p>
        </p:txBody>
      </p:sp>
      <p:pic>
        <p:nvPicPr>
          <p:cNvPr id="8" name="Immagine 7">
            <a:extLst>
              <a:ext uri="{FF2B5EF4-FFF2-40B4-BE49-F238E27FC236}">
                <a16:creationId xmlns:a16="http://schemas.microsoft.com/office/drawing/2014/main" id="{4F03E2F8-9928-4858-A291-FEED2E8F7D1E}"/>
              </a:ext>
            </a:extLst>
          </p:cNvPr>
          <p:cNvPicPr>
            <a:picLocks noChangeAspect="1"/>
          </p:cNvPicPr>
          <p:nvPr/>
        </p:nvPicPr>
        <p:blipFill rotWithShape="1">
          <a:blip r:embed="rId2">
            <a:extLst>
              <a:ext uri="{28A0092B-C50C-407E-A947-70E740481C1C}">
                <a14:useLocalDpi xmlns:a14="http://schemas.microsoft.com/office/drawing/2010/main" val="0"/>
              </a:ext>
            </a:extLst>
          </a:blip>
          <a:srcRect l="3372" t="17375" r="2764" b="19741"/>
          <a:stretch/>
        </p:blipFill>
        <p:spPr>
          <a:xfrm>
            <a:off x="1001721" y="3545202"/>
            <a:ext cx="5289368" cy="2658176"/>
          </a:xfrm>
          <a:prstGeom prst="rect">
            <a:avLst/>
          </a:prstGeom>
        </p:spPr>
      </p:pic>
    </p:spTree>
    <p:extLst>
      <p:ext uri="{BB962C8B-B14F-4D97-AF65-F5344CB8AC3E}">
        <p14:creationId xmlns:p14="http://schemas.microsoft.com/office/powerpoint/2010/main" val="96841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1ABC46-E56D-4316-BE46-FB5A923D8613}"/>
              </a:ext>
            </a:extLst>
          </p:cNvPr>
          <p:cNvSpPr>
            <a:spLocks noGrp="1"/>
          </p:cNvSpPr>
          <p:nvPr>
            <p:ph type="title"/>
          </p:nvPr>
        </p:nvSpPr>
        <p:spPr/>
        <p:txBody>
          <a:bodyPr>
            <a:normAutofit/>
          </a:bodyPr>
          <a:lstStyle/>
          <a:p>
            <a:r>
              <a:rPr lang="it-IT" dirty="0"/>
              <a:t>Sogin IT Tool for RWM</a:t>
            </a:r>
          </a:p>
        </p:txBody>
      </p:sp>
      <p:sp>
        <p:nvSpPr>
          <p:cNvPr id="3" name="Segnaposto contenuto 2">
            <a:extLst>
              <a:ext uri="{FF2B5EF4-FFF2-40B4-BE49-F238E27FC236}">
                <a16:creationId xmlns:a16="http://schemas.microsoft.com/office/drawing/2014/main" id="{5C7EF0A2-5E2B-4785-A5AA-DABFCB4DC996}"/>
              </a:ext>
            </a:extLst>
          </p:cNvPr>
          <p:cNvSpPr>
            <a:spLocks noGrp="1"/>
          </p:cNvSpPr>
          <p:nvPr>
            <p:ph idx="1"/>
          </p:nvPr>
        </p:nvSpPr>
        <p:spPr>
          <a:xfrm>
            <a:off x="838200" y="1825626"/>
            <a:ext cx="10515600" cy="1445070"/>
          </a:xfrm>
        </p:spPr>
        <p:txBody>
          <a:bodyPr>
            <a:normAutofit/>
          </a:bodyPr>
          <a:lstStyle/>
          <a:p>
            <a:pPr marL="0" indent="0">
              <a:buNone/>
            </a:pPr>
            <a:r>
              <a:rPr lang="en-US" sz="2400" b="1" dirty="0"/>
              <a:t>AIGOR</a:t>
            </a:r>
            <a:r>
              <a:rPr lang="en-US" sz="2400" dirty="0"/>
              <a:t> (IT Radioactive Objects Management System), to </a:t>
            </a:r>
            <a:r>
              <a:rPr lang="en-GB" sz="2400" b="1" dirty="0"/>
              <a:t>optimise</a:t>
            </a:r>
            <a:r>
              <a:rPr lang="en-US" sz="2400" b="1" dirty="0"/>
              <a:t> RWM </a:t>
            </a:r>
            <a:r>
              <a:rPr lang="en-US" sz="2400" dirty="0"/>
              <a:t>by a multi criteria analysis to select the most appropriate Waste Process Route for defined Waste Streams. Based on </a:t>
            </a:r>
            <a:r>
              <a:rPr lang="en-US" sz="2400" b="1" dirty="0"/>
              <a:t>blockchain</a:t>
            </a:r>
            <a:r>
              <a:rPr lang="en-US" sz="2400" dirty="0"/>
              <a:t>, it will ensure the integrity of data and processes, and the safety of information.</a:t>
            </a:r>
          </a:p>
        </p:txBody>
      </p:sp>
      <p:sp>
        <p:nvSpPr>
          <p:cNvPr id="4" name="Segnaposto data 3">
            <a:extLst>
              <a:ext uri="{FF2B5EF4-FFF2-40B4-BE49-F238E27FC236}">
                <a16:creationId xmlns:a16="http://schemas.microsoft.com/office/drawing/2014/main" id="{CB3662D4-61D7-4A7C-9135-05F4C43473D3}"/>
              </a:ext>
            </a:extLst>
          </p:cNvPr>
          <p:cNvSpPr>
            <a:spLocks noGrp="1"/>
          </p:cNvSpPr>
          <p:nvPr>
            <p:ph type="dt" sz="half" idx="10"/>
          </p:nvPr>
        </p:nvSpPr>
        <p:spPr/>
        <p:txBody>
          <a:bodyPr/>
          <a:lstStyle/>
          <a:p>
            <a:fld id="{987866C6-9788-46EE-A644-812F08EA35E8}" type="datetime1">
              <a:rPr lang="en-US" smtClean="0"/>
              <a:t>1/23/2023</a:t>
            </a:fld>
            <a:endParaRPr lang="it-IT"/>
          </a:p>
        </p:txBody>
      </p:sp>
      <p:sp>
        <p:nvSpPr>
          <p:cNvPr id="5" name="Segnaposto numero diapositiva 4">
            <a:extLst>
              <a:ext uri="{FF2B5EF4-FFF2-40B4-BE49-F238E27FC236}">
                <a16:creationId xmlns:a16="http://schemas.microsoft.com/office/drawing/2014/main" id="{03B21242-DE09-4022-831B-3E126295B7B4}"/>
              </a:ext>
            </a:extLst>
          </p:cNvPr>
          <p:cNvSpPr>
            <a:spLocks noGrp="1"/>
          </p:cNvSpPr>
          <p:nvPr>
            <p:ph type="sldNum" sz="quarter" idx="12"/>
          </p:nvPr>
        </p:nvSpPr>
        <p:spPr/>
        <p:txBody>
          <a:bodyPr/>
          <a:lstStyle/>
          <a:p>
            <a:fld id="{7ADC2682-86E0-43EF-9663-C77056E8D387}" type="slidenum">
              <a:rPr lang="it-IT" smtClean="0"/>
              <a:t>7</a:t>
            </a:fld>
            <a:endParaRPr lang="it-IT"/>
          </a:p>
        </p:txBody>
      </p:sp>
      <p:pic>
        <p:nvPicPr>
          <p:cNvPr id="7" name="Immagine 6">
            <a:extLst>
              <a:ext uri="{FF2B5EF4-FFF2-40B4-BE49-F238E27FC236}">
                <a16:creationId xmlns:a16="http://schemas.microsoft.com/office/drawing/2014/main" id="{3E292D44-F605-4957-965B-DDCE327E75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3547431"/>
            <a:ext cx="4228182" cy="2897308"/>
          </a:xfrm>
          <a:prstGeom prst="rect">
            <a:avLst/>
          </a:prstGeom>
        </p:spPr>
      </p:pic>
      <p:sp>
        <p:nvSpPr>
          <p:cNvPr id="8" name="Rettangolo 7">
            <a:extLst>
              <a:ext uri="{FF2B5EF4-FFF2-40B4-BE49-F238E27FC236}">
                <a16:creationId xmlns:a16="http://schemas.microsoft.com/office/drawing/2014/main" id="{CC9C00B5-7246-4648-9E61-28D1670896C4}"/>
              </a:ext>
            </a:extLst>
          </p:cNvPr>
          <p:cNvSpPr/>
          <p:nvPr/>
        </p:nvSpPr>
        <p:spPr>
          <a:xfrm>
            <a:off x="5066382" y="3332602"/>
            <a:ext cx="6342043" cy="3326966"/>
          </a:xfrm>
          <a:prstGeom prst="rect">
            <a:avLst/>
          </a:prstGeom>
        </p:spPr>
        <p:txBody>
          <a:bodyPr vert="horz" lIns="91440" tIns="45720" rIns="91440" bIns="45720" rtlCol="0">
            <a:normAutofit fontScale="92500" lnSpcReduction="10000"/>
          </a:bodyPr>
          <a:lstStyle/>
          <a:p>
            <a:pPr marL="228600" indent="-228600">
              <a:lnSpc>
                <a:spcPct val="90000"/>
              </a:lnSpc>
              <a:spcBef>
                <a:spcPts val="1000"/>
              </a:spcBef>
              <a:buFont typeface="Arial" panose="020B0604020202020204" pitchFamily="34" charset="0"/>
              <a:buChar char="•"/>
            </a:pPr>
            <a:r>
              <a:rPr lang="en-US" sz="2400" dirty="0">
                <a:solidFill>
                  <a:srgbClr val="3D4888"/>
                </a:solidFill>
              </a:rPr>
              <a:t>Set up a center (at a national level) for </a:t>
            </a:r>
            <a:r>
              <a:rPr lang="en-US" sz="2400" b="1" dirty="0">
                <a:solidFill>
                  <a:srgbClr val="3D4888"/>
                </a:solidFill>
              </a:rPr>
              <a:t>collecting and archiving</a:t>
            </a:r>
            <a:r>
              <a:rPr lang="en-US" sz="2400" dirty="0">
                <a:solidFill>
                  <a:srgbClr val="3D4888"/>
                </a:solidFill>
              </a:rPr>
              <a:t> all the quantitative and qualitative data of the radioactive objects managed by Sogin</a:t>
            </a:r>
          </a:p>
          <a:p>
            <a:pPr marL="228600" indent="-228600">
              <a:lnSpc>
                <a:spcPct val="90000"/>
              </a:lnSpc>
              <a:spcBef>
                <a:spcPts val="1000"/>
              </a:spcBef>
              <a:buFont typeface="Arial" panose="020B0604020202020204" pitchFamily="34" charset="0"/>
              <a:buChar char="•"/>
            </a:pPr>
            <a:r>
              <a:rPr lang="en-US" sz="2400" b="1" dirty="0">
                <a:solidFill>
                  <a:srgbClr val="3D4888"/>
                </a:solidFill>
              </a:rPr>
              <a:t>Guarantee</a:t>
            </a:r>
            <a:r>
              <a:rPr lang="en-US" sz="2400" dirty="0">
                <a:solidFill>
                  <a:srgbClr val="3D4888"/>
                </a:solidFill>
              </a:rPr>
              <a:t> a homogeneous application of </a:t>
            </a:r>
            <a:r>
              <a:rPr lang="en-US" sz="2400" b="1" dirty="0">
                <a:solidFill>
                  <a:srgbClr val="3D4888"/>
                </a:solidFill>
              </a:rPr>
              <a:t>terminologies, classifications, treatment processes</a:t>
            </a:r>
            <a:r>
              <a:rPr lang="en-US" sz="2400" dirty="0">
                <a:solidFill>
                  <a:srgbClr val="3D4888"/>
                </a:solidFill>
              </a:rPr>
              <a:t>, etc. for similar types of radioactive objects in all decommissioning sites</a:t>
            </a:r>
          </a:p>
          <a:p>
            <a:pPr marL="228600" indent="-228600">
              <a:lnSpc>
                <a:spcPct val="90000"/>
              </a:lnSpc>
              <a:spcBef>
                <a:spcPts val="1000"/>
              </a:spcBef>
              <a:buFont typeface="Arial" panose="020B0604020202020204" pitchFamily="34" charset="0"/>
              <a:buChar char="•"/>
            </a:pPr>
            <a:r>
              <a:rPr lang="en-US" sz="2400" b="1" dirty="0">
                <a:solidFill>
                  <a:srgbClr val="3D4888"/>
                </a:solidFill>
              </a:rPr>
              <a:t>Ensure the connection with the historical data </a:t>
            </a:r>
            <a:r>
              <a:rPr lang="en-US" sz="2400" dirty="0">
                <a:solidFill>
                  <a:srgbClr val="3D4888"/>
                </a:solidFill>
              </a:rPr>
              <a:t>of a radioactive object for the purpose of reconstructing the processes to which it has been subjected over time</a:t>
            </a:r>
            <a:endParaRPr lang="it-IT" sz="2400" dirty="0">
              <a:solidFill>
                <a:srgbClr val="3D4888"/>
              </a:solidFill>
            </a:endParaRPr>
          </a:p>
        </p:txBody>
      </p:sp>
    </p:spTree>
    <p:extLst>
      <p:ext uri="{BB962C8B-B14F-4D97-AF65-F5344CB8AC3E}">
        <p14:creationId xmlns:p14="http://schemas.microsoft.com/office/powerpoint/2010/main" val="154698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08CEC2-9AEC-41AE-99AA-4ECE6C18C48B}"/>
              </a:ext>
            </a:extLst>
          </p:cNvPr>
          <p:cNvSpPr>
            <a:spLocks noGrp="1"/>
          </p:cNvSpPr>
          <p:nvPr>
            <p:ph type="title"/>
          </p:nvPr>
        </p:nvSpPr>
        <p:spPr/>
        <p:txBody>
          <a:bodyPr/>
          <a:lstStyle/>
          <a:p>
            <a:r>
              <a:rPr lang="en-GB" dirty="0"/>
              <a:t>Radioactive Waste Characterisation</a:t>
            </a:r>
          </a:p>
        </p:txBody>
      </p:sp>
      <p:sp>
        <p:nvSpPr>
          <p:cNvPr id="3" name="Segnaposto contenuto 2">
            <a:extLst>
              <a:ext uri="{FF2B5EF4-FFF2-40B4-BE49-F238E27FC236}">
                <a16:creationId xmlns:a16="http://schemas.microsoft.com/office/drawing/2014/main" id="{063F6574-4199-4924-A03D-A5660D99051D}"/>
              </a:ext>
            </a:extLst>
          </p:cNvPr>
          <p:cNvSpPr>
            <a:spLocks noGrp="1"/>
          </p:cNvSpPr>
          <p:nvPr>
            <p:ph idx="1"/>
          </p:nvPr>
        </p:nvSpPr>
        <p:spPr>
          <a:xfrm>
            <a:off x="838199" y="1825625"/>
            <a:ext cx="10515599" cy="4530725"/>
          </a:xfrm>
        </p:spPr>
        <p:txBody>
          <a:bodyPr>
            <a:normAutofit/>
          </a:bodyPr>
          <a:lstStyle/>
          <a:p>
            <a:r>
              <a:rPr lang="en-US" sz="2400" dirty="0"/>
              <a:t>Determines the </a:t>
            </a:r>
            <a:r>
              <a:rPr lang="en-US" sz="2400" b="1" dirty="0"/>
              <a:t>radiological, physical, chemical and biological </a:t>
            </a:r>
            <a:r>
              <a:rPr lang="en-US" sz="2400" dirty="0"/>
              <a:t>properties of waste</a:t>
            </a:r>
          </a:p>
          <a:p>
            <a:r>
              <a:rPr lang="en-US" sz="2400" dirty="0"/>
              <a:t>Fundamental aspect to </a:t>
            </a:r>
            <a:r>
              <a:rPr lang="en-US" sz="2400" b="1" dirty="0"/>
              <a:t>properly classify </a:t>
            </a:r>
            <a:r>
              <a:rPr lang="en-US" sz="2400" dirty="0"/>
              <a:t>waste in accordance with the requirements established or approved by the regulatory body</a:t>
            </a:r>
          </a:p>
          <a:p>
            <a:r>
              <a:rPr lang="en-US" sz="2400" dirty="0"/>
              <a:t>Applies within the </a:t>
            </a:r>
            <a:r>
              <a:rPr lang="en-US" sz="2400" b="1" dirty="0"/>
              <a:t>entire waste management life cycle</a:t>
            </a:r>
            <a:r>
              <a:rPr lang="en-US" sz="2400" dirty="0"/>
              <a:t>: it helps determine how to best process, treat, handle, transport, store and dispose of the waste </a:t>
            </a:r>
          </a:p>
          <a:p>
            <a:r>
              <a:rPr lang="en-US" sz="2400" dirty="0"/>
              <a:t>Demonstrates if waste meets the </a:t>
            </a:r>
            <a:r>
              <a:rPr lang="en-US" sz="2400" b="1" dirty="0"/>
              <a:t>facility waste acceptance criteria</a:t>
            </a:r>
          </a:p>
          <a:p>
            <a:r>
              <a:rPr lang="en-US" sz="2400" dirty="0"/>
              <a:t>High priority and importance process: it does not only consist of measurements and analyses of the results, but also </a:t>
            </a:r>
            <a:r>
              <a:rPr lang="en-US" sz="2400" b="1" dirty="0"/>
              <a:t>involve evaluation of historical information, calculations and collections of existing data</a:t>
            </a:r>
            <a:endParaRPr lang="en-US" sz="2400" dirty="0"/>
          </a:p>
          <a:p>
            <a:endParaRPr lang="en-US" sz="2400" dirty="0"/>
          </a:p>
        </p:txBody>
      </p:sp>
      <p:sp>
        <p:nvSpPr>
          <p:cNvPr id="4" name="Segnaposto data 3">
            <a:extLst>
              <a:ext uri="{FF2B5EF4-FFF2-40B4-BE49-F238E27FC236}">
                <a16:creationId xmlns:a16="http://schemas.microsoft.com/office/drawing/2014/main" id="{DF1BF4BC-6DDF-4E5C-BD9B-B35C7FED7137}"/>
              </a:ext>
            </a:extLst>
          </p:cNvPr>
          <p:cNvSpPr>
            <a:spLocks noGrp="1"/>
          </p:cNvSpPr>
          <p:nvPr>
            <p:ph type="dt" sz="half" idx="10"/>
          </p:nvPr>
        </p:nvSpPr>
        <p:spPr/>
        <p:txBody>
          <a:bodyPr/>
          <a:lstStyle/>
          <a:p>
            <a:fld id="{987866C6-9788-46EE-A644-812F08EA35E8}" type="datetime1">
              <a:rPr lang="en-US" smtClean="0"/>
              <a:t>1/23/2023</a:t>
            </a:fld>
            <a:endParaRPr lang="it-IT"/>
          </a:p>
        </p:txBody>
      </p:sp>
      <p:sp>
        <p:nvSpPr>
          <p:cNvPr id="5" name="Segnaposto numero diapositiva 4">
            <a:extLst>
              <a:ext uri="{FF2B5EF4-FFF2-40B4-BE49-F238E27FC236}">
                <a16:creationId xmlns:a16="http://schemas.microsoft.com/office/drawing/2014/main" id="{E8163DE4-EBD7-4CDB-A02C-AE14AEA6A0F1}"/>
              </a:ext>
            </a:extLst>
          </p:cNvPr>
          <p:cNvSpPr>
            <a:spLocks noGrp="1"/>
          </p:cNvSpPr>
          <p:nvPr>
            <p:ph type="sldNum" sz="quarter" idx="12"/>
          </p:nvPr>
        </p:nvSpPr>
        <p:spPr/>
        <p:txBody>
          <a:bodyPr/>
          <a:lstStyle/>
          <a:p>
            <a:fld id="{7ADC2682-86E0-43EF-9663-C77056E8D387}" type="slidenum">
              <a:rPr lang="it-IT" smtClean="0"/>
              <a:t>8</a:t>
            </a:fld>
            <a:endParaRPr lang="it-IT"/>
          </a:p>
        </p:txBody>
      </p:sp>
    </p:spTree>
    <p:extLst>
      <p:ext uri="{BB962C8B-B14F-4D97-AF65-F5344CB8AC3E}">
        <p14:creationId xmlns:p14="http://schemas.microsoft.com/office/powerpoint/2010/main" val="725246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E98BFD-480A-4C65-9CBC-D7247704B30D}"/>
              </a:ext>
            </a:extLst>
          </p:cNvPr>
          <p:cNvSpPr>
            <a:spLocks noGrp="1"/>
          </p:cNvSpPr>
          <p:nvPr>
            <p:ph idx="1"/>
          </p:nvPr>
        </p:nvSpPr>
        <p:spPr>
          <a:xfrm>
            <a:off x="492087" y="1710740"/>
            <a:ext cx="2952520" cy="4351338"/>
          </a:xfrm>
        </p:spPr>
        <p:txBody>
          <a:bodyPr>
            <a:normAutofit/>
          </a:bodyPr>
          <a:lstStyle/>
          <a:p>
            <a:r>
              <a:rPr lang="en-US" sz="2000" dirty="0"/>
              <a:t>Manual process</a:t>
            </a:r>
          </a:p>
          <a:p>
            <a:r>
              <a:rPr lang="en-US" sz="2000" dirty="0"/>
              <a:t>In most of the cases performed on-site</a:t>
            </a:r>
          </a:p>
          <a:p>
            <a:r>
              <a:rPr lang="en-US" sz="2000" dirty="0"/>
              <a:t>Dose rate</a:t>
            </a:r>
          </a:p>
          <a:p>
            <a:r>
              <a:rPr lang="en-US" sz="2000" dirty="0"/>
              <a:t>Surface contamination</a:t>
            </a:r>
          </a:p>
          <a:p>
            <a:r>
              <a:rPr lang="en-US" sz="2000" dirty="0"/>
              <a:t>Gamma scanning</a:t>
            </a:r>
          </a:p>
          <a:p>
            <a:r>
              <a:rPr lang="en-US" sz="2000" dirty="0"/>
              <a:t>“Integrated System”: in case alpha-emitting radionuclides </a:t>
            </a:r>
          </a:p>
          <a:p>
            <a:r>
              <a:rPr lang="en-US" sz="2000" dirty="0"/>
              <a:t>Different and multiple technologies and devices </a:t>
            </a:r>
          </a:p>
          <a:p>
            <a:endParaRPr lang="it-IT" sz="2000" dirty="0"/>
          </a:p>
        </p:txBody>
      </p:sp>
      <p:sp>
        <p:nvSpPr>
          <p:cNvPr id="4" name="Segnaposto data 3">
            <a:extLst>
              <a:ext uri="{FF2B5EF4-FFF2-40B4-BE49-F238E27FC236}">
                <a16:creationId xmlns:a16="http://schemas.microsoft.com/office/drawing/2014/main" id="{B5C8B21E-5C23-4F42-A221-D2439EB35291}"/>
              </a:ext>
            </a:extLst>
          </p:cNvPr>
          <p:cNvSpPr>
            <a:spLocks noGrp="1"/>
          </p:cNvSpPr>
          <p:nvPr>
            <p:ph type="dt" sz="half" idx="10"/>
          </p:nvPr>
        </p:nvSpPr>
        <p:spPr/>
        <p:txBody>
          <a:bodyPr/>
          <a:lstStyle/>
          <a:p>
            <a:fld id="{987866C6-9788-46EE-A644-812F08EA35E8}" type="datetime1">
              <a:rPr lang="en-US" smtClean="0"/>
              <a:t>1/23/2023</a:t>
            </a:fld>
            <a:endParaRPr lang="it-IT"/>
          </a:p>
        </p:txBody>
      </p:sp>
      <p:sp>
        <p:nvSpPr>
          <p:cNvPr id="5" name="Segnaposto numero diapositiva 4">
            <a:extLst>
              <a:ext uri="{FF2B5EF4-FFF2-40B4-BE49-F238E27FC236}">
                <a16:creationId xmlns:a16="http://schemas.microsoft.com/office/drawing/2014/main" id="{AEF52A76-B695-428D-9DB4-D07CFB8AC2F2}"/>
              </a:ext>
            </a:extLst>
          </p:cNvPr>
          <p:cNvSpPr>
            <a:spLocks noGrp="1"/>
          </p:cNvSpPr>
          <p:nvPr>
            <p:ph type="sldNum" sz="quarter" idx="12"/>
          </p:nvPr>
        </p:nvSpPr>
        <p:spPr/>
        <p:txBody>
          <a:bodyPr/>
          <a:lstStyle/>
          <a:p>
            <a:fld id="{7ADC2682-86E0-43EF-9663-C77056E8D387}" type="slidenum">
              <a:rPr lang="it-IT" smtClean="0"/>
              <a:t>9</a:t>
            </a:fld>
            <a:endParaRPr lang="it-IT"/>
          </a:p>
        </p:txBody>
      </p:sp>
      <p:sp>
        <p:nvSpPr>
          <p:cNvPr id="8" name="Segnaposto contenuto 2">
            <a:extLst>
              <a:ext uri="{FF2B5EF4-FFF2-40B4-BE49-F238E27FC236}">
                <a16:creationId xmlns:a16="http://schemas.microsoft.com/office/drawing/2014/main" id="{14D856D7-9509-4434-A8A6-D99870549D79}"/>
              </a:ext>
            </a:extLst>
          </p:cNvPr>
          <p:cNvSpPr txBox="1">
            <a:spLocks/>
          </p:cNvSpPr>
          <p:nvPr/>
        </p:nvSpPr>
        <p:spPr>
          <a:xfrm>
            <a:off x="3858880" y="1710740"/>
            <a:ext cx="7405696" cy="8738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“Integrated System”: gamma scanning and passive and active neutron techniques (when alpha-emitting radionuclides are present) with validation using Monte Carlo codes</a:t>
            </a:r>
          </a:p>
          <a:p>
            <a:pPr algn="ctr"/>
            <a:endParaRPr lang="it-IT" sz="2000" dirty="0"/>
          </a:p>
        </p:txBody>
      </p:sp>
      <p:sp>
        <p:nvSpPr>
          <p:cNvPr id="11" name="Titolo 1">
            <a:extLst>
              <a:ext uri="{FF2B5EF4-FFF2-40B4-BE49-F238E27FC236}">
                <a16:creationId xmlns:a16="http://schemas.microsoft.com/office/drawing/2014/main" id="{0A81AE2A-3A74-4E67-9D21-B85C513580D2}"/>
              </a:ext>
            </a:extLst>
          </p:cNvPr>
          <p:cNvSpPr txBox="1">
            <a:spLocks/>
          </p:cNvSpPr>
          <p:nvPr/>
        </p:nvSpPr>
        <p:spPr>
          <a:xfrm>
            <a:off x="550843" y="634740"/>
            <a:ext cx="11149070" cy="105594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b="1" kern="1200">
                <a:solidFill>
                  <a:srgbClr val="3D4888"/>
                </a:solidFill>
                <a:latin typeface="+mj-lt"/>
                <a:ea typeface="+mj-ea"/>
                <a:cs typeface="+mj-cs"/>
              </a:defRPr>
            </a:lvl1pPr>
          </a:lstStyle>
          <a:p>
            <a:r>
              <a:rPr lang="en-US" dirty="0"/>
              <a:t>Sogin Approach for Waste Package </a:t>
            </a:r>
            <a:r>
              <a:rPr lang="en-GB" dirty="0"/>
              <a:t>Characterisation</a:t>
            </a:r>
          </a:p>
        </p:txBody>
      </p:sp>
      <p:pic>
        <p:nvPicPr>
          <p:cNvPr id="2" name="Immagine 1">
            <a:extLst>
              <a:ext uri="{FF2B5EF4-FFF2-40B4-BE49-F238E27FC236}">
                <a16:creationId xmlns:a16="http://schemas.microsoft.com/office/drawing/2014/main" id="{DFCB8375-28B7-4856-A023-405DF23DC8CD}"/>
              </a:ext>
            </a:extLst>
          </p:cNvPr>
          <p:cNvPicPr>
            <a:picLocks noChangeAspect="1"/>
          </p:cNvPicPr>
          <p:nvPr/>
        </p:nvPicPr>
        <p:blipFill>
          <a:blip r:embed="rId2"/>
          <a:stretch>
            <a:fillRect/>
          </a:stretch>
        </p:blipFill>
        <p:spPr>
          <a:xfrm>
            <a:off x="3643880" y="2616238"/>
            <a:ext cx="8056033" cy="3771770"/>
          </a:xfrm>
          <a:prstGeom prst="rect">
            <a:avLst/>
          </a:prstGeom>
        </p:spPr>
      </p:pic>
    </p:spTree>
    <p:extLst>
      <p:ext uri="{BB962C8B-B14F-4D97-AF65-F5344CB8AC3E}">
        <p14:creationId xmlns:p14="http://schemas.microsoft.com/office/powerpoint/2010/main" val="1591055244"/>
      </p:ext>
    </p:extLst>
  </p:cSld>
  <p:clrMapOvr>
    <a:masterClrMapping/>
  </p:clrMapOvr>
</p:sld>
</file>

<file path=ppt/theme/theme1.xml><?xml version="1.0" encoding="utf-8"?>
<a:theme xmlns:a="http://schemas.openxmlformats.org/drawingml/2006/main" name="Tema di Offi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A545CD174CB64E9980BEDD9F8DB74F" ma:contentTypeVersion="17" ma:contentTypeDescription="Create a new document." ma:contentTypeScope="" ma:versionID="86b0d72d8a00ab480ad52a3fe8de9a9d">
  <xsd:schema xmlns:xsd="http://www.w3.org/2001/XMLSchema" xmlns:xs="http://www.w3.org/2001/XMLSchema" xmlns:p="http://schemas.microsoft.com/office/2006/metadata/properties" xmlns:ns1="http://schemas.microsoft.com/sharepoint/v3" xmlns:ns2="1f320f68-ce75-474d-bf54-e39d1cb7bd13" xmlns:ns3="4c7cbcef-1d42-4c83-8db4-a2148b9fdf59" targetNamespace="http://schemas.microsoft.com/office/2006/metadata/properties" ma:root="true" ma:fieldsID="7f6b2d59b9fdf64bc7b1a41cee886218" ns1:_="" ns2:_="" ns3:_="">
    <xsd:import namespace="http://schemas.microsoft.com/sharepoint/v3"/>
    <xsd:import namespace="1f320f68-ce75-474d-bf54-e39d1cb7bd13"/>
    <xsd:import namespace="4c7cbcef-1d42-4c83-8db4-a2148b9fdf59"/>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320f68-ce75-474d-bf54-e39d1cb7bd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d222b13-81c1-48d1-911b-b9a13507d0e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c7cbcef-1d42-4c83-8db4-a2148b9fdf5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18c883c-d95b-4ab4-9101-e30a28413a00}" ma:internalName="TaxCatchAll" ma:showField="CatchAllData" ma:web="4c7cbcef-1d42-4c83-8db4-a2148b9fdf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f320f68-ce75-474d-bf54-e39d1cb7bd13">
      <Terms xmlns="http://schemas.microsoft.com/office/infopath/2007/PartnerControls"/>
    </lcf76f155ced4ddcb4097134ff3c332f>
    <PublishingExpirationDate xmlns="http://schemas.microsoft.com/sharepoint/v3" xsi:nil="true"/>
    <PublishingStartDate xmlns="http://schemas.microsoft.com/sharepoint/v3" xsi:nil="true"/>
    <TaxCatchAll xmlns="4c7cbcef-1d42-4c83-8db4-a2148b9fdf59" xsi:nil="true"/>
  </documentManagement>
</p:properties>
</file>

<file path=customXml/itemProps1.xml><?xml version="1.0" encoding="utf-8"?>
<ds:datastoreItem xmlns:ds="http://schemas.openxmlformats.org/officeDocument/2006/customXml" ds:itemID="{C9F82687-BCF2-46FB-9EFA-0614EE9E1797}">
  <ds:schemaRefs>
    <ds:schemaRef ds:uri="http://schemas.microsoft.com/sharepoint/v3/contenttype/forms"/>
  </ds:schemaRefs>
</ds:datastoreItem>
</file>

<file path=customXml/itemProps2.xml><?xml version="1.0" encoding="utf-8"?>
<ds:datastoreItem xmlns:ds="http://schemas.openxmlformats.org/officeDocument/2006/customXml" ds:itemID="{8FC08453-235B-44C3-96F5-E7FF3E513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320f68-ce75-474d-bf54-e39d1cb7bd13"/>
    <ds:schemaRef ds:uri="4c7cbcef-1d42-4c83-8db4-a2148b9fdf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39F5CA-4FB7-43C3-B36C-D5380698E1D4}">
  <ds:schemaRefs>
    <ds:schemaRef ds:uri="http://schemas.microsoft.com/office/2006/metadata/properties"/>
    <ds:schemaRef ds:uri="http://purl.org/dc/elements/1.1/"/>
    <ds:schemaRef ds:uri="http://purl.org/dc/terms/"/>
    <ds:schemaRef ds:uri="http://purl.org/dc/dcmitype/"/>
    <ds:schemaRef ds:uri="32edabc8-afde-440f-a846-3b754597355f"/>
    <ds:schemaRef ds:uri="http://schemas.microsoft.com/office/2006/documentManagement/types"/>
    <ds:schemaRef ds:uri="http://schemas.microsoft.com/office/infopath/2007/PartnerControls"/>
    <ds:schemaRef ds:uri="6853e82a-4dca-4f99-a353-10cb27290dfd"/>
    <ds:schemaRef ds:uri="http://schemas.openxmlformats.org/package/2006/metadata/core-properties"/>
    <ds:schemaRef ds:uri="http://www.w3.org/XML/1998/namespace"/>
    <ds:schemaRef ds:uri="1f320f68-ce75-474d-bf54-e39d1cb7bd13"/>
    <ds:schemaRef ds:uri="http://schemas.microsoft.com/sharepoint/v3"/>
    <ds:schemaRef ds:uri="4c7cbcef-1d42-4c83-8db4-a2148b9fdf59"/>
  </ds:schemaRefs>
</ds:datastoreItem>
</file>

<file path=docProps/app.xml><?xml version="1.0" encoding="utf-8"?>
<Properties xmlns="http://schemas.openxmlformats.org/officeDocument/2006/extended-properties" xmlns:vt="http://schemas.openxmlformats.org/officeDocument/2006/docPropsVTypes">
  <TotalTime>2293</TotalTime>
  <Words>1460</Words>
  <Application>Microsoft Office PowerPoint</Application>
  <PresentationFormat>Widescreen</PresentationFormat>
  <Paragraphs>132</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Tw Cen MT</vt:lpstr>
      <vt:lpstr>Tema di Office</vt:lpstr>
      <vt:lpstr>The importance of the waste characterization for D&amp;D activities and the MICADO potential in the EU program and for industrial activities</vt:lpstr>
      <vt:lpstr>Contents</vt:lpstr>
      <vt:lpstr>SOGIN at Glance</vt:lpstr>
      <vt:lpstr>Radioactive Waste from a Nuclear Installation</vt:lpstr>
      <vt:lpstr>Radioactive Waste Management Approaches</vt:lpstr>
      <vt:lpstr>Sogin Modular System for Waste Cementation</vt:lpstr>
      <vt:lpstr>Sogin IT Tool for RWM</vt:lpstr>
      <vt:lpstr>Radioactive Waste Characterisation</vt:lpstr>
      <vt:lpstr>Presentazione standard di PowerPoint</vt:lpstr>
      <vt:lpstr>Challenges and Issues for waste Characterisation</vt:lpstr>
      <vt:lpstr>Overall Benefits form MICADO solution</vt:lpstr>
      <vt:lpstr>MICADO potential for Sogin </vt:lpstr>
      <vt:lpstr>MICADO potential for EU program</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MICADO presentation</dc:title>
  <dc:creator>Alessandro Iovene</dc:creator>
  <cp:lastModifiedBy>Pancotti Federica</cp:lastModifiedBy>
  <cp:revision>176</cp:revision>
  <dcterms:created xsi:type="dcterms:W3CDTF">2019-05-22T13:01:30Z</dcterms:created>
  <dcterms:modified xsi:type="dcterms:W3CDTF">2023-01-23T12:03:43Z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0x0101004BA545CD174CB64E9980BEDD9F8DB74F</vt:lpwstr>
  </property>
  <property fmtid="{D5CDD505-2E9C-101B-9397-08002B2CF9AE}" pid="3" name="MediaServiceImageTags">
    <vt:lpwstr/>
  </property>
</Properties>
</file>