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0"/>
  </p:notesMasterIdLst>
  <p:sldIdLst>
    <p:sldId id="256" r:id="rId6"/>
    <p:sldId id="263" r:id="rId7"/>
    <p:sldId id="260" r:id="rId8"/>
    <p:sldId id="265" r:id="rId9"/>
    <p:sldId id="259" r:id="rId10"/>
    <p:sldId id="262" r:id="rId11"/>
    <p:sldId id="296" r:id="rId12"/>
    <p:sldId id="264" r:id="rId13"/>
    <p:sldId id="299" r:id="rId14"/>
    <p:sldId id="291" r:id="rId15"/>
    <p:sldId id="297" r:id="rId16"/>
    <p:sldId id="293" r:id="rId17"/>
    <p:sldId id="294" r:id="rId18"/>
    <p:sldId id="286" r:id="rId19"/>
    <p:sldId id="288" r:id="rId20"/>
    <p:sldId id="289" r:id="rId21"/>
    <p:sldId id="298" r:id="rId22"/>
    <p:sldId id="274" r:id="rId23"/>
    <p:sldId id="287" r:id="rId24"/>
    <p:sldId id="281" r:id="rId25"/>
    <p:sldId id="295" r:id="rId26"/>
    <p:sldId id="300" r:id="rId27"/>
    <p:sldId id="301" r:id="rId28"/>
    <p:sldId id="275"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dinando Giordano" initials="FG" lastIdx="3" clrIdx="0">
    <p:extLst>
      <p:ext uri="{19B8F6BF-5375-455C-9EA6-DF929625EA0E}">
        <p15:presenceInfo xmlns:p15="http://schemas.microsoft.com/office/powerpoint/2012/main" userId="S::f.giordano@365caen.onmicrosoft.com::d0a9c6e6-5c84-4aea-998f-76069c1e4fee" providerId="AD"/>
      </p:ext>
    </p:extLst>
  </p:cmAuthor>
  <p:cmAuthor id="2" name="Alessandro Iovene" initials="AI" lastIdx="3" clrIdx="1">
    <p:extLst>
      <p:ext uri="{19B8F6BF-5375-455C-9EA6-DF929625EA0E}">
        <p15:presenceInfo xmlns:p15="http://schemas.microsoft.com/office/powerpoint/2012/main" userId="S::a.iovene@365caen.onmicrosoft.com::6f6e6756-b696-472b-b318-eea91bb527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888"/>
    <a:srgbClr val="70AD47"/>
    <a:srgbClr val="D4ACCC"/>
    <a:srgbClr val="E7F6EF"/>
    <a:srgbClr val="FFE699"/>
    <a:srgbClr val="F5E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Stile medio 4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61"/>
    <p:restoredTop sz="94286" autoAdjust="0"/>
  </p:normalViewPr>
  <p:slideViewPr>
    <p:cSldViewPr snapToGrid="0">
      <p:cViewPr varScale="1">
        <p:scale>
          <a:sx n="118" d="100"/>
          <a:sy n="118" d="100"/>
        </p:scale>
        <p:origin x="216"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D963A-C02A-44B3-810A-2B1D32A19381}" type="datetimeFigureOut">
              <a:rPr lang="it-IT" smtClean="0"/>
              <a:t>25/01/23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CE8E29-AD91-4DE6-A5E4-47F1DFC66592}" type="slidenum">
              <a:rPr lang="it-IT" smtClean="0"/>
              <a:t>‹#›</a:t>
            </a:fld>
            <a:endParaRPr lang="it-IT"/>
          </a:p>
        </p:txBody>
      </p:sp>
    </p:spTree>
    <p:extLst>
      <p:ext uri="{BB962C8B-B14F-4D97-AF65-F5344CB8AC3E}">
        <p14:creationId xmlns:p14="http://schemas.microsoft.com/office/powerpoint/2010/main" val="143503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E8E29-AD91-4DE6-A5E4-47F1DFC6659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86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E8E29-AD91-4DE6-A5E4-47F1DFC6659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570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E8E29-AD91-4DE6-A5E4-47F1DFC6659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808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CE8E29-AD91-4DE6-A5E4-47F1DFC66592}"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756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6CE8E29-AD91-4DE6-A5E4-47F1DFC66592}" type="slidenum">
              <a:rPr lang="it-IT" smtClean="0"/>
              <a:t>14</a:t>
            </a:fld>
            <a:endParaRPr lang="it-IT"/>
          </a:p>
        </p:txBody>
      </p:sp>
    </p:spTree>
    <p:extLst>
      <p:ext uri="{BB962C8B-B14F-4D97-AF65-F5344CB8AC3E}">
        <p14:creationId xmlns:p14="http://schemas.microsoft.com/office/powerpoint/2010/main" val="3195902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6CE8E29-AD91-4DE6-A5E4-47F1DFC66592}" type="slidenum">
              <a:rPr lang="it-IT" smtClean="0"/>
              <a:t>18</a:t>
            </a:fld>
            <a:endParaRPr lang="it-IT"/>
          </a:p>
        </p:txBody>
      </p:sp>
    </p:spTree>
    <p:extLst>
      <p:ext uri="{BB962C8B-B14F-4D97-AF65-F5344CB8AC3E}">
        <p14:creationId xmlns:p14="http://schemas.microsoft.com/office/powerpoint/2010/main" val="30747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6CE8E29-AD91-4DE6-A5E4-47F1DFC66592}" type="slidenum">
              <a:rPr lang="it-IT" smtClean="0"/>
              <a:t>19</a:t>
            </a:fld>
            <a:endParaRPr lang="it-IT"/>
          </a:p>
        </p:txBody>
      </p:sp>
    </p:spTree>
    <p:extLst>
      <p:ext uri="{BB962C8B-B14F-4D97-AF65-F5344CB8AC3E}">
        <p14:creationId xmlns:p14="http://schemas.microsoft.com/office/powerpoint/2010/main" val="823459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B6CE8E29-AD91-4DE6-A5E4-47F1DFC66592}" type="slidenum">
              <a:rPr lang="it-IT" smtClean="0"/>
              <a:t>20</a:t>
            </a:fld>
            <a:endParaRPr lang="it-IT"/>
          </a:p>
        </p:txBody>
      </p:sp>
    </p:spTree>
    <p:extLst>
      <p:ext uri="{BB962C8B-B14F-4D97-AF65-F5344CB8AC3E}">
        <p14:creationId xmlns:p14="http://schemas.microsoft.com/office/powerpoint/2010/main" val="1633873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6CE8E29-AD91-4DE6-A5E4-47F1DFC66592}" type="slidenum">
              <a:rPr lang="it-IT" smtClean="0"/>
              <a:t>21</a:t>
            </a:fld>
            <a:endParaRPr lang="it-IT"/>
          </a:p>
        </p:txBody>
      </p:sp>
    </p:spTree>
    <p:extLst>
      <p:ext uri="{BB962C8B-B14F-4D97-AF65-F5344CB8AC3E}">
        <p14:creationId xmlns:p14="http://schemas.microsoft.com/office/powerpoint/2010/main" val="1934523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11.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921D9B-5643-4592-AA97-B6966770A29C}"/>
              </a:ext>
            </a:extLst>
          </p:cNvPr>
          <p:cNvSpPr>
            <a:spLocks noGrp="1"/>
          </p:cNvSpPr>
          <p:nvPr>
            <p:ph type="ctrTitle"/>
          </p:nvPr>
        </p:nvSpPr>
        <p:spPr>
          <a:xfrm>
            <a:off x="1524000" y="2236126"/>
            <a:ext cx="9144000" cy="1765570"/>
          </a:xfrm>
        </p:spPr>
        <p:txBody>
          <a:bodyPr anchor="b"/>
          <a:lstStyle>
            <a:lvl1pPr algn="ctr">
              <a:defRPr sz="6000" b="1"/>
            </a:lvl1pPr>
          </a:lstStyle>
          <a:p>
            <a:r>
              <a:rPr lang="it-IT"/>
              <a:t>Fare clic per modificare lo stile del titolo dello schema</a:t>
            </a:r>
          </a:p>
        </p:txBody>
      </p:sp>
      <p:sp>
        <p:nvSpPr>
          <p:cNvPr id="17" name="Rettangolo 47">
            <a:extLst>
              <a:ext uri="{FF2B5EF4-FFF2-40B4-BE49-F238E27FC236}">
                <a16:creationId xmlns:a16="http://schemas.microsoft.com/office/drawing/2014/main" id="{F4EA2CBF-BC4B-4803-A8BB-002B8C8BA441}"/>
              </a:ext>
            </a:extLst>
          </p:cNvPr>
          <p:cNvSpPr/>
          <p:nvPr userDrawn="1"/>
        </p:nvSpPr>
        <p:spPr>
          <a:xfrm>
            <a:off x="162621" y="6371951"/>
            <a:ext cx="11866758" cy="384721"/>
          </a:xfrm>
          <a:prstGeom prst="rect">
            <a:avLst/>
          </a:prstGeom>
        </p:spPr>
        <p:txBody>
          <a:bodyPr wrap="square">
            <a:spAutoFit/>
          </a:bodyPr>
          <a:lstStyle/>
          <a:p>
            <a:pPr lvl="0" algn="ctr">
              <a:defRPr/>
            </a:pPr>
            <a:r>
              <a:rPr lang="en-GB" sz="950" b="1" spc="150">
                <a:solidFill>
                  <a:schemeClr val="tx2"/>
                </a:solidFill>
              </a:rPr>
              <a:t>CONFIDENTIAL. This document has been produced under Grant Agreement </a:t>
            </a:r>
            <a:r>
              <a:rPr lang="it-IT" sz="950" b="1" spc="150">
                <a:solidFill>
                  <a:schemeClr val="tx2"/>
                </a:solidFill>
              </a:rPr>
              <a:t>847641</a:t>
            </a:r>
            <a:r>
              <a:rPr lang="en-GB" sz="950" b="1" spc="150">
                <a:solidFill>
                  <a:schemeClr val="tx2"/>
                </a:solidFill>
              </a:rPr>
              <a:t>. This document and its contents remain the property of the beneficiaries of the MICADO Consortium and may not be distributed or reproduced without the express written approval of the MICADO Coordinator, CAEN </a:t>
            </a:r>
            <a:r>
              <a:rPr lang="en-GB" sz="950" b="1" spc="150" err="1">
                <a:solidFill>
                  <a:schemeClr val="tx2"/>
                </a:solidFill>
              </a:rPr>
              <a:t>SpA</a:t>
            </a:r>
            <a:r>
              <a:rPr lang="en-GB" sz="950" b="1" spc="150">
                <a:solidFill>
                  <a:schemeClr val="tx2"/>
                </a:solidFill>
              </a:rPr>
              <a:t>.</a:t>
            </a:r>
          </a:p>
        </p:txBody>
      </p:sp>
      <p:pic>
        <p:nvPicPr>
          <p:cNvPr id="5" name="Immagine 3" descr="Immagine che contiene clipart&#10;&#10;Descrizione generata automaticamente">
            <a:extLst>
              <a:ext uri="{FF2B5EF4-FFF2-40B4-BE49-F238E27FC236}">
                <a16:creationId xmlns:a16="http://schemas.microsoft.com/office/drawing/2014/main" id="{0D7960CC-A473-490A-ACF0-1D50529E55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5180" y="617435"/>
            <a:ext cx="5882640" cy="1544194"/>
          </a:xfrm>
          <a:prstGeom prst="rect">
            <a:avLst/>
          </a:prstGeom>
          <a:ln w="12700">
            <a:noFill/>
          </a:ln>
        </p:spPr>
      </p:pic>
      <p:grpSp>
        <p:nvGrpSpPr>
          <p:cNvPr id="14" name="Group 13">
            <a:extLst>
              <a:ext uri="{FF2B5EF4-FFF2-40B4-BE49-F238E27FC236}">
                <a16:creationId xmlns:a16="http://schemas.microsoft.com/office/drawing/2014/main" id="{053A54A1-98CA-4336-A149-E3E1A3AAFA7A}"/>
              </a:ext>
            </a:extLst>
          </p:cNvPr>
          <p:cNvGrpSpPr/>
          <p:nvPr userDrawn="1"/>
        </p:nvGrpSpPr>
        <p:grpSpPr>
          <a:xfrm>
            <a:off x="2539346" y="4397258"/>
            <a:ext cx="6755863" cy="1063885"/>
            <a:chOff x="2690553" y="4621874"/>
            <a:chExt cx="6810896" cy="1063885"/>
          </a:xfrm>
        </p:grpSpPr>
        <p:sp>
          <p:nvSpPr>
            <p:cNvPr id="7" name="Speech Bubble: Rectangle with Corners Rounded 6">
              <a:extLst>
                <a:ext uri="{FF2B5EF4-FFF2-40B4-BE49-F238E27FC236}">
                  <a16:creationId xmlns:a16="http://schemas.microsoft.com/office/drawing/2014/main" id="{9FBFC076-187E-4C80-8DFA-DC36B47BE061}"/>
                </a:ext>
              </a:extLst>
            </p:cNvPr>
            <p:cNvSpPr/>
            <p:nvPr userDrawn="1"/>
          </p:nvSpPr>
          <p:spPr>
            <a:xfrm>
              <a:off x="4671753" y="4688377"/>
              <a:ext cx="4829694" cy="997382"/>
            </a:xfrm>
            <a:prstGeom prst="wedgeRoundRectCallout">
              <a:avLst>
                <a:gd name="adj1" fmla="val -20661"/>
                <a:gd name="adj2" fmla="val 102506"/>
                <a:gd name="adj3" fmla="val 16667"/>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a16="http://schemas.microsoft.com/office/drawing/2014/main" id="{935F9721-ABD9-41A3-B69C-418AB7501118}"/>
                </a:ext>
              </a:extLst>
            </p:cNvPr>
            <p:cNvSpPr/>
            <p:nvPr userDrawn="1"/>
          </p:nvSpPr>
          <p:spPr>
            <a:xfrm>
              <a:off x="2690553" y="4621874"/>
              <a:ext cx="6810896" cy="1063885"/>
            </a:xfrm>
            <a:prstGeom prst="flowChartAlternateProcess">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p>
          </p:txBody>
        </p:sp>
      </p:grpSp>
      <p:sp>
        <p:nvSpPr>
          <p:cNvPr id="9" name="Text Placeholder 8">
            <a:extLst>
              <a:ext uri="{FF2B5EF4-FFF2-40B4-BE49-F238E27FC236}">
                <a16:creationId xmlns:a16="http://schemas.microsoft.com/office/drawing/2014/main" id="{DDB64A98-D670-44B3-A895-572DD57F786C}"/>
              </a:ext>
            </a:extLst>
          </p:cNvPr>
          <p:cNvSpPr>
            <a:spLocks noGrp="1"/>
          </p:cNvSpPr>
          <p:nvPr>
            <p:ph type="body" sz="quarter" idx="10"/>
          </p:nvPr>
        </p:nvSpPr>
        <p:spPr>
          <a:xfrm>
            <a:off x="2704063" y="4471757"/>
            <a:ext cx="6464875" cy="914889"/>
          </a:xfrm>
        </p:spPr>
        <p:txBody>
          <a:bodyPr/>
          <a:lstStyle>
            <a:lvl1pPr marL="0" indent="0" algn="ctr">
              <a:buNone/>
              <a:defRPr b="1">
                <a:solidFill>
                  <a:schemeClr val="bg1"/>
                </a:solidFill>
              </a:defRPr>
            </a:lvl1pPr>
            <a:lvl2pPr>
              <a:defRPr>
                <a:solidFill>
                  <a:schemeClr val="bg1"/>
                </a:solidFill>
              </a:defRPr>
            </a:lvl2pPr>
            <a:lvl3pPr marL="914400" indent="0">
              <a:buNone/>
              <a:defRPr/>
            </a:lvl3pPr>
            <a:lvl4pPr>
              <a:defRPr>
                <a:solidFill>
                  <a:schemeClr val="bg1"/>
                </a:solidFill>
              </a:defRPr>
            </a:lvl4pPr>
            <a:lvl5pPr>
              <a:defRPr>
                <a:solidFill>
                  <a:schemeClr val="bg1"/>
                </a:solidFill>
              </a:defRPr>
            </a:lvl5pPr>
          </a:lstStyle>
          <a:p>
            <a:pPr lvl="0"/>
            <a:endParaRPr lang="en-US"/>
          </a:p>
        </p:txBody>
      </p:sp>
    </p:spTree>
    <p:extLst>
      <p:ext uri="{BB962C8B-B14F-4D97-AF65-F5344CB8AC3E}">
        <p14:creationId xmlns:p14="http://schemas.microsoft.com/office/powerpoint/2010/main" val="1175934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08F880-D9D8-49C2-BB29-02960000461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8AB0D0B-E086-4756-9936-97C2B3AB6CD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B2E8AF7-3FDB-4DF0-88A0-56EF222CDCAA}"/>
              </a:ext>
            </a:extLst>
          </p:cNvPr>
          <p:cNvSpPr>
            <a:spLocks noGrp="1"/>
          </p:cNvSpPr>
          <p:nvPr>
            <p:ph type="dt" sz="half" idx="10"/>
          </p:nvPr>
        </p:nvSpPr>
        <p:spPr/>
        <p:txBody>
          <a:bodyPr/>
          <a:lstStyle/>
          <a:p>
            <a:fld id="{AB438EAE-C153-4C25-9231-26AB4B6449E3}" type="datetime1">
              <a:rPr lang="en-US" smtClean="0"/>
              <a:t>1/25/23</a:t>
            </a:fld>
            <a:endParaRPr lang="it-IT"/>
          </a:p>
        </p:txBody>
      </p:sp>
      <p:sp>
        <p:nvSpPr>
          <p:cNvPr id="5" name="Segnaposto piè di pagina 4">
            <a:extLst>
              <a:ext uri="{FF2B5EF4-FFF2-40B4-BE49-F238E27FC236}">
                <a16:creationId xmlns:a16="http://schemas.microsoft.com/office/drawing/2014/main" id="{100685DA-499E-4C6D-AD2D-E7B10CCBC44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B09B661-A38E-4E9D-8405-D99C316896E7}"/>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273925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B8B0BCC-041D-445D-82E9-CCEDC8F14CC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1C557D3-756C-43E6-B50D-408908657F4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C3995A6-9075-450E-8DC0-88071F433A64}"/>
              </a:ext>
            </a:extLst>
          </p:cNvPr>
          <p:cNvSpPr>
            <a:spLocks noGrp="1"/>
          </p:cNvSpPr>
          <p:nvPr>
            <p:ph type="dt" sz="half" idx="10"/>
          </p:nvPr>
        </p:nvSpPr>
        <p:spPr/>
        <p:txBody>
          <a:bodyPr/>
          <a:lstStyle/>
          <a:p>
            <a:fld id="{01EB66D3-D920-4B97-8879-52ED46C965FF}" type="datetime1">
              <a:rPr lang="en-US" smtClean="0"/>
              <a:t>1/25/23</a:t>
            </a:fld>
            <a:endParaRPr lang="it-IT"/>
          </a:p>
        </p:txBody>
      </p:sp>
      <p:sp>
        <p:nvSpPr>
          <p:cNvPr id="5" name="Segnaposto piè di pagina 4">
            <a:extLst>
              <a:ext uri="{FF2B5EF4-FFF2-40B4-BE49-F238E27FC236}">
                <a16:creationId xmlns:a16="http://schemas.microsoft.com/office/drawing/2014/main" id="{B762EFCB-8FFC-47FE-B82F-2C2B5C01DE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999A20-8A67-4665-8F72-7B268D760148}"/>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114721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slide and thanks">
    <p:spTree>
      <p:nvGrpSpPr>
        <p:cNvPr id="1" name=""/>
        <p:cNvGrpSpPr/>
        <p:nvPr/>
      </p:nvGrpSpPr>
      <p:grpSpPr>
        <a:xfrm>
          <a:off x="0" y="0"/>
          <a:ext cx="0" cy="0"/>
          <a:chOff x="0" y="0"/>
          <a:chExt cx="0" cy="0"/>
        </a:xfrm>
      </p:grpSpPr>
      <p:pic>
        <p:nvPicPr>
          <p:cNvPr id="6" name="Immagine 31">
            <a:extLst>
              <a:ext uri="{FF2B5EF4-FFF2-40B4-BE49-F238E27FC236}">
                <a16:creationId xmlns:a16="http://schemas.microsoft.com/office/drawing/2014/main" id="{60B70ABD-D32A-44C6-9CFC-25D80BC121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9885" y="6134421"/>
            <a:ext cx="1854687" cy="523004"/>
          </a:xfrm>
          <a:prstGeom prst="rect">
            <a:avLst/>
          </a:prstGeom>
        </p:spPr>
      </p:pic>
      <p:pic>
        <p:nvPicPr>
          <p:cNvPr id="7" name="Immagine 35">
            <a:extLst>
              <a:ext uri="{FF2B5EF4-FFF2-40B4-BE49-F238E27FC236}">
                <a16:creationId xmlns:a16="http://schemas.microsoft.com/office/drawing/2014/main" id="{8E03EBA7-54CC-4E2B-AAD8-4FAB6A1720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6159" y="5973274"/>
            <a:ext cx="819432" cy="792609"/>
          </a:xfrm>
          <a:prstGeom prst="rect">
            <a:avLst/>
          </a:prstGeom>
        </p:spPr>
      </p:pic>
      <p:pic>
        <p:nvPicPr>
          <p:cNvPr id="8" name="Immagine 37">
            <a:extLst>
              <a:ext uri="{FF2B5EF4-FFF2-40B4-BE49-F238E27FC236}">
                <a16:creationId xmlns:a16="http://schemas.microsoft.com/office/drawing/2014/main" id="{14D39EEE-AD44-49FA-8648-E8D15BEE343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83660" y="6032188"/>
            <a:ext cx="912791" cy="684593"/>
          </a:xfrm>
          <a:prstGeom prst="rect">
            <a:avLst/>
          </a:prstGeom>
        </p:spPr>
      </p:pic>
      <p:pic>
        <p:nvPicPr>
          <p:cNvPr id="9" name="Immagine 38">
            <a:extLst>
              <a:ext uri="{FF2B5EF4-FFF2-40B4-BE49-F238E27FC236}">
                <a16:creationId xmlns:a16="http://schemas.microsoft.com/office/drawing/2014/main" id="{2772A6C4-70F5-4577-97D7-E66E0489548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60490" y="6019245"/>
            <a:ext cx="1686153" cy="685805"/>
          </a:xfrm>
          <a:prstGeom prst="rect">
            <a:avLst/>
          </a:prstGeom>
        </p:spPr>
      </p:pic>
      <p:pic>
        <p:nvPicPr>
          <p:cNvPr id="10" name="Immagine 39">
            <a:extLst>
              <a:ext uri="{FF2B5EF4-FFF2-40B4-BE49-F238E27FC236}">
                <a16:creationId xmlns:a16="http://schemas.microsoft.com/office/drawing/2014/main" id="{C14A6089-B949-450E-B00B-6194F8CA5F2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23450" y="6032126"/>
            <a:ext cx="1402779" cy="684593"/>
          </a:xfrm>
          <a:prstGeom prst="rect">
            <a:avLst/>
          </a:prstGeom>
        </p:spPr>
      </p:pic>
      <p:pic>
        <p:nvPicPr>
          <p:cNvPr id="11" name="Immagine 40" descr="Immagine che contiene clipart&#10;&#10;Descrizione generata automaticamente">
            <a:extLst>
              <a:ext uri="{FF2B5EF4-FFF2-40B4-BE49-F238E27FC236}">
                <a16:creationId xmlns:a16="http://schemas.microsoft.com/office/drawing/2014/main" id="{126D37AF-6518-426A-AA66-3C80236BF61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749385" y="6156015"/>
            <a:ext cx="1440368" cy="431059"/>
          </a:xfrm>
          <a:prstGeom prst="rect">
            <a:avLst/>
          </a:prstGeom>
        </p:spPr>
      </p:pic>
      <p:pic>
        <p:nvPicPr>
          <p:cNvPr id="12" name="Immagine 41" descr="Immagine che contiene clipart&#10;&#10;Descrizione generata automaticamente">
            <a:extLst>
              <a:ext uri="{FF2B5EF4-FFF2-40B4-BE49-F238E27FC236}">
                <a16:creationId xmlns:a16="http://schemas.microsoft.com/office/drawing/2014/main" id="{BD018A7B-283B-4537-8A7F-07112487148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346302" y="6001786"/>
            <a:ext cx="1444915" cy="727030"/>
          </a:xfrm>
          <a:prstGeom prst="rect">
            <a:avLst/>
          </a:prstGeom>
        </p:spPr>
      </p:pic>
      <p:pic>
        <p:nvPicPr>
          <p:cNvPr id="13" name="Immagine 42" descr="Immagine che contiene clipart&#10;&#10;Descrizione generata automaticamente">
            <a:extLst>
              <a:ext uri="{FF2B5EF4-FFF2-40B4-BE49-F238E27FC236}">
                <a16:creationId xmlns:a16="http://schemas.microsoft.com/office/drawing/2014/main" id="{47314A13-F23B-493C-AD1E-9C9600A1B3C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924030" y="5919057"/>
            <a:ext cx="1297372" cy="886183"/>
          </a:xfrm>
          <a:prstGeom prst="rect">
            <a:avLst/>
          </a:prstGeom>
        </p:spPr>
      </p:pic>
      <p:sp>
        <p:nvSpPr>
          <p:cNvPr id="14" name="Rectangle 3">
            <a:extLst>
              <a:ext uri="{FF2B5EF4-FFF2-40B4-BE49-F238E27FC236}">
                <a16:creationId xmlns:a16="http://schemas.microsoft.com/office/drawing/2014/main" id="{59F3C9B0-8BCB-42AE-B239-CD8F01C75E66}"/>
              </a:ext>
            </a:extLst>
          </p:cNvPr>
          <p:cNvSpPr/>
          <p:nvPr userDrawn="1"/>
        </p:nvSpPr>
        <p:spPr>
          <a:xfrm>
            <a:off x="1562792" y="270926"/>
            <a:ext cx="10274736" cy="384721"/>
          </a:xfrm>
          <a:prstGeom prst="rect">
            <a:avLst/>
          </a:prstGeom>
        </p:spPr>
        <p:txBody>
          <a:bodyPr wrap="square">
            <a:spAutoFit/>
          </a:bodyPr>
          <a:lstStyle/>
          <a:p>
            <a:pPr algn="just"/>
            <a:r>
              <a:rPr lang="en-GB" sz="950" b="1" spc="150">
                <a:solidFill>
                  <a:schemeClr val="tx2"/>
                </a:solidFill>
              </a:rPr>
              <a:t>This project has received funding from the European Union’s Horizon 2020 innovation action programme under grant agreement No 847641. This text reflects only the author’s views and the Commission is not liable for any use that may be made of the information contained therein. </a:t>
            </a:r>
          </a:p>
        </p:txBody>
      </p:sp>
      <p:pic>
        <p:nvPicPr>
          <p:cNvPr id="15" name="Picture 25" descr="\\SRVT\Work\TOICA\Dissemination\EU flag\flag_yellow_low.jpg">
            <a:extLst>
              <a:ext uri="{FF2B5EF4-FFF2-40B4-BE49-F238E27FC236}">
                <a16:creationId xmlns:a16="http://schemas.microsoft.com/office/drawing/2014/main" id="{692F9B13-B637-4A09-9DDE-4BE3D0A09240}"/>
              </a:ext>
            </a:extLst>
          </p:cNvPr>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1" y="7435"/>
            <a:ext cx="1562793" cy="923589"/>
          </a:xfrm>
          <a:prstGeom prst="rect">
            <a:avLst/>
          </a:prstGeom>
          <a:noFill/>
          <a:ln>
            <a:noFill/>
          </a:ln>
        </p:spPr>
      </p:pic>
      <p:pic>
        <p:nvPicPr>
          <p:cNvPr id="18" name="Immagine 3" descr="Immagine che contiene clipart&#10;&#10;Descrizione generata automaticamente">
            <a:extLst>
              <a:ext uri="{FF2B5EF4-FFF2-40B4-BE49-F238E27FC236}">
                <a16:creationId xmlns:a16="http://schemas.microsoft.com/office/drawing/2014/main" id="{77E1E7D1-6122-4A00-98B6-9B3DDBE0A679}"/>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068284" y="1821909"/>
            <a:ext cx="5882640" cy="1544194"/>
          </a:xfrm>
          <a:prstGeom prst="rect">
            <a:avLst/>
          </a:prstGeom>
          <a:ln w="12700">
            <a:noFill/>
          </a:ln>
        </p:spPr>
      </p:pic>
      <p:grpSp>
        <p:nvGrpSpPr>
          <p:cNvPr id="3" name="Group 2">
            <a:extLst>
              <a:ext uri="{FF2B5EF4-FFF2-40B4-BE49-F238E27FC236}">
                <a16:creationId xmlns:a16="http://schemas.microsoft.com/office/drawing/2014/main" id="{B76288B4-AD97-4165-AEDE-A8511173E380}"/>
              </a:ext>
            </a:extLst>
          </p:cNvPr>
          <p:cNvGrpSpPr/>
          <p:nvPr userDrawn="1"/>
        </p:nvGrpSpPr>
        <p:grpSpPr>
          <a:xfrm>
            <a:off x="3068284" y="3566159"/>
            <a:ext cx="5707306" cy="1063885"/>
            <a:chOff x="3068284" y="3566159"/>
            <a:chExt cx="5707306" cy="1063885"/>
          </a:xfrm>
        </p:grpSpPr>
        <p:sp>
          <p:nvSpPr>
            <p:cNvPr id="16" name="Speech Bubble: Rectangle with Corners Rounded 15">
              <a:extLst>
                <a:ext uri="{FF2B5EF4-FFF2-40B4-BE49-F238E27FC236}">
                  <a16:creationId xmlns:a16="http://schemas.microsoft.com/office/drawing/2014/main" id="{73647B66-579E-4CAF-8819-2935C296B0C8}"/>
                </a:ext>
              </a:extLst>
            </p:cNvPr>
            <p:cNvSpPr/>
            <p:nvPr userDrawn="1"/>
          </p:nvSpPr>
          <p:spPr>
            <a:xfrm>
              <a:off x="4921128" y="3632662"/>
              <a:ext cx="3449782" cy="997382"/>
            </a:xfrm>
            <a:prstGeom prst="wedgeRoundRectCallout">
              <a:avLst>
                <a:gd name="adj1" fmla="val -20661"/>
                <a:gd name="adj2" fmla="val 102506"/>
                <a:gd name="adj3" fmla="val 16667"/>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a:extLst>
                <a:ext uri="{FF2B5EF4-FFF2-40B4-BE49-F238E27FC236}">
                  <a16:creationId xmlns:a16="http://schemas.microsoft.com/office/drawing/2014/main" id="{4A7E9285-FA3C-43F9-AF94-D7A9E2F0A71C}"/>
                </a:ext>
              </a:extLst>
            </p:cNvPr>
            <p:cNvSpPr/>
            <p:nvPr userDrawn="1"/>
          </p:nvSpPr>
          <p:spPr>
            <a:xfrm>
              <a:off x="3068284" y="3566159"/>
              <a:ext cx="5707306" cy="1063885"/>
            </a:xfrm>
            <a:prstGeom prst="flowChartAlternateProcess">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Thanks for your attention</a:t>
              </a:r>
            </a:p>
          </p:txBody>
        </p:sp>
      </p:grpSp>
    </p:spTree>
    <p:extLst>
      <p:ext uri="{BB962C8B-B14F-4D97-AF65-F5344CB8AC3E}">
        <p14:creationId xmlns:p14="http://schemas.microsoft.com/office/powerpoint/2010/main" val="504677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921D9B-5643-4592-AA97-B6966770A29C}"/>
              </a:ext>
            </a:extLst>
          </p:cNvPr>
          <p:cNvSpPr>
            <a:spLocks noGrp="1"/>
          </p:cNvSpPr>
          <p:nvPr>
            <p:ph type="ctrTitle"/>
          </p:nvPr>
        </p:nvSpPr>
        <p:spPr>
          <a:xfrm>
            <a:off x="1524000" y="2236126"/>
            <a:ext cx="9144000" cy="1765570"/>
          </a:xfrm>
        </p:spPr>
        <p:txBody>
          <a:bodyPr anchor="b"/>
          <a:lstStyle>
            <a:lvl1pPr algn="ctr">
              <a:defRPr sz="6000" b="1"/>
            </a:lvl1pPr>
          </a:lstStyle>
          <a:p>
            <a:r>
              <a:rPr lang="it-IT"/>
              <a:t>Fare clic per modificare lo stile del titolo dello schema</a:t>
            </a:r>
          </a:p>
        </p:txBody>
      </p:sp>
      <p:sp>
        <p:nvSpPr>
          <p:cNvPr id="17" name="Rettangolo 47">
            <a:extLst>
              <a:ext uri="{FF2B5EF4-FFF2-40B4-BE49-F238E27FC236}">
                <a16:creationId xmlns:a16="http://schemas.microsoft.com/office/drawing/2014/main" id="{F4EA2CBF-BC4B-4803-A8BB-002B8C8BA441}"/>
              </a:ext>
            </a:extLst>
          </p:cNvPr>
          <p:cNvSpPr/>
          <p:nvPr userDrawn="1"/>
        </p:nvSpPr>
        <p:spPr>
          <a:xfrm>
            <a:off x="162621" y="6371951"/>
            <a:ext cx="11866758" cy="384721"/>
          </a:xfrm>
          <a:prstGeom prst="rect">
            <a:avLst/>
          </a:prstGeom>
        </p:spPr>
        <p:txBody>
          <a:bodyPr wrap="square">
            <a:spAutoFit/>
          </a:bodyPr>
          <a:lstStyle/>
          <a:p>
            <a:pPr lvl="0" algn="ctr">
              <a:defRPr/>
            </a:pPr>
            <a:r>
              <a:rPr lang="en-GB" sz="950" b="1" spc="150">
                <a:solidFill>
                  <a:schemeClr val="tx2"/>
                </a:solidFill>
              </a:rPr>
              <a:t>CONFIDENTIAL. This document has been produced under Grant Agreement </a:t>
            </a:r>
            <a:r>
              <a:rPr lang="it-IT" sz="950" b="1" spc="150">
                <a:solidFill>
                  <a:schemeClr val="tx2"/>
                </a:solidFill>
              </a:rPr>
              <a:t>847641</a:t>
            </a:r>
            <a:r>
              <a:rPr lang="en-GB" sz="950" b="1" spc="150">
                <a:solidFill>
                  <a:schemeClr val="tx2"/>
                </a:solidFill>
              </a:rPr>
              <a:t>. This document and its contents remain the property of the beneficiaries of the MICADO Consortium and may not be distributed or reproduced without the express written approval of the MICADO Coordinator, CAEN </a:t>
            </a:r>
            <a:r>
              <a:rPr lang="en-GB" sz="950" b="1" spc="150" err="1">
                <a:solidFill>
                  <a:schemeClr val="tx2"/>
                </a:solidFill>
              </a:rPr>
              <a:t>SpA</a:t>
            </a:r>
            <a:r>
              <a:rPr lang="en-GB" sz="950" b="1" spc="150">
                <a:solidFill>
                  <a:schemeClr val="tx2"/>
                </a:solidFill>
              </a:rPr>
              <a:t>.</a:t>
            </a:r>
          </a:p>
        </p:txBody>
      </p:sp>
      <p:pic>
        <p:nvPicPr>
          <p:cNvPr id="5" name="Immagine 3" descr="Immagine che contiene clipart&#10;&#10;Descrizione generata automaticamente">
            <a:extLst>
              <a:ext uri="{FF2B5EF4-FFF2-40B4-BE49-F238E27FC236}">
                <a16:creationId xmlns:a16="http://schemas.microsoft.com/office/drawing/2014/main" id="{0D7960CC-A473-490A-ACF0-1D50529E55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5180" y="617435"/>
            <a:ext cx="5882640" cy="1544194"/>
          </a:xfrm>
          <a:prstGeom prst="rect">
            <a:avLst/>
          </a:prstGeom>
          <a:ln w="12700">
            <a:noFill/>
          </a:ln>
        </p:spPr>
      </p:pic>
      <p:grpSp>
        <p:nvGrpSpPr>
          <p:cNvPr id="14" name="Group 13">
            <a:extLst>
              <a:ext uri="{FF2B5EF4-FFF2-40B4-BE49-F238E27FC236}">
                <a16:creationId xmlns:a16="http://schemas.microsoft.com/office/drawing/2014/main" id="{053A54A1-98CA-4336-A149-E3E1A3AAFA7A}"/>
              </a:ext>
            </a:extLst>
          </p:cNvPr>
          <p:cNvGrpSpPr/>
          <p:nvPr userDrawn="1"/>
        </p:nvGrpSpPr>
        <p:grpSpPr>
          <a:xfrm>
            <a:off x="2539346" y="4397258"/>
            <a:ext cx="6755863" cy="1063885"/>
            <a:chOff x="2690553" y="4621874"/>
            <a:chExt cx="6810896" cy="1063885"/>
          </a:xfrm>
        </p:grpSpPr>
        <p:sp>
          <p:nvSpPr>
            <p:cNvPr id="7" name="Speech Bubble: Rectangle with Corners Rounded 6">
              <a:extLst>
                <a:ext uri="{FF2B5EF4-FFF2-40B4-BE49-F238E27FC236}">
                  <a16:creationId xmlns:a16="http://schemas.microsoft.com/office/drawing/2014/main" id="{9FBFC076-187E-4C80-8DFA-DC36B47BE061}"/>
                </a:ext>
              </a:extLst>
            </p:cNvPr>
            <p:cNvSpPr/>
            <p:nvPr userDrawn="1"/>
          </p:nvSpPr>
          <p:spPr>
            <a:xfrm>
              <a:off x="4671753" y="4688377"/>
              <a:ext cx="4829694" cy="997382"/>
            </a:xfrm>
            <a:prstGeom prst="wedgeRoundRectCallout">
              <a:avLst>
                <a:gd name="adj1" fmla="val -20661"/>
                <a:gd name="adj2" fmla="val 102506"/>
                <a:gd name="adj3" fmla="val 16667"/>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Alternate Process 5">
              <a:extLst>
                <a:ext uri="{FF2B5EF4-FFF2-40B4-BE49-F238E27FC236}">
                  <a16:creationId xmlns:a16="http://schemas.microsoft.com/office/drawing/2014/main" id="{935F9721-ABD9-41A3-B69C-418AB7501118}"/>
                </a:ext>
              </a:extLst>
            </p:cNvPr>
            <p:cNvSpPr/>
            <p:nvPr userDrawn="1"/>
          </p:nvSpPr>
          <p:spPr>
            <a:xfrm>
              <a:off x="2690553" y="4621874"/>
              <a:ext cx="6810896" cy="1063885"/>
            </a:xfrm>
            <a:prstGeom prst="flowChartAlternateProcess">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p>
          </p:txBody>
        </p:sp>
      </p:grpSp>
      <p:sp>
        <p:nvSpPr>
          <p:cNvPr id="9" name="Text Placeholder 8">
            <a:extLst>
              <a:ext uri="{FF2B5EF4-FFF2-40B4-BE49-F238E27FC236}">
                <a16:creationId xmlns:a16="http://schemas.microsoft.com/office/drawing/2014/main" id="{DDB64A98-D670-44B3-A895-572DD57F786C}"/>
              </a:ext>
            </a:extLst>
          </p:cNvPr>
          <p:cNvSpPr>
            <a:spLocks noGrp="1"/>
          </p:cNvSpPr>
          <p:nvPr>
            <p:ph type="body" sz="quarter" idx="10"/>
          </p:nvPr>
        </p:nvSpPr>
        <p:spPr>
          <a:xfrm>
            <a:off x="2704063" y="4471757"/>
            <a:ext cx="6464875" cy="914889"/>
          </a:xfrm>
        </p:spPr>
        <p:txBody>
          <a:bodyPr/>
          <a:lstStyle>
            <a:lvl1pPr marL="0" indent="0" algn="ctr">
              <a:buNone/>
              <a:defRPr b="1">
                <a:solidFill>
                  <a:schemeClr val="bg1"/>
                </a:solidFill>
              </a:defRPr>
            </a:lvl1pPr>
            <a:lvl2pPr>
              <a:defRPr>
                <a:solidFill>
                  <a:schemeClr val="bg1"/>
                </a:solidFill>
              </a:defRPr>
            </a:lvl2pPr>
            <a:lvl3pPr marL="914400" indent="0">
              <a:buNone/>
              <a:defRPr/>
            </a:lvl3pPr>
            <a:lvl4pPr>
              <a:defRPr>
                <a:solidFill>
                  <a:schemeClr val="bg1"/>
                </a:solidFill>
              </a:defRPr>
            </a:lvl4pPr>
            <a:lvl5pPr>
              <a:defRPr>
                <a:solidFill>
                  <a:schemeClr val="bg1"/>
                </a:solidFill>
              </a:defRPr>
            </a:lvl5pPr>
          </a:lstStyle>
          <a:p>
            <a:pPr lvl="0"/>
            <a:endParaRPr lang="en-US"/>
          </a:p>
        </p:txBody>
      </p:sp>
    </p:spTree>
    <p:extLst>
      <p:ext uri="{BB962C8B-B14F-4D97-AF65-F5344CB8AC3E}">
        <p14:creationId xmlns:p14="http://schemas.microsoft.com/office/powerpoint/2010/main" val="1630027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7BC94A-09D0-404B-9AD7-0CDD88DB16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A41D65C-E10E-4B05-A3EF-828F0432B1A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098EB32-0227-4105-9965-9931A798B3D0}"/>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piè di pagina 4">
            <a:extLst>
              <a:ext uri="{FF2B5EF4-FFF2-40B4-BE49-F238E27FC236}">
                <a16:creationId xmlns:a16="http://schemas.microsoft.com/office/drawing/2014/main" id="{3D5FA69F-8392-425C-B62C-ECD51CB94F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2B7751-C8AC-4A7B-AD34-63ECCF539AC2}"/>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371815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C00621-A13D-4F5B-B020-BE026AFD8D5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974D198-CFBD-4BFD-B7BC-8D93786323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1210821-1DC3-4F46-B5DD-48A167EB6C11}"/>
              </a:ext>
            </a:extLst>
          </p:cNvPr>
          <p:cNvSpPr>
            <a:spLocks noGrp="1"/>
          </p:cNvSpPr>
          <p:nvPr>
            <p:ph type="dt" sz="half" idx="10"/>
          </p:nvPr>
        </p:nvSpPr>
        <p:spPr/>
        <p:txBody>
          <a:bodyPr/>
          <a:lstStyle/>
          <a:p>
            <a:fld id="{D1BFB14E-67F0-40F0-ACAB-73FD397E6D90}" type="datetime1">
              <a:rPr lang="en-US" smtClean="0"/>
              <a:t>1/25/23</a:t>
            </a:fld>
            <a:endParaRPr lang="it-IT"/>
          </a:p>
        </p:txBody>
      </p:sp>
      <p:sp>
        <p:nvSpPr>
          <p:cNvPr id="5" name="Segnaposto piè di pagina 4">
            <a:extLst>
              <a:ext uri="{FF2B5EF4-FFF2-40B4-BE49-F238E27FC236}">
                <a16:creationId xmlns:a16="http://schemas.microsoft.com/office/drawing/2014/main" id="{1F42013B-AEFE-44B9-9F64-CF939917172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2D4AEBF-4477-4FFB-BCC4-2F5A3B8BB53E}"/>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2354473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6DD324-3065-4411-A8E7-F1665D15624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50441C-B45A-4238-B9E3-6625B29DBFF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ED583E1-9406-4D74-AB84-2074F41CDD7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B11B6C6-3855-44E6-90BF-788904BE9708}"/>
              </a:ext>
            </a:extLst>
          </p:cNvPr>
          <p:cNvSpPr>
            <a:spLocks noGrp="1"/>
          </p:cNvSpPr>
          <p:nvPr>
            <p:ph type="dt" sz="half" idx="10"/>
          </p:nvPr>
        </p:nvSpPr>
        <p:spPr/>
        <p:txBody>
          <a:bodyPr/>
          <a:lstStyle/>
          <a:p>
            <a:fld id="{6CA90ADD-CD77-4BCB-9ED8-4B9DABC80972}" type="datetime1">
              <a:rPr lang="en-US" smtClean="0"/>
              <a:t>1/25/23</a:t>
            </a:fld>
            <a:endParaRPr lang="it-IT"/>
          </a:p>
        </p:txBody>
      </p:sp>
      <p:sp>
        <p:nvSpPr>
          <p:cNvPr id="6" name="Segnaposto piè di pagina 5">
            <a:extLst>
              <a:ext uri="{FF2B5EF4-FFF2-40B4-BE49-F238E27FC236}">
                <a16:creationId xmlns:a16="http://schemas.microsoft.com/office/drawing/2014/main" id="{5EA67176-40E4-4E97-B769-E9FF78097DF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1737608-4C24-4AF1-8F62-36A3ABFAFA4C}"/>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423567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AED148-2647-46E2-89D7-5CCEADD8F7B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405093D-A305-4F6A-9DA3-A654D9B0E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EFC3590-5FE0-4F11-A029-613EB988981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DF1ABE9-E437-4123-829E-9883526946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5CE2512-928F-4965-8E1E-D39992EA715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ABA45AD-05F9-4BA8-A230-9D3C2A348F46}"/>
              </a:ext>
            </a:extLst>
          </p:cNvPr>
          <p:cNvSpPr>
            <a:spLocks noGrp="1"/>
          </p:cNvSpPr>
          <p:nvPr>
            <p:ph type="dt" sz="half" idx="10"/>
          </p:nvPr>
        </p:nvSpPr>
        <p:spPr/>
        <p:txBody>
          <a:bodyPr/>
          <a:lstStyle/>
          <a:p>
            <a:fld id="{8403D3D4-4CE9-4DBB-B1F9-2F1C007532EA}" type="datetime1">
              <a:rPr lang="en-US" smtClean="0"/>
              <a:t>1/25/23</a:t>
            </a:fld>
            <a:endParaRPr lang="it-IT"/>
          </a:p>
        </p:txBody>
      </p:sp>
      <p:sp>
        <p:nvSpPr>
          <p:cNvPr id="8" name="Segnaposto piè di pagina 7">
            <a:extLst>
              <a:ext uri="{FF2B5EF4-FFF2-40B4-BE49-F238E27FC236}">
                <a16:creationId xmlns:a16="http://schemas.microsoft.com/office/drawing/2014/main" id="{BB100A67-B74B-4CC4-8FAC-3E2B66D883A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622249F-74D3-489D-8F11-66680C51B193}"/>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3364694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2433B8-B60F-43BD-BD80-6D539405837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EFC06A9-CC99-4B11-9F8C-EACF8E1F6CD3}"/>
              </a:ext>
            </a:extLst>
          </p:cNvPr>
          <p:cNvSpPr>
            <a:spLocks noGrp="1"/>
          </p:cNvSpPr>
          <p:nvPr>
            <p:ph type="dt" sz="half" idx="10"/>
          </p:nvPr>
        </p:nvSpPr>
        <p:spPr/>
        <p:txBody>
          <a:bodyPr/>
          <a:lstStyle/>
          <a:p>
            <a:fld id="{521DFEAF-5027-4FCE-AD42-887B7EAE8E12}" type="datetime1">
              <a:rPr lang="en-US" smtClean="0"/>
              <a:t>1/25/23</a:t>
            </a:fld>
            <a:endParaRPr lang="it-IT"/>
          </a:p>
        </p:txBody>
      </p:sp>
      <p:sp>
        <p:nvSpPr>
          <p:cNvPr id="4" name="Segnaposto piè di pagina 3">
            <a:extLst>
              <a:ext uri="{FF2B5EF4-FFF2-40B4-BE49-F238E27FC236}">
                <a16:creationId xmlns:a16="http://schemas.microsoft.com/office/drawing/2014/main" id="{D9FF60DC-04A5-47EF-8862-1E090F91B19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F0590AD-93EA-4727-9CC5-AB19F94494A7}"/>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4238965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5CF65D3-84BD-4979-A94F-6F5EA1F88CBA}"/>
              </a:ext>
            </a:extLst>
          </p:cNvPr>
          <p:cNvSpPr>
            <a:spLocks noGrp="1"/>
          </p:cNvSpPr>
          <p:nvPr>
            <p:ph type="dt" sz="half" idx="10"/>
          </p:nvPr>
        </p:nvSpPr>
        <p:spPr/>
        <p:txBody>
          <a:bodyPr/>
          <a:lstStyle/>
          <a:p>
            <a:fld id="{E6306B1E-134F-476E-84DD-AC0C2B1A17BF}" type="datetime1">
              <a:rPr lang="en-US" smtClean="0"/>
              <a:t>1/25/23</a:t>
            </a:fld>
            <a:endParaRPr lang="it-IT"/>
          </a:p>
        </p:txBody>
      </p:sp>
      <p:sp>
        <p:nvSpPr>
          <p:cNvPr id="3" name="Segnaposto piè di pagina 2">
            <a:extLst>
              <a:ext uri="{FF2B5EF4-FFF2-40B4-BE49-F238E27FC236}">
                <a16:creationId xmlns:a16="http://schemas.microsoft.com/office/drawing/2014/main" id="{1B67F77F-7CF6-4C21-98F9-185807EAAA6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CEC1CF4-B263-44F2-8498-71D19A33E0E0}"/>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430083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7BC94A-09D0-404B-9AD7-0CDD88DB16D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A41D65C-E10E-4B05-A3EF-828F0432B1A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098EB32-0227-4105-9965-9931A798B3D0}"/>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piè di pagina 4">
            <a:extLst>
              <a:ext uri="{FF2B5EF4-FFF2-40B4-BE49-F238E27FC236}">
                <a16:creationId xmlns:a16="http://schemas.microsoft.com/office/drawing/2014/main" id="{3D5FA69F-8392-425C-B62C-ECD51CB94F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2B7751-C8AC-4A7B-AD34-63ECCF539AC2}"/>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1295099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B5382E-19C4-4F60-BE75-CE4A7BA15A6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E21B786-F042-4CF4-91BC-F7325C46D9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1537F49-93AC-460C-9647-0D32AAFB7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D37EC67-5894-41F8-A468-20D35E7AF3BA}"/>
              </a:ext>
            </a:extLst>
          </p:cNvPr>
          <p:cNvSpPr>
            <a:spLocks noGrp="1"/>
          </p:cNvSpPr>
          <p:nvPr>
            <p:ph type="dt" sz="half" idx="10"/>
          </p:nvPr>
        </p:nvSpPr>
        <p:spPr/>
        <p:txBody>
          <a:bodyPr/>
          <a:lstStyle/>
          <a:p>
            <a:fld id="{FDC521EA-0F3A-4A0D-811B-2B5D91761C15}" type="datetime1">
              <a:rPr lang="en-US" smtClean="0"/>
              <a:t>1/25/23</a:t>
            </a:fld>
            <a:endParaRPr lang="it-IT"/>
          </a:p>
        </p:txBody>
      </p:sp>
      <p:sp>
        <p:nvSpPr>
          <p:cNvPr id="6" name="Segnaposto piè di pagina 5">
            <a:extLst>
              <a:ext uri="{FF2B5EF4-FFF2-40B4-BE49-F238E27FC236}">
                <a16:creationId xmlns:a16="http://schemas.microsoft.com/office/drawing/2014/main" id="{F2E6F990-8D25-4D15-8071-CDAF6F4C9DA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8CFBB1D-1B90-4438-BDDE-AE5BEDD3F0F1}"/>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939584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73270D-3994-45FB-BFD4-9366C761DF1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8969289-374E-4E21-8BD8-D5E29F8127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3D1EED0-A576-449C-BD17-55E68D79E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E3A9409-B1A1-4F5B-9B7A-A865923DC323}"/>
              </a:ext>
            </a:extLst>
          </p:cNvPr>
          <p:cNvSpPr>
            <a:spLocks noGrp="1"/>
          </p:cNvSpPr>
          <p:nvPr>
            <p:ph type="dt" sz="half" idx="10"/>
          </p:nvPr>
        </p:nvSpPr>
        <p:spPr/>
        <p:txBody>
          <a:bodyPr/>
          <a:lstStyle/>
          <a:p>
            <a:fld id="{C6C47D58-331D-40B1-A0C1-1237A14BD153}" type="datetime1">
              <a:rPr lang="en-US" smtClean="0"/>
              <a:t>1/25/23</a:t>
            </a:fld>
            <a:endParaRPr lang="it-IT"/>
          </a:p>
        </p:txBody>
      </p:sp>
      <p:sp>
        <p:nvSpPr>
          <p:cNvPr id="6" name="Segnaposto piè di pagina 5">
            <a:extLst>
              <a:ext uri="{FF2B5EF4-FFF2-40B4-BE49-F238E27FC236}">
                <a16:creationId xmlns:a16="http://schemas.microsoft.com/office/drawing/2014/main" id="{01A6B0F2-8A9F-40D8-A005-23DA12DB6EF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245561D-DDD1-4C4C-A0A6-7E1E61946504}"/>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19655247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08F880-D9D8-49C2-BB29-029600004614}"/>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8AB0D0B-E086-4756-9936-97C2B3AB6CD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B2E8AF7-3FDB-4DF0-88A0-56EF222CDCAA}"/>
              </a:ext>
            </a:extLst>
          </p:cNvPr>
          <p:cNvSpPr>
            <a:spLocks noGrp="1"/>
          </p:cNvSpPr>
          <p:nvPr>
            <p:ph type="dt" sz="half" idx="10"/>
          </p:nvPr>
        </p:nvSpPr>
        <p:spPr/>
        <p:txBody>
          <a:bodyPr/>
          <a:lstStyle/>
          <a:p>
            <a:fld id="{AB438EAE-C153-4C25-9231-26AB4B6449E3}" type="datetime1">
              <a:rPr lang="en-US" smtClean="0"/>
              <a:t>1/25/23</a:t>
            </a:fld>
            <a:endParaRPr lang="it-IT"/>
          </a:p>
        </p:txBody>
      </p:sp>
      <p:sp>
        <p:nvSpPr>
          <p:cNvPr id="5" name="Segnaposto piè di pagina 4">
            <a:extLst>
              <a:ext uri="{FF2B5EF4-FFF2-40B4-BE49-F238E27FC236}">
                <a16:creationId xmlns:a16="http://schemas.microsoft.com/office/drawing/2014/main" id="{100685DA-499E-4C6D-AD2D-E7B10CCBC44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B09B661-A38E-4E9D-8405-D99C316896E7}"/>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3040331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B8B0BCC-041D-445D-82E9-CCEDC8F14CC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1C557D3-756C-43E6-B50D-408908657F4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C3995A6-9075-450E-8DC0-88071F433A64}"/>
              </a:ext>
            </a:extLst>
          </p:cNvPr>
          <p:cNvSpPr>
            <a:spLocks noGrp="1"/>
          </p:cNvSpPr>
          <p:nvPr>
            <p:ph type="dt" sz="half" idx="10"/>
          </p:nvPr>
        </p:nvSpPr>
        <p:spPr/>
        <p:txBody>
          <a:bodyPr/>
          <a:lstStyle/>
          <a:p>
            <a:fld id="{01EB66D3-D920-4B97-8879-52ED46C965FF}" type="datetime1">
              <a:rPr lang="en-US" smtClean="0"/>
              <a:t>1/25/23</a:t>
            </a:fld>
            <a:endParaRPr lang="it-IT"/>
          </a:p>
        </p:txBody>
      </p:sp>
      <p:sp>
        <p:nvSpPr>
          <p:cNvPr id="5" name="Segnaposto piè di pagina 4">
            <a:extLst>
              <a:ext uri="{FF2B5EF4-FFF2-40B4-BE49-F238E27FC236}">
                <a16:creationId xmlns:a16="http://schemas.microsoft.com/office/drawing/2014/main" id="{B762EFCB-8FFC-47FE-B82F-2C2B5C01DE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999A20-8A67-4665-8F72-7B268D760148}"/>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519215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and thanks">
    <p:spTree>
      <p:nvGrpSpPr>
        <p:cNvPr id="1" name=""/>
        <p:cNvGrpSpPr/>
        <p:nvPr/>
      </p:nvGrpSpPr>
      <p:grpSpPr>
        <a:xfrm>
          <a:off x="0" y="0"/>
          <a:ext cx="0" cy="0"/>
          <a:chOff x="0" y="0"/>
          <a:chExt cx="0" cy="0"/>
        </a:xfrm>
      </p:grpSpPr>
      <p:sp>
        <p:nvSpPr>
          <p:cNvPr id="14" name="Rectangle 3">
            <a:extLst>
              <a:ext uri="{FF2B5EF4-FFF2-40B4-BE49-F238E27FC236}">
                <a16:creationId xmlns:a16="http://schemas.microsoft.com/office/drawing/2014/main" id="{59F3C9B0-8BCB-42AE-B239-CD8F01C75E66}"/>
              </a:ext>
            </a:extLst>
          </p:cNvPr>
          <p:cNvSpPr/>
          <p:nvPr userDrawn="1"/>
        </p:nvSpPr>
        <p:spPr>
          <a:xfrm>
            <a:off x="1562792" y="270926"/>
            <a:ext cx="10274736" cy="384721"/>
          </a:xfrm>
          <a:prstGeom prst="rect">
            <a:avLst/>
          </a:prstGeom>
        </p:spPr>
        <p:txBody>
          <a:bodyPr wrap="square">
            <a:spAutoFit/>
          </a:bodyPr>
          <a:lstStyle/>
          <a:p>
            <a:pPr algn="just"/>
            <a:r>
              <a:rPr lang="en-GB" sz="950" b="1" spc="150">
                <a:solidFill>
                  <a:schemeClr val="tx2"/>
                </a:solidFill>
              </a:rPr>
              <a:t>This project has received funding from the European Union’s Horizon 2020 innovation action programme under grant agreement No 847641. This text reflects only the author’s views and the Commission is not liable for any use that may be made of the information contained therein. </a:t>
            </a:r>
          </a:p>
        </p:txBody>
      </p:sp>
      <p:pic>
        <p:nvPicPr>
          <p:cNvPr id="15" name="Picture 25" descr="\\SRVT\Work\TOICA\Dissemination\EU flag\flag_yellow_low.jpg">
            <a:extLst>
              <a:ext uri="{FF2B5EF4-FFF2-40B4-BE49-F238E27FC236}">
                <a16:creationId xmlns:a16="http://schemas.microsoft.com/office/drawing/2014/main" id="{692F9B13-B637-4A09-9DDE-4BE3D0A0924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7435"/>
            <a:ext cx="1562793" cy="923589"/>
          </a:xfrm>
          <a:prstGeom prst="rect">
            <a:avLst/>
          </a:prstGeom>
          <a:noFill/>
          <a:ln>
            <a:noFill/>
          </a:ln>
        </p:spPr>
      </p:pic>
      <p:pic>
        <p:nvPicPr>
          <p:cNvPr id="18" name="Immagine 3" descr="Immagine che contiene clipart&#10;&#10;Descrizione generata automaticamente">
            <a:extLst>
              <a:ext uri="{FF2B5EF4-FFF2-40B4-BE49-F238E27FC236}">
                <a16:creationId xmlns:a16="http://schemas.microsoft.com/office/drawing/2014/main" id="{77E1E7D1-6122-4A00-98B6-9B3DDBE0A6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8284" y="1821909"/>
            <a:ext cx="5882640" cy="1544194"/>
          </a:xfrm>
          <a:prstGeom prst="rect">
            <a:avLst/>
          </a:prstGeom>
          <a:ln w="12700">
            <a:noFill/>
          </a:ln>
        </p:spPr>
      </p:pic>
      <p:grpSp>
        <p:nvGrpSpPr>
          <p:cNvPr id="3" name="Group 2">
            <a:extLst>
              <a:ext uri="{FF2B5EF4-FFF2-40B4-BE49-F238E27FC236}">
                <a16:creationId xmlns:a16="http://schemas.microsoft.com/office/drawing/2014/main" id="{B76288B4-AD97-4165-AEDE-A8511173E380}"/>
              </a:ext>
            </a:extLst>
          </p:cNvPr>
          <p:cNvGrpSpPr/>
          <p:nvPr userDrawn="1"/>
        </p:nvGrpSpPr>
        <p:grpSpPr>
          <a:xfrm>
            <a:off x="3068284" y="3566159"/>
            <a:ext cx="5707306" cy="1063885"/>
            <a:chOff x="3068284" y="3566159"/>
            <a:chExt cx="5707306" cy="1063885"/>
          </a:xfrm>
        </p:grpSpPr>
        <p:sp>
          <p:nvSpPr>
            <p:cNvPr id="16" name="Speech Bubble: Rectangle with Corners Rounded 15">
              <a:extLst>
                <a:ext uri="{FF2B5EF4-FFF2-40B4-BE49-F238E27FC236}">
                  <a16:creationId xmlns:a16="http://schemas.microsoft.com/office/drawing/2014/main" id="{73647B66-579E-4CAF-8819-2935C296B0C8}"/>
                </a:ext>
              </a:extLst>
            </p:cNvPr>
            <p:cNvSpPr/>
            <p:nvPr userDrawn="1"/>
          </p:nvSpPr>
          <p:spPr>
            <a:xfrm>
              <a:off x="4921128" y="3632662"/>
              <a:ext cx="3449782" cy="997382"/>
            </a:xfrm>
            <a:prstGeom prst="wedgeRoundRectCallout">
              <a:avLst>
                <a:gd name="adj1" fmla="val -20661"/>
                <a:gd name="adj2" fmla="val 102506"/>
                <a:gd name="adj3" fmla="val 16667"/>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Alternate Process 18">
              <a:extLst>
                <a:ext uri="{FF2B5EF4-FFF2-40B4-BE49-F238E27FC236}">
                  <a16:creationId xmlns:a16="http://schemas.microsoft.com/office/drawing/2014/main" id="{4A7E9285-FA3C-43F9-AF94-D7A9E2F0A71C}"/>
                </a:ext>
              </a:extLst>
            </p:cNvPr>
            <p:cNvSpPr/>
            <p:nvPr userDrawn="1"/>
          </p:nvSpPr>
          <p:spPr>
            <a:xfrm>
              <a:off x="3068284" y="3566159"/>
              <a:ext cx="5707306" cy="1063885"/>
            </a:xfrm>
            <a:prstGeom prst="flowChartAlternateProcess">
              <a:avLst/>
            </a:prstGeom>
            <a:solidFill>
              <a:srgbClr val="3D4888"/>
            </a:solidFill>
            <a:ln>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Thanks for your attention</a:t>
              </a:r>
            </a:p>
          </p:txBody>
        </p:sp>
      </p:grpSp>
      <p:pic>
        <p:nvPicPr>
          <p:cNvPr id="2" name="Immagine 31">
            <a:extLst>
              <a:ext uri="{FF2B5EF4-FFF2-40B4-BE49-F238E27FC236}">
                <a16:creationId xmlns:a16="http://schemas.microsoft.com/office/drawing/2014/main" id="{89F453BE-53A7-4F50-AF49-2B9AFAA25BD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678" y="6132296"/>
            <a:ext cx="1728000" cy="487279"/>
          </a:xfrm>
          <a:prstGeom prst="rect">
            <a:avLst/>
          </a:prstGeom>
        </p:spPr>
      </p:pic>
      <p:pic>
        <p:nvPicPr>
          <p:cNvPr id="4" name="Immagine 35">
            <a:extLst>
              <a:ext uri="{FF2B5EF4-FFF2-40B4-BE49-F238E27FC236}">
                <a16:creationId xmlns:a16="http://schemas.microsoft.com/office/drawing/2014/main" id="{41BB2CD8-FBC6-4E2E-B7E0-1BAAAFCC3F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62686" y="5951836"/>
            <a:ext cx="828000" cy="800898"/>
          </a:xfrm>
          <a:prstGeom prst="rect">
            <a:avLst/>
          </a:prstGeom>
        </p:spPr>
      </p:pic>
      <p:pic>
        <p:nvPicPr>
          <p:cNvPr id="5" name="Immagine 37">
            <a:extLst>
              <a:ext uri="{FF2B5EF4-FFF2-40B4-BE49-F238E27FC236}">
                <a16:creationId xmlns:a16="http://schemas.microsoft.com/office/drawing/2014/main" id="{C9E2DEDB-A402-423C-8BC3-1CA9AED5BB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78025" y="6044829"/>
            <a:ext cx="827999" cy="620999"/>
          </a:xfrm>
          <a:prstGeom prst="rect">
            <a:avLst/>
          </a:prstGeom>
        </p:spPr>
      </p:pic>
      <p:pic>
        <p:nvPicPr>
          <p:cNvPr id="9" name="Immagine 38">
            <a:extLst>
              <a:ext uri="{FF2B5EF4-FFF2-40B4-BE49-F238E27FC236}">
                <a16:creationId xmlns:a16="http://schemas.microsoft.com/office/drawing/2014/main" id="{664A1AB4-945E-4859-A4B5-BD1969F9D68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16001" y="6052120"/>
            <a:ext cx="1475999" cy="600329"/>
          </a:xfrm>
          <a:prstGeom prst="rect">
            <a:avLst/>
          </a:prstGeom>
        </p:spPr>
      </p:pic>
      <p:pic>
        <p:nvPicPr>
          <p:cNvPr id="13" name="Immagine 39">
            <a:extLst>
              <a:ext uri="{FF2B5EF4-FFF2-40B4-BE49-F238E27FC236}">
                <a16:creationId xmlns:a16="http://schemas.microsoft.com/office/drawing/2014/main" id="{98D34DE1-5FCD-43E8-A676-2C576017CF7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857517" y="6044829"/>
            <a:ext cx="1260000" cy="614913"/>
          </a:xfrm>
          <a:prstGeom prst="rect">
            <a:avLst/>
          </a:prstGeom>
        </p:spPr>
      </p:pic>
      <p:pic>
        <p:nvPicPr>
          <p:cNvPr id="27" name="Immagine 40" descr="Immagine che contiene clipart&#10;&#10;Descrizione generata automaticamente">
            <a:extLst>
              <a:ext uri="{FF2B5EF4-FFF2-40B4-BE49-F238E27FC236}">
                <a16:creationId xmlns:a16="http://schemas.microsoft.com/office/drawing/2014/main" id="{1AC64D2C-420F-42D9-BFF5-D4528199A3F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44403" y="6154285"/>
            <a:ext cx="1323219" cy="396000"/>
          </a:xfrm>
          <a:prstGeom prst="rect">
            <a:avLst/>
          </a:prstGeom>
        </p:spPr>
      </p:pic>
      <p:pic>
        <p:nvPicPr>
          <p:cNvPr id="29" name="Immagine 41" descr="Immagine che contiene clipart&#10;&#10;Descrizione generata automaticamente">
            <a:extLst>
              <a:ext uri="{FF2B5EF4-FFF2-40B4-BE49-F238E27FC236}">
                <a16:creationId xmlns:a16="http://schemas.microsoft.com/office/drawing/2014/main" id="{F32D7605-35B1-4C11-A457-9558290F9CA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42522" y="6028285"/>
            <a:ext cx="1287850" cy="648000"/>
          </a:xfrm>
          <a:prstGeom prst="rect">
            <a:avLst/>
          </a:prstGeom>
        </p:spPr>
      </p:pic>
      <p:pic>
        <p:nvPicPr>
          <p:cNvPr id="31" name="Picture 30" descr="A close up of a logo&#10;&#10;Description automatically generated">
            <a:extLst>
              <a:ext uri="{FF2B5EF4-FFF2-40B4-BE49-F238E27FC236}">
                <a16:creationId xmlns:a16="http://schemas.microsoft.com/office/drawing/2014/main" id="{2701EAD4-481D-482C-9985-ADF0EDCE05C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068494" y="6183659"/>
            <a:ext cx="1475999" cy="337252"/>
          </a:xfrm>
          <a:prstGeom prst="rect">
            <a:avLst/>
          </a:prstGeom>
        </p:spPr>
      </p:pic>
      <p:pic>
        <p:nvPicPr>
          <p:cNvPr id="33" name="Picture 32" descr="A picture containing drawing, shirt&#10;&#10;Description automatically generated">
            <a:extLst>
              <a:ext uri="{FF2B5EF4-FFF2-40B4-BE49-F238E27FC236}">
                <a16:creationId xmlns:a16="http://schemas.microsoft.com/office/drawing/2014/main" id="{E6A9517C-1E28-4D6E-BFA8-811FCA1BFF6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622301" y="6014357"/>
            <a:ext cx="1044000" cy="738377"/>
          </a:xfrm>
          <a:prstGeom prst="rect">
            <a:avLst/>
          </a:prstGeom>
        </p:spPr>
      </p:pic>
    </p:spTree>
    <p:extLst>
      <p:ext uri="{BB962C8B-B14F-4D97-AF65-F5344CB8AC3E}">
        <p14:creationId xmlns:p14="http://schemas.microsoft.com/office/powerpoint/2010/main" val="156840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C00621-A13D-4F5B-B020-BE026AFD8D5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974D198-CFBD-4BFD-B7BC-8D93786323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F1210821-1DC3-4F46-B5DD-48A167EB6C11}"/>
              </a:ext>
            </a:extLst>
          </p:cNvPr>
          <p:cNvSpPr>
            <a:spLocks noGrp="1"/>
          </p:cNvSpPr>
          <p:nvPr>
            <p:ph type="dt" sz="half" idx="10"/>
          </p:nvPr>
        </p:nvSpPr>
        <p:spPr/>
        <p:txBody>
          <a:bodyPr/>
          <a:lstStyle/>
          <a:p>
            <a:fld id="{D1BFB14E-67F0-40F0-ACAB-73FD397E6D90}" type="datetime1">
              <a:rPr lang="en-US" smtClean="0"/>
              <a:t>1/25/23</a:t>
            </a:fld>
            <a:endParaRPr lang="it-IT"/>
          </a:p>
        </p:txBody>
      </p:sp>
      <p:sp>
        <p:nvSpPr>
          <p:cNvPr id="5" name="Segnaposto piè di pagina 4">
            <a:extLst>
              <a:ext uri="{FF2B5EF4-FFF2-40B4-BE49-F238E27FC236}">
                <a16:creationId xmlns:a16="http://schemas.microsoft.com/office/drawing/2014/main" id="{1F42013B-AEFE-44B9-9F64-CF939917172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2D4AEBF-4477-4FFB-BCC4-2F5A3B8BB53E}"/>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3910758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6DD324-3065-4411-A8E7-F1665D15624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A50441C-B45A-4238-B9E3-6625B29DBFF8}"/>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ED583E1-9406-4D74-AB84-2074F41CDD7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B11B6C6-3855-44E6-90BF-788904BE9708}"/>
              </a:ext>
            </a:extLst>
          </p:cNvPr>
          <p:cNvSpPr>
            <a:spLocks noGrp="1"/>
          </p:cNvSpPr>
          <p:nvPr>
            <p:ph type="dt" sz="half" idx="10"/>
          </p:nvPr>
        </p:nvSpPr>
        <p:spPr/>
        <p:txBody>
          <a:bodyPr/>
          <a:lstStyle/>
          <a:p>
            <a:fld id="{6CA90ADD-CD77-4BCB-9ED8-4B9DABC80972}" type="datetime1">
              <a:rPr lang="en-US" smtClean="0"/>
              <a:t>1/25/23</a:t>
            </a:fld>
            <a:endParaRPr lang="it-IT"/>
          </a:p>
        </p:txBody>
      </p:sp>
      <p:sp>
        <p:nvSpPr>
          <p:cNvPr id="6" name="Segnaposto piè di pagina 5">
            <a:extLst>
              <a:ext uri="{FF2B5EF4-FFF2-40B4-BE49-F238E27FC236}">
                <a16:creationId xmlns:a16="http://schemas.microsoft.com/office/drawing/2014/main" id="{5EA67176-40E4-4E97-B769-E9FF78097DF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1737608-4C24-4AF1-8F62-36A3ABFAFA4C}"/>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3783958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AED148-2647-46E2-89D7-5CCEADD8F7B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405093D-A305-4F6A-9DA3-A654D9B0E9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EFC3590-5FE0-4F11-A029-613EB988981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DF1ABE9-E437-4123-829E-9883526946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5CE2512-928F-4965-8E1E-D39992EA715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ABA45AD-05F9-4BA8-A230-9D3C2A348F46}"/>
              </a:ext>
            </a:extLst>
          </p:cNvPr>
          <p:cNvSpPr>
            <a:spLocks noGrp="1"/>
          </p:cNvSpPr>
          <p:nvPr>
            <p:ph type="dt" sz="half" idx="10"/>
          </p:nvPr>
        </p:nvSpPr>
        <p:spPr/>
        <p:txBody>
          <a:bodyPr/>
          <a:lstStyle/>
          <a:p>
            <a:fld id="{8403D3D4-4CE9-4DBB-B1F9-2F1C007532EA}" type="datetime1">
              <a:rPr lang="en-US" smtClean="0"/>
              <a:t>1/25/23</a:t>
            </a:fld>
            <a:endParaRPr lang="it-IT"/>
          </a:p>
        </p:txBody>
      </p:sp>
      <p:sp>
        <p:nvSpPr>
          <p:cNvPr id="8" name="Segnaposto piè di pagina 7">
            <a:extLst>
              <a:ext uri="{FF2B5EF4-FFF2-40B4-BE49-F238E27FC236}">
                <a16:creationId xmlns:a16="http://schemas.microsoft.com/office/drawing/2014/main" id="{BB100A67-B74B-4CC4-8FAC-3E2B66D883A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E622249F-74D3-489D-8F11-66680C51B193}"/>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2861488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2433B8-B60F-43BD-BD80-6D539405837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EFC06A9-CC99-4B11-9F8C-EACF8E1F6CD3}"/>
              </a:ext>
            </a:extLst>
          </p:cNvPr>
          <p:cNvSpPr>
            <a:spLocks noGrp="1"/>
          </p:cNvSpPr>
          <p:nvPr>
            <p:ph type="dt" sz="half" idx="10"/>
          </p:nvPr>
        </p:nvSpPr>
        <p:spPr/>
        <p:txBody>
          <a:bodyPr/>
          <a:lstStyle/>
          <a:p>
            <a:fld id="{521DFEAF-5027-4FCE-AD42-887B7EAE8E12}" type="datetime1">
              <a:rPr lang="en-US" smtClean="0"/>
              <a:t>1/25/23</a:t>
            </a:fld>
            <a:endParaRPr lang="it-IT"/>
          </a:p>
        </p:txBody>
      </p:sp>
      <p:sp>
        <p:nvSpPr>
          <p:cNvPr id="4" name="Segnaposto piè di pagina 3">
            <a:extLst>
              <a:ext uri="{FF2B5EF4-FFF2-40B4-BE49-F238E27FC236}">
                <a16:creationId xmlns:a16="http://schemas.microsoft.com/office/drawing/2014/main" id="{D9FF60DC-04A5-47EF-8862-1E090F91B19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DF0590AD-93EA-4727-9CC5-AB19F94494A7}"/>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2920989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5CF65D3-84BD-4979-A94F-6F5EA1F88CBA}"/>
              </a:ext>
            </a:extLst>
          </p:cNvPr>
          <p:cNvSpPr>
            <a:spLocks noGrp="1"/>
          </p:cNvSpPr>
          <p:nvPr>
            <p:ph type="dt" sz="half" idx="10"/>
          </p:nvPr>
        </p:nvSpPr>
        <p:spPr/>
        <p:txBody>
          <a:bodyPr/>
          <a:lstStyle/>
          <a:p>
            <a:fld id="{E6306B1E-134F-476E-84DD-AC0C2B1A17BF}" type="datetime1">
              <a:rPr lang="en-US" smtClean="0"/>
              <a:t>1/25/23</a:t>
            </a:fld>
            <a:endParaRPr lang="it-IT"/>
          </a:p>
        </p:txBody>
      </p:sp>
      <p:sp>
        <p:nvSpPr>
          <p:cNvPr id="3" name="Segnaposto piè di pagina 2">
            <a:extLst>
              <a:ext uri="{FF2B5EF4-FFF2-40B4-BE49-F238E27FC236}">
                <a16:creationId xmlns:a16="http://schemas.microsoft.com/office/drawing/2014/main" id="{1B67F77F-7CF6-4C21-98F9-185807EAAA6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CEC1CF4-B263-44F2-8498-71D19A33E0E0}"/>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379286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B5382E-19C4-4F60-BE75-CE4A7BA15A6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E21B786-F042-4CF4-91BC-F7325C46D9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1537F49-93AC-460C-9647-0D32AAFB7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D37EC67-5894-41F8-A468-20D35E7AF3BA}"/>
              </a:ext>
            </a:extLst>
          </p:cNvPr>
          <p:cNvSpPr>
            <a:spLocks noGrp="1"/>
          </p:cNvSpPr>
          <p:nvPr>
            <p:ph type="dt" sz="half" idx="10"/>
          </p:nvPr>
        </p:nvSpPr>
        <p:spPr/>
        <p:txBody>
          <a:bodyPr/>
          <a:lstStyle/>
          <a:p>
            <a:fld id="{FDC521EA-0F3A-4A0D-811B-2B5D91761C15}" type="datetime1">
              <a:rPr lang="en-US" smtClean="0"/>
              <a:t>1/25/23</a:t>
            </a:fld>
            <a:endParaRPr lang="it-IT"/>
          </a:p>
        </p:txBody>
      </p:sp>
      <p:sp>
        <p:nvSpPr>
          <p:cNvPr id="6" name="Segnaposto piè di pagina 5">
            <a:extLst>
              <a:ext uri="{FF2B5EF4-FFF2-40B4-BE49-F238E27FC236}">
                <a16:creationId xmlns:a16="http://schemas.microsoft.com/office/drawing/2014/main" id="{F2E6F990-8D25-4D15-8071-CDAF6F4C9DA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8CFBB1D-1B90-4438-BDDE-AE5BEDD3F0F1}"/>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507834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73270D-3994-45FB-BFD4-9366C761DF1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88969289-374E-4E21-8BD8-D5E29F8127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3D1EED0-A576-449C-BD17-55E68D79E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E3A9409-B1A1-4F5B-9B7A-A865923DC323}"/>
              </a:ext>
            </a:extLst>
          </p:cNvPr>
          <p:cNvSpPr>
            <a:spLocks noGrp="1"/>
          </p:cNvSpPr>
          <p:nvPr>
            <p:ph type="dt" sz="half" idx="10"/>
          </p:nvPr>
        </p:nvSpPr>
        <p:spPr/>
        <p:txBody>
          <a:bodyPr/>
          <a:lstStyle/>
          <a:p>
            <a:fld id="{C6C47D58-331D-40B1-A0C1-1237A14BD153}" type="datetime1">
              <a:rPr lang="en-US" smtClean="0"/>
              <a:t>1/25/23</a:t>
            </a:fld>
            <a:endParaRPr lang="it-IT"/>
          </a:p>
        </p:txBody>
      </p:sp>
      <p:sp>
        <p:nvSpPr>
          <p:cNvPr id="6" name="Segnaposto piè di pagina 5">
            <a:extLst>
              <a:ext uri="{FF2B5EF4-FFF2-40B4-BE49-F238E27FC236}">
                <a16:creationId xmlns:a16="http://schemas.microsoft.com/office/drawing/2014/main" id="{01A6B0F2-8A9F-40D8-A005-23DA12DB6EF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245561D-DDD1-4C4C-A0A6-7E1E61946504}"/>
              </a:ext>
            </a:extLst>
          </p:cNvPr>
          <p:cNvSpPr>
            <a:spLocks noGrp="1"/>
          </p:cNvSpPr>
          <p:nvPr>
            <p:ph type="sldNum" sz="quarter" idx="12"/>
          </p:nvPr>
        </p:nvSpPr>
        <p:spPr/>
        <p:txBody>
          <a:bodyPr/>
          <a:lstStyle/>
          <a:p>
            <a:fld id="{7ADC2682-86E0-43EF-9663-C77056E8D387}" type="slidenum">
              <a:rPr lang="it-IT" smtClean="0"/>
              <a:t>‹#›</a:t>
            </a:fld>
            <a:endParaRPr lang="it-IT"/>
          </a:p>
        </p:txBody>
      </p:sp>
    </p:spTree>
    <p:extLst>
      <p:ext uri="{BB962C8B-B14F-4D97-AF65-F5344CB8AC3E}">
        <p14:creationId xmlns:p14="http://schemas.microsoft.com/office/powerpoint/2010/main" val="78128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magine 3" descr="Immagine che contiene clipart&#10;&#10;Descrizione generata automaticamente">
            <a:extLst>
              <a:ext uri="{FF2B5EF4-FFF2-40B4-BE49-F238E27FC236}">
                <a16:creationId xmlns:a16="http://schemas.microsoft.com/office/drawing/2014/main" id="{CD70090F-8BC8-402E-B289-91AA071EF05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03194" y="7678"/>
            <a:ext cx="2388806" cy="627062"/>
          </a:xfrm>
          <a:prstGeom prst="rect">
            <a:avLst/>
          </a:prstGeom>
          <a:ln w="12700">
            <a:noFill/>
          </a:ln>
        </p:spPr>
      </p:pic>
      <p:sp>
        <p:nvSpPr>
          <p:cNvPr id="2" name="Segnaposto titolo 1">
            <a:extLst>
              <a:ext uri="{FF2B5EF4-FFF2-40B4-BE49-F238E27FC236}">
                <a16:creationId xmlns:a16="http://schemas.microsoft.com/office/drawing/2014/main" id="{682A18EB-3646-4DF6-96AB-7AB1EA428B48}"/>
              </a:ext>
            </a:extLst>
          </p:cNvPr>
          <p:cNvSpPr>
            <a:spLocks noGrp="1"/>
          </p:cNvSpPr>
          <p:nvPr>
            <p:ph type="title"/>
          </p:nvPr>
        </p:nvSpPr>
        <p:spPr>
          <a:xfrm>
            <a:off x="838200" y="634740"/>
            <a:ext cx="10515600" cy="1055948"/>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38B7FB0-0F27-4683-BF57-8BE41D0E8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8A4E60-CA63-42AE-92B5-C999640DB1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D4888"/>
                </a:solidFill>
              </a:defRPr>
            </a:lvl1pPr>
          </a:lstStyle>
          <a:p>
            <a:fld id="{90F22D52-6D45-40A7-A171-7E58B6603C06}" type="datetime1">
              <a:rPr lang="en-US" smtClean="0"/>
              <a:t>1/25/23</a:t>
            </a:fld>
            <a:endParaRPr lang="it-IT"/>
          </a:p>
        </p:txBody>
      </p:sp>
      <p:sp>
        <p:nvSpPr>
          <p:cNvPr id="5" name="Segnaposto piè di pagina 4">
            <a:extLst>
              <a:ext uri="{FF2B5EF4-FFF2-40B4-BE49-F238E27FC236}">
                <a16:creationId xmlns:a16="http://schemas.microsoft.com/office/drawing/2014/main" id="{9736839B-8FF1-49DC-83FB-25BB2E9F9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D4888"/>
                </a:solidFill>
              </a:defRPr>
            </a:lvl1pPr>
          </a:lstStyle>
          <a:p>
            <a:endParaRPr lang="it-IT"/>
          </a:p>
        </p:txBody>
      </p:sp>
      <p:sp>
        <p:nvSpPr>
          <p:cNvPr id="6" name="Segnaposto numero diapositiva 5">
            <a:extLst>
              <a:ext uri="{FF2B5EF4-FFF2-40B4-BE49-F238E27FC236}">
                <a16:creationId xmlns:a16="http://schemas.microsoft.com/office/drawing/2014/main" id="{9A55F0AE-D811-491E-B64E-20492DABE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D4888"/>
                </a:solidFill>
              </a:defRPr>
            </a:lvl1pPr>
          </a:lstStyle>
          <a:p>
            <a:fld id="{7ADC2682-86E0-43EF-9663-C77056E8D387}" type="slidenum">
              <a:rPr lang="it-IT" smtClean="0"/>
              <a:pPr/>
              <a:t>‹#›</a:t>
            </a:fld>
            <a:endParaRPr lang="it-IT"/>
          </a:p>
        </p:txBody>
      </p:sp>
    </p:spTree>
    <p:extLst>
      <p:ext uri="{BB962C8B-B14F-4D97-AF65-F5344CB8AC3E}">
        <p14:creationId xmlns:p14="http://schemas.microsoft.com/office/powerpoint/2010/main" val="1989466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D48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D488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D488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magine 3" descr="Immagine che contiene clipart&#10;&#10;Descrizione generata automaticamente">
            <a:extLst>
              <a:ext uri="{FF2B5EF4-FFF2-40B4-BE49-F238E27FC236}">
                <a16:creationId xmlns:a16="http://schemas.microsoft.com/office/drawing/2014/main" id="{CD70090F-8BC8-402E-B289-91AA071EF05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03194" y="7678"/>
            <a:ext cx="2388806" cy="627062"/>
          </a:xfrm>
          <a:prstGeom prst="rect">
            <a:avLst/>
          </a:prstGeom>
          <a:ln w="12700">
            <a:noFill/>
          </a:ln>
        </p:spPr>
      </p:pic>
      <p:sp>
        <p:nvSpPr>
          <p:cNvPr id="2" name="Segnaposto titolo 1">
            <a:extLst>
              <a:ext uri="{FF2B5EF4-FFF2-40B4-BE49-F238E27FC236}">
                <a16:creationId xmlns:a16="http://schemas.microsoft.com/office/drawing/2014/main" id="{682A18EB-3646-4DF6-96AB-7AB1EA428B48}"/>
              </a:ext>
            </a:extLst>
          </p:cNvPr>
          <p:cNvSpPr>
            <a:spLocks noGrp="1"/>
          </p:cNvSpPr>
          <p:nvPr>
            <p:ph type="title"/>
          </p:nvPr>
        </p:nvSpPr>
        <p:spPr>
          <a:xfrm>
            <a:off x="838200" y="634740"/>
            <a:ext cx="10515600" cy="1055948"/>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38B7FB0-0F27-4683-BF57-8BE41D0E85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18A4E60-CA63-42AE-92B5-C999640DB1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3D4888"/>
                </a:solidFill>
              </a:defRPr>
            </a:lvl1pPr>
          </a:lstStyle>
          <a:p>
            <a:fld id="{90F22D52-6D45-40A7-A171-7E58B6603C06}" type="datetime1">
              <a:rPr lang="en-US" smtClean="0"/>
              <a:t>1/25/23</a:t>
            </a:fld>
            <a:endParaRPr lang="it-IT"/>
          </a:p>
        </p:txBody>
      </p:sp>
      <p:sp>
        <p:nvSpPr>
          <p:cNvPr id="5" name="Segnaposto piè di pagina 4">
            <a:extLst>
              <a:ext uri="{FF2B5EF4-FFF2-40B4-BE49-F238E27FC236}">
                <a16:creationId xmlns:a16="http://schemas.microsoft.com/office/drawing/2014/main" id="{9736839B-8FF1-49DC-83FB-25BB2E9F97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3D4888"/>
                </a:solidFill>
              </a:defRPr>
            </a:lvl1pPr>
          </a:lstStyle>
          <a:p>
            <a:endParaRPr lang="it-IT"/>
          </a:p>
        </p:txBody>
      </p:sp>
      <p:sp>
        <p:nvSpPr>
          <p:cNvPr id="6" name="Segnaposto numero diapositiva 5">
            <a:extLst>
              <a:ext uri="{FF2B5EF4-FFF2-40B4-BE49-F238E27FC236}">
                <a16:creationId xmlns:a16="http://schemas.microsoft.com/office/drawing/2014/main" id="{9A55F0AE-D811-491E-B64E-20492DABE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3D4888"/>
                </a:solidFill>
              </a:defRPr>
            </a:lvl1pPr>
          </a:lstStyle>
          <a:p>
            <a:fld id="{7ADC2682-86E0-43EF-9663-C77056E8D387}" type="slidenum">
              <a:rPr lang="it-IT" smtClean="0"/>
              <a:pPr/>
              <a:t>‹#›</a:t>
            </a:fld>
            <a:endParaRPr lang="it-IT"/>
          </a:p>
        </p:txBody>
      </p:sp>
    </p:spTree>
    <p:extLst>
      <p:ext uri="{BB962C8B-B14F-4D97-AF65-F5344CB8AC3E}">
        <p14:creationId xmlns:p14="http://schemas.microsoft.com/office/powerpoint/2010/main" val="143900145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hdr="0" ftr="0"/>
  <p:txStyles>
    <p:titleStyle>
      <a:lvl1pPr algn="l" defTabSz="914400" rtl="0" eaLnBrk="1" latinLnBrk="0" hangingPunct="1">
        <a:lnSpc>
          <a:spcPct val="90000"/>
        </a:lnSpc>
        <a:spcBef>
          <a:spcPct val="0"/>
        </a:spcBef>
        <a:buNone/>
        <a:defRPr sz="4400" b="1" kern="1200">
          <a:solidFill>
            <a:srgbClr val="3D4888"/>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D488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D4888"/>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D4888"/>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8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hyperlink" Target="https://nssmic.ieee.org/2020/" TargetMode="External"/><Relationship Id="rId13" Type="http://schemas.openxmlformats.org/officeDocument/2006/relationships/hyperlink" Target="http://www.snetp.eu/snetp-forum-2020-towards-innovative-rd-in-civil-nuclear-fission/" TargetMode="External"/><Relationship Id="rId18" Type="http://schemas.openxmlformats.org/officeDocument/2006/relationships/hyperlink" Target="https://www.sfen-dem2021.org/" TargetMode="External"/><Relationship Id="rId26" Type="http://schemas.openxmlformats.org/officeDocument/2006/relationships/hyperlink" Target="http://rma-symposium.engin.umich.edu/" TargetMode="External"/><Relationship Id="rId3" Type="http://schemas.openxmlformats.org/officeDocument/2006/relationships/hyperlink" Target="https://spie.org/OPO/conferencedetails/x-ray-gamma-ray-neutron-detector-physics" TargetMode="External"/><Relationship Id="rId21" Type="http://schemas.openxmlformats.org/officeDocument/2006/relationships/hyperlink" Target="https://www.world-nuclear-exhibition.com/en-gb.html" TargetMode="External"/><Relationship Id="rId7" Type="http://schemas.openxmlformats.org/officeDocument/2006/relationships/hyperlink" Target="https://esarda.jrc.ec.europa.eu/" TargetMode="External"/><Relationship Id="rId12" Type="http://schemas.openxmlformats.org/officeDocument/2006/relationships/hyperlink" Target="https://predis-h2020.eu/" TargetMode="External"/><Relationship Id="rId17" Type="http://schemas.openxmlformats.org/officeDocument/2006/relationships/hyperlink" Target="https://nucleus-qa.iaea.org/sites/connect/LABONETpublic/Pages/default.aspx" TargetMode="External"/><Relationship Id="rId25" Type="http://schemas.openxmlformats.org/officeDocument/2006/relationships/hyperlink" Target="https://ec.europa.eu/info/events/save-date-fisa-2022-euradwaste-22-2022-may-30-0_it" TargetMode="External"/><Relationship Id="rId2" Type="http://schemas.openxmlformats.org/officeDocument/2006/relationships/notesSlide" Target="../notesSlides/notesSlide5.xml"/><Relationship Id="rId16" Type="http://schemas.openxmlformats.org/officeDocument/2006/relationships/hyperlink" Target="https://indico.cern.ch/event/820476/" TargetMode="External"/><Relationship Id="rId20" Type="http://schemas.openxmlformats.org/officeDocument/2006/relationships/hyperlink" Target="https://nssmic.ieee.org/2021/" TargetMode="External"/><Relationship Id="rId1" Type="http://schemas.openxmlformats.org/officeDocument/2006/relationships/slideLayout" Target="../slideLayouts/slideLayout2.xml"/><Relationship Id="rId6" Type="http://schemas.openxmlformats.org/officeDocument/2006/relationships/hyperlink" Target="https://predis-h2020.eu/public-session-for-stakeholders-on-21-october-2020/" TargetMode="External"/><Relationship Id="rId11" Type="http://schemas.openxmlformats.org/officeDocument/2006/relationships/hyperlink" Target="https://share-h2020.eu/" TargetMode="External"/><Relationship Id="rId24" Type="http://schemas.openxmlformats.org/officeDocument/2006/relationships/hyperlink" Target="https://www.iaea.org/events/evt1904461" TargetMode="External"/><Relationship Id="rId5" Type="http://schemas.openxmlformats.org/officeDocument/2006/relationships/hyperlink" Target="https://www.iaea.org/about/governance/general-conference" TargetMode="External"/><Relationship Id="rId15" Type="http://schemas.openxmlformats.org/officeDocument/2006/relationships/hyperlink" Target="https://www.showsbee.com/fairs/IEEE-ANIMMA.html" TargetMode="External"/><Relationship Id="rId23" Type="http://schemas.openxmlformats.org/officeDocument/2006/relationships/hyperlink" Target="https://www.wplgroup.com/aci/event/nuclear-decommissioning-waste-management-summit/" TargetMode="External"/><Relationship Id="rId28" Type="http://schemas.openxmlformats.org/officeDocument/2006/relationships/hyperlink" Target="https://decommissioning.com/en/events/digidecom-2022/" TargetMode="External"/><Relationship Id="rId10" Type="http://schemas.openxmlformats.org/officeDocument/2006/relationships/hyperlink" Target="https://www.icond.de/welcome.html" TargetMode="External"/><Relationship Id="rId19" Type="http://schemas.openxmlformats.org/officeDocument/2006/relationships/hyperlink" Target="https://www.sif.it/attivita/congresso/107" TargetMode="External"/><Relationship Id="rId4" Type="http://schemas.openxmlformats.org/officeDocument/2006/relationships/hyperlink" Target="http://linac2020.org/" TargetMode="External"/><Relationship Id="rId9" Type="http://schemas.openxmlformats.org/officeDocument/2006/relationships/hyperlink" Target="https://www.iaea.org/events/international-conference-on-radiation-safety-2020" TargetMode="External"/><Relationship Id="rId14" Type="http://schemas.openxmlformats.org/officeDocument/2006/relationships/hyperlink" Target="http://www.wmsym.org/&#160;" TargetMode="External"/><Relationship Id="rId22" Type="http://schemas.openxmlformats.org/officeDocument/2006/relationships/hyperlink" Target="https://www.iaea.org/events/international-conference-on-radioactive-waste-management-2021" TargetMode="External"/><Relationship Id="rId27" Type="http://schemas.openxmlformats.org/officeDocument/2006/relationships/hyperlink" Target="https://nssmic.ieee.org/2022/"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hyperlink" Target="https://www.sif.it/attivita/congresso/107"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youtu.be/3xV6WtOUkR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micado-project.e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04D8-36CA-4CA4-81FF-BB6FCF54979A}"/>
              </a:ext>
            </a:extLst>
          </p:cNvPr>
          <p:cNvSpPr>
            <a:spLocks noGrp="1"/>
          </p:cNvSpPr>
          <p:nvPr>
            <p:ph type="ctrTitle"/>
          </p:nvPr>
        </p:nvSpPr>
        <p:spPr>
          <a:xfrm>
            <a:off x="740664" y="2121166"/>
            <a:ext cx="10707624" cy="1890997"/>
          </a:xfrm>
        </p:spPr>
        <p:txBody>
          <a:bodyPr>
            <a:normAutofit fontScale="90000"/>
          </a:bodyPr>
          <a:lstStyle/>
          <a:p>
            <a:r>
              <a:rPr lang="en-US" b="1" dirty="0"/>
              <a:t>WP3 - Exploitation, Dissemination &amp; Intellectual Property</a:t>
            </a:r>
          </a:p>
        </p:txBody>
      </p:sp>
      <p:sp>
        <p:nvSpPr>
          <p:cNvPr id="4" name="Text Placeholder 3">
            <a:extLst>
              <a:ext uri="{FF2B5EF4-FFF2-40B4-BE49-F238E27FC236}">
                <a16:creationId xmlns:a16="http://schemas.microsoft.com/office/drawing/2014/main" id="{49AC6A6D-A10E-493E-836E-D0E9C7C58259}"/>
              </a:ext>
            </a:extLst>
          </p:cNvPr>
          <p:cNvSpPr>
            <a:spLocks noGrp="1"/>
          </p:cNvSpPr>
          <p:nvPr>
            <p:ph type="body" sz="quarter" idx="10"/>
          </p:nvPr>
        </p:nvSpPr>
        <p:spPr/>
        <p:txBody>
          <a:bodyPr>
            <a:normAutofit lnSpcReduction="10000"/>
          </a:bodyPr>
          <a:lstStyle/>
          <a:p>
            <a:r>
              <a:rPr lang="en-US" dirty="0"/>
              <a:t>MICADO Final Demo</a:t>
            </a:r>
          </a:p>
          <a:p>
            <a:r>
              <a:rPr lang="en-US" dirty="0"/>
              <a:t>January 2023</a:t>
            </a:r>
          </a:p>
        </p:txBody>
      </p:sp>
    </p:spTree>
    <p:extLst>
      <p:ext uri="{BB962C8B-B14F-4D97-AF65-F5344CB8AC3E}">
        <p14:creationId xmlns:p14="http://schemas.microsoft.com/office/powerpoint/2010/main" val="2033855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3ED438-C84C-4C00-9987-B5F4933A1835}"/>
              </a:ext>
            </a:extLst>
          </p:cNvPr>
          <p:cNvSpPr>
            <a:spLocks noGrp="1"/>
          </p:cNvSpPr>
          <p:nvPr>
            <p:ph type="title"/>
          </p:nvPr>
        </p:nvSpPr>
        <p:spPr>
          <a:xfrm>
            <a:off x="838199" y="364149"/>
            <a:ext cx="8147181" cy="494264"/>
          </a:xfrm>
          <a:solidFill>
            <a:schemeClr val="bg1"/>
          </a:solidFill>
        </p:spPr>
        <p:txBody>
          <a:bodyPr>
            <a:normAutofit fontScale="90000"/>
          </a:bodyPr>
          <a:lstStyle/>
          <a:p>
            <a:r>
              <a:rPr lang="en-US" dirty="0"/>
              <a:t>Website activity</a:t>
            </a:r>
            <a:endParaRPr lang="it-IT" dirty="0"/>
          </a:p>
        </p:txBody>
      </p:sp>
      <p:sp>
        <p:nvSpPr>
          <p:cNvPr id="5" name="Segnaposto numero diapositiva 4">
            <a:extLst>
              <a:ext uri="{FF2B5EF4-FFF2-40B4-BE49-F238E27FC236}">
                <a16:creationId xmlns:a16="http://schemas.microsoft.com/office/drawing/2014/main" id="{9C0EB9F3-AA0C-4513-9709-24B82F67EA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C2682-86E0-43EF-9663-C77056E8D387}" type="slidenum">
              <a:rPr kumimoji="0" lang="it-IT" sz="1200" b="0" i="0" u="none" strike="noStrike" kern="1200" cap="none" spc="0" normalizeH="0" baseline="0" noProof="0" smtClean="0">
                <a:ln>
                  <a:noFill/>
                </a:ln>
                <a:solidFill>
                  <a:srgbClr val="3D4888"/>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srgbClr val="3D4888"/>
              </a:solidFill>
              <a:effectLst/>
              <a:uLnTx/>
              <a:uFillTx/>
              <a:latin typeface="Tw Cen MT" panose="020B0602020104020603"/>
              <a:ea typeface="+mn-ea"/>
              <a:cs typeface="+mn-cs"/>
            </a:endParaRPr>
          </a:p>
        </p:txBody>
      </p:sp>
      <p:pic>
        <p:nvPicPr>
          <p:cNvPr id="6" name="Immagine 5">
            <a:extLst>
              <a:ext uri="{FF2B5EF4-FFF2-40B4-BE49-F238E27FC236}">
                <a16:creationId xmlns:a16="http://schemas.microsoft.com/office/drawing/2014/main" id="{DB554E8B-17E3-B872-0CD6-222B92E9F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9" y="1087448"/>
            <a:ext cx="6392997" cy="5414264"/>
          </a:xfrm>
          <a:prstGeom prst="rect">
            <a:avLst/>
          </a:prstGeom>
        </p:spPr>
      </p:pic>
      <p:pic>
        <p:nvPicPr>
          <p:cNvPr id="8" name="Immagine 7">
            <a:extLst>
              <a:ext uri="{FF2B5EF4-FFF2-40B4-BE49-F238E27FC236}">
                <a16:creationId xmlns:a16="http://schemas.microsoft.com/office/drawing/2014/main" id="{0B933D6C-3079-C5AC-3865-68968DBE9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015" y="1014767"/>
            <a:ext cx="4864730" cy="5414264"/>
          </a:xfrm>
          <a:prstGeom prst="rect">
            <a:avLst/>
          </a:prstGeom>
        </p:spPr>
      </p:pic>
    </p:spTree>
    <p:extLst>
      <p:ext uri="{BB962C8B-B14F-4D97-AF65-F5344CB8AC3E}">
        <p14:creationId xmlns:p14="http://schemas.microsoft.com/office/powerpoint/2010/main" val="1976933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3ED438-C84C-4C00-9987-B5F4933A1835}"/>
              </a:ext>
            </a:extLst>
          </p:cNvPr>
          <p:cNvSpPr>
            <a:spLocks noGrp="1"/>
          </p:cNvSpPr>
          <p:nvPr>
            <p:ph type="title"/>
          </p:nvPr>
        </p:nvSpPr>
        <p:spPr>
          <a:xfrm>
            <a:off x="838199" y="364149"/>
            <a:ext cx="8147181" cy="494264"/>
          </a:xfrm>
          <a:solidFill>
            <a:schemeClr val="bg1"/>
          </a:solidFill>
        </p:spPr>
        <p:txBody>
          <a:bodyPr>
            <a:normAutofit fontScale="90000"/>
          </a:bodyPr>
          <a:lstStyle/>
          <a:p>
            <a:r>
              <a:rPr lang="en-US" dirty="0"/>
              <a:t>Website activity</a:t>
            </a:r>
            <a:endParaRPr lang="it-IT" dirty="0"/>
          </a:p>
        </p:txBody>
      </p:sp>
      <p:sp>
        <p:nvSpPr>
          <p:cNvPr id="5" name="Segnaposto numero diapositiva 4">
            <a:extLst>
              <a:ext uri="{FF2B5EF4-FFF2-40B4-BE49-F238E27FC236}">
                <a16:creationId xmlns:a16="http://schemas.microsoft.com/office/drawing/2014/main" id="{9C0EB9F3-AA0C-4513-9709-24B82F67EA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C2682-86E0-43EF-9663-C77056E8D387}" type="slidenum">
              <a:rPr kumimoji="0" lang="it-IT" sz="1200" b="0" i="0" u="none" strike="noStrike" kern="1200" cap="none" spc="0" normalizeH="0" baseline="0" noProof="0" smtClean="0">
                <a:ln>
                  <a:noFill/>
                </a:ln>
                <a:solidFill>
                  <a:srgbClr val="3D4888"/>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srgbClr val="3D4888"/>
              </a:solidFill>
              <a:effectLst/>
              <a:uLnTx/>
              <a:uFillTx/>
              <a:latin typeface="Tw Cen MT" panose="020B0602020104020603"/>
              <a:ea typeface="+mn-ea"/>
              <a:cs typeface="+mn-cs"/>
            </a:endParaRPr>
          </a:p>
        </p:txBody>
      </p:sp>
      <p:pic>
        <p:nvPicPr>
          <p:cNvPr id="4" name="Immagine 3">
            <a:extLst>
              <a:ext uri="{FF2B5EF4-FFF2-40B4-BE49-F238E27FC236}">
                <a16:creationId xmlns:a16="http://schemas.microsoft.com/office/drawing/2014/main" id="{3894F506-6E6F-5B51-C9A2-033DA1AFA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418" y="1394777"/>
            <a:ext cx="3679536" cy="4292791"/>
          </a:xfrm>
          <a:prstGeom prst="rect">
            <a:avLst/>
          </a:prstGeom>
        </p:spPr>
      </p:pic>
      <p:pic>
        <p:nvPicPr>
          <p:cNvPr id="13" name="Immagine 12" descr="Immagine che contiene testo&#10;&#10;Descrizione generata automaticamente">
            <a:extLst>
              <a:ext uri="{FF2B5EF4-FFF2-40B4-BE49-F238E27FC236}">
                <a16:creationId xmlns:a16="http://schemas.microsoft.com/office/drawing/2014/main" id="{9E06A873-54CA-2FB6-5355-74B499F6A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952" y="4358941"/>
            <a:ext cx="7103899" cy="1996137"/>
          </a:xfrm>
          <a:prstGeom prst="rect">
            <a:avLst/>
          </a:prstGeom>
        </p:spPr>
      </p:pic>
      <p:pic>
        <p:nvPicPr>
          <p:cNvPr id="14" name="Immagine 13">
            <a:extLst>
              <a:ext uri="{FF2B5EF4-FFF2-40B4-BE49-F238E27FC236}">
                <a16:creationId xmlns:a16="http://schemas.microsoft.com/office/drawing/2014/main" id="{06E7EBF9-8529-C69D-FC8A-B2C9EBFA42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7380" y="1060006"/>
            <a:ext cx="5806439" cy="3097342"/>
          </a:xfrm>
          <a:prstGeom prst="rect">
            <a:avLst/>
          </a:prstGeom>
        </p:spPr>
      </p:pic>
    </p:spTree>
    <p:extLst>
      <p:ext uri="{BB962C8B-B14F-4D97-AF65-F5344CB8AC3E}">
        <p14:creationId xmlns:p14="http://schemas.microsoft.com/office/powerpoint/2010/main" val="3684962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3ED438-C84C-4C00-9987-B5F4933A1835}"/>
              </a:ext>
            </a:extLst>
          </p:cNvPr>
          <p:cNvSpPr>
            <a:spLocks noGrp="1"/>
          </p:cNvSpPr>
          <p:nvPr>
            <p:ph type="title"/>
          </p:nvPr>
        </p:nvSpPr>
        <p:spPr>
          <a:xfrm>
            <a:off x="838199" y="364149"/>
            <a:ext cx="8147181" cy="494264"/>
          </a:xfrm>
          <a:solidFill>
            <a:schemeClr val="bg1"/>
          </a:solidFill>
        </p:spPr>
        <p:txBody>
          <a:bodyPr>
            <a:normAutofit fontScale="90000"/>
          </a:bodyPr>
          <a:lstStyle/>
          <a:p>
            <a:r>
              <a:rPr lang="en-US" dirty="0"/>
              <a:t>Website activity</a:t>
            </a:r>
            <a:endParaRPr lang="it-IT" dirty="0"/>
          </a:p>
        </p:txBody>
      </p:sp>
      <p:sp>
        <p:nvSpPr>
          <p:cNvPr id="5" name="Segnaposto numero diapositiva 4">
            <a:extLst>
              <a:ext uri="{FF2B5EF4-FFF2-40B4-BE49-F238E27FC236}">
                <a16:creationId xmlns:a16="http://schemas.microsoft.com/office/drawing/2014/main" id="{9C0EB9F3-AA0C-4513-9709-24B82F67EA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C2682-86E0-43EF-9663-C77056E8D387}" type="slidenum">
              <a:rPr kumimoji="0" lang="it-IT" sz="1200" b="0" i="0" u="none" strike="noStrike" kern="1200" cap="none" spc="0" normalizeH="0" baseline="0" noProof="0" smtClean="0">
                <a:ln>
                  <a:noFill/>
                </a:ln>
                <a:solidFill>
                  <a:srgbClr val="3D4888"/>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srgbClr val="3D4888"/>
              </a:solidFill>
              <a:effectLst/>
              <a:uLnTx/>
              <a:uFillTx/>
              <a:latin typeface="Tw Cen MT" panose="020B0602020104020603"/>
              <a:ea typeface="+mn-ea"/>
              <a:cs typeface="+mn-cs"/>
            </a:endParaRPr>
          </a:p>
        </p:txBody>
      </p:sp>
      <p:pic>
        <p:nvPicPr>
          <p:cNvPr id="6" name="Immagine 5" descr="Immagine che contiene mappa&#10;&#10;Descrizione generata automaticamente">
            <a:extLst>
              <a:ext uri="{FF2B5EF4-FFF2-40B4-BE49-F238E27FC236}">
                <a16:creationId xmlns:a16="http://schemas.microsoft.com/office/drawing/2014/main" id="{3AAAAA1C-9230-04BB-D02D-77D0A8145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1179014"/>
            <a:ext cx="10473431" cy="4654858"/>
          </a:xfrm>
          <a:prstGeom prst="rect">
            <a:avLst/>
          </a:prstGeom>
        </p:spPr>
      </p:pic>
    </p:spTree>
    <p:extLst>
      <p:ext uri="{BB962C8B-B14F-4D97-AF65-F5344CB8AC3E}">
        <p14:creationId xmlns:p14="http://schemas.microsoft.com/office/powerpoint/2010/main" val="1981750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3ED438-C84C-4C00-9987-B5F4933A1835}"/>
              </a:ext>
            </a:extLst>
          </p:cNvPr>
          <p:cNvSpPr>
            <a:spLocks noGrp="1"/>
          </p:cNvSpPr>
          <p:nvPr>
            <p:ph type="title"/>
          </p:nvPr>
        </p:nvSpPr>
        <p:spPr>
          <a:xfrm>
            <a:off x="838199" y="364149"/>
            <a:ext cx="8147181" cy="494264"/>
          </a:xfrm>
          <a:solidFill>
            <a:schemeClr val="bg1"/>
          </a:solidFill>
        </p:spPr>
        <p:txBody>
          <a:bodyPr>
            <a:normAutofit fontScale="90000"/>
          </a:bodyPr>
          <a:lstStyle/>
          <a:p>
            <a:r>
              <a:rPr lang="en-US" dirty="0"/>
              <a:t>Website activity</a:t>
            </a:r>
            <a:endParaRPr lang="it-IT" dirty="0"/>
          </a:p>
        </p:txBody>
      </p:sp>
      <p:sp>
        <p:nvSpPr>
          <p:cNvPr id="5" name="Segnaposto numero diapositiva 4">
            <a:extLst>
              <a:ext uri="{FF2B5EF4-FFF2-40B4-BE49-F238E27FC236}">
                <a16:creationId xmlns:a16="http://schemas.microsoft.com/office/drawing/2014/main" id="{9C0EB9F3-AA0C-4513-9709-24B82F67EA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C2682-86E0-43EF-9663-C77056E8D387}" type="slidenum">
              <a:rPr kumimoji="0" lang="it-IT" sz="1200" b="0" i="0" u="none" strike="noStrike" kern="1200" cap="none" spc="0" normalizeH="0" baseline="0" noProof="0" smtClean="0">
                <a:ln>
                  <a:noFill/>
                </a:ln>
                <a:solidFill>
                  <a:srgbClr val="3D4888"/>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it-IT" sz="1200" b="0" i="0" u="none" strike="noStrike" kern="1200" cap="none" spc="0" normalizeH="0" baseline="0" noProof="0">
              <a:ln>
                <a:noFill/>
              </a:ln>
              <a:solidFill>
                <a:srgbClr val="3D4888"/>
              </a:solidFill>
              <a:effectLst/>
              <a:uLnTx/>
              <a:uFillTx/>
              <a:latin typeface="Tw Cen MT" panose="020B0602020104020603"/>
              <a:ea typeface="+mn-ea"/>
              <a:cs typeface="+mn-cs"/>
            </a:endParaRPr>
          </a:p>
        </p:txBody>
      </p:sp>
      <p:pic>
        <p:nvPicPr>
          <p:cNvPr id="4" name="Immagine 3" descr="Immagine che contiene testo&#10;&#10;Descrizione generata automaticamente">
            <a:extLst>
              <a:ext uri="{FF2B5EF4-FFF2-40B4-BE49-F238E27FC236}">
                <a16:creationId xmlns:a16="http://schemas.microsoft.com/office/drawing/2014/main" id="{D65B6117-DD33-5294-66E3-B7D7E56B2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576" y="1193546"/>
            <a:ext cx="7190717" cy="3479038"/>
          </a:xfrm>
          <a:prstGeom prst="rect">
            <a:avLst/>
          </a:prstGeom>
        </p:spPr>
      </p:pic>
      <p:pic>
        <p:nvPicPr>
          <p:cNvPr id="6" name="Immagine 5" descr="Immagine che contiene testo&#10;&#10;Descrizione generata automaticamente">
            <a:extLst>
              <a:ext uri="{FF2B5EF4-FFF2-40B4-BE49-F238E27FC236}">
                <a16:creationId xmlns:a16="http://schemas.microsoft.com/office/drawing/2014/main" id="{325D9EB3-3066-5CFA-24C3-4ED1601D2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0721" y="3803953"/>
            <a:ext cx="4380360" cy="2323361"/>
          </a:xfrm>
          <a:prstGeom prst="rect">
            <a:avLst/>
          </a:prstGeom>
        </p:spPr>
      </p:pic>
    </p:spTree>
    <p:extLst>
      <p:ext uri="{BB962C8B-B14F-4D97-AF65-F5344CB8AC3E}">
        <p14:creationId xmlns:p14="http://schemas.microsoft.com/office/powerpoint/2010/main" val="2941919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3ED438-C84C-4C00-9987-B5F4933A1835}"/>
              </a:ext>
            </a:extLst>
          </p:cNvPr>
          <p:cNvSpPr>
            <a:spLocks noGrp="1"/>
          </p:cNvSpPr>
          <p:nvPr>
            <p:ph type="title"/>
          </p:nvPr>
        </p:nvSpPr>
        <p:spPr>
          <a:xfrm>
            <a:off x="220532" y="285769"/>
            <a:ext cx="8698173" cy="494264"/>
          </a:xfrm>
          <a:solidFill>
            <a:schemeClr val="bg1"/>
          </a:solidFill>
        </p:spPr>
        <p:txBody>
          <a:bodyPr>
            <a:normAutofit fontScale="90000"/>
          </a:bodyPr>
          <a:lstStyle/>
          <a:p>
            <a:r>
              <a:rPr lang="en-US" dirty="0"/>
              <a:t>Conferences/Events </a:t>
            </a:r>
            <a:endParaRPr lang="it-IT" dirty="0"/>
          </a:p>
        </p:txBody>
      </p:sp>
      <p:sp>
        <p:nvSpPr>
          <p:cNvPr id="4" name="Segnaposto data 3">
            <a:extLst>
              <a:ext uri="{FF2B5EF4-FFF2-40B4-BE49-F238E27FC236}">
                <a16:creationId xmlns:a16="http://schemas.microsoft.com/office/drawing/2014/main" id="{DB0DADFC-5305-45D9-A8E3-8C9153F259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7866C6-9788-46EE-A644-812F08EA35E8}" type="datetime1">
              <a:rPr kumimoji="0" lang="en-US" sz="1200" b="0" i="0" u="none" strike="noStrike" kern="1200" cap="none" spc="0" normalizeH="0" baseline="0" noProof="0" smtClean="0">
                <a:ln>
                  <a:noFill/>
                </a:ln>
                <a:solidFill>
                  <a:srgbClr val="3D4888"/>
                </a:solidFill>
                <a:effectLst/>
                <a:uLnTx/>
                <a:uFillTx/>
                <a:latin typeface="Tw Cen MT" panose="020B06020201040206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1/25/23</a:t>
            </a:fld>
            <a:endParaRPr kumimoji="0" lang="it-IT" sz="1200" b="0" i="0" u="none" strike="noStrike" kern="1200" cap="none" spc="0" normalizeH="0" baseline="0" noProof="0">
              <a:ln>
                <a:noFill/>
              </a:ln>
              <a:solidFill>
                <a:srgbClr val="3D4888"/>
              </a:solidFill>
              <a:effectLst/>
              <a:uLnTx/>
              <a:uFillTx/>
              <a:latin typeface="Tw Cen MT" panose="020B0602020104020603"/>
              <a:ea typeface="+mn-ea"/>
              <a:cs typeface="+mn-cs"/>
            </a:endParaRPr>
          </a:p>
        </p:txBody>
      </p:sp>
      <p:sp>
        <p:nvSpPr>
          <p:cNvPr id="5" name="Segnaposto numero diapositiva 4">
            <a:extLst>
              <a:ext uri="{FF2B5EF4-FFF2-40B4-BE49-F238E27FC236}">
                <a16:creationId xmlns:a16="http://schemas.microsoft.com/office/drawing/2014/main" id="{9C0EB9F3-AA0C-4513-9709-24B82F67EA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C2682-86E0-43EF-9663-C77056E8D387}" type="slidenum">
              <a:rPr kumimoji="0" lang="it-IT" sz="1200" b="0" i="0" u="none" strike="noStrike" kern="1200" cap="none" spc="0" normalizeH="0" baseline="0" noProof="0" smtClean="0">
                <a:ln>
                  <a:noFill/>
                </a:ln>
                <a:solidFill>
                  <a:srgbClr val="3D4888"/>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it-IT" sz="1200" b="0" i="0" u="none" strike="noStrike" kern="1200" cap="none" spc="0" normalizeH="0" baseline="0" noProof="0">
              <a:ln>
                <a:noFill/>
              </a:ln>
              <a:solidFill>
                <a:srgbClr val="3D4888"/>
              </a:solidFill>
              <a:effectLst/>
              <a:uLnTx/>
              <a:uFillTx/>
              <a:latin typeface="Tw Cen MT" panose="020B0602020104020603"/>
              <a:ea typeface="+mn-ea"/>
              <a:cs typeface="+mn-cs"/>
            </a:endParaRPr>
          </a:p>
        </p:txBody>
      </p:sp>
      <p:sp>
        <p:nvSpPr>
          <p:cNvPr id="6" name="CasellaDiTesto 5">
            <a:extLst>
              <a:ext uri="{FF2B5EF4-FFF2-40B4-BE49-F238E27FC236}">
                <a16:creationId xmlns:a16="http://schemas.microsoft.com/office/drawing/2014/main" id="{FC15B754-C440-415E-B024-883D41E3E068}"/>
              </a:ext>
            </a:extLst>
          </p:cNvPr>
          <p:cNvSpPr txBox="1"/>
          <p:nvPr/>
        </p:nvSpPr>
        <p:spPr>
          <a:xfrm>
            <a:off x="3214255" y="6309185"/>
            <a:ext cx="5899757" cy="369332"/>
          </a:xfrm>
          <a:prstGeom prst="rect">
            <a:avLst/>
          </a:prstGeom>
          <a:noFill/>
        </p:spPr>
        <p:txBody>
          <a:bodyPr wrap="none" rtlCol="0">
            <a:spAutoFit/>
          </a:bodyPr>
          <a:lstStyle/>
          <a:p>
            <a:r>
              <a:rPr lang="it-IT" u="sng" dirty="0"/>
              <a:t>The complete file </a:t>
            </a:r>
            <a:r>
              <a:rPr lang="it-IT" u="sng" dirty="0" err="1"/>
              <a:t>is</a:t>
            </a:r>
            <a:r>
              <a:rPr lang="it-IT" u="sng" dirty="0"/>
              <a:t> </a:t>
            </a:r>
            <a:r>
              <a:rPr lang="it-IT" u="sng" dirty="0" err="1"/>
              <a:t>available</a:t>
            </a:r>
            <a:r>
              <a:rPr lang="it-IT" u="sng" dirty="0"/>
              <a:t> on </a:t>
            </a:r>
            <a:r>
              <a:rPr lang="it-IT" u="sng" dirty="0" err="1"/>
              <a:t>sharepoint</a:t>
            </a:r>
            <a:r>
              <a:rPr lang="it-IT" u="sng" dirty="0"/>
              <a:t> in the WP3 folder</a:t>
            </a:r>
          </a:p>
        </p:txBody>
      </p:sp>
      <p:graphicFrame>
        <p:nvGraphicFramePr>
          <p:cNvPr id="11" name="Tabella 10">
            <a:extLst>
              <a:ext uri="{FF2B5EF4-FFF2-40B4-BE49-F238E27FC236}">
                <a16:creationId xmlns:a16="http://schemas.microsoft.com/office/drawing/2014/main" id="{8F9BAE78-8463-F3E5-449C-BFF73F6C3BE6}"/>
              </a:ext>
            </a:extLst>
          </p:cNvPr>
          <p:cNvGraphicFramePr>
            <a:graphicFrameLocks noGrp="1"/>
          </p:cNvGraphicFramePr>
          <p:nvPr>
            <p:extLst>
              <p:ext uri="{D42A27DB-BD31-4B8C-83A1-F6EECF244321}">
                <p14:modId xmlns:p14="http://schemas.microsoft.com/office/powerpoint/2010/main" val="3535816216"/>
              </p:ext>
            </p:extLst>
          </p:nvPr>
        </p:nvGraphicFramePr>
        <p:xfrm>
          <a:off x="412556" y="1030960"/>
          <a:ext cx="11355772" cy="5054190"/>
        </p:xfrm>
        <a:graphic>
          <a:graphicData uri="http://schemas.openxmlformats.org/drawingml/2006/table">
            <a:tbl>
              <a:tblPr bandRow="1">
                <a:tableStyleId>{5C22544A-7EE6-4342-B048-85BDC9FD1C3A}</a:tableStyleId>
              </a:tblPr>
              <a:tblGrid>
                <a:gridCol w="4991967">
                  <a:extLst>
                    <a:ext uri="{9D8B030D-6E8A-4147-A177-3AD203B41FA5}">
                      <a16:colId xmlns:a16="http://schemas.microsoft.com/office/drawing/2014/main" val="2239867703"/>
                    </a:ext>
                  </a:extLst>
                </a:gridCol>
                <a:gridCol w="545972">
                  <a:extLst>
                    <a:ext uri="{9D8B030D-6E8A-4147-A177-3AD203B41FA5}">
                      <a16:colId xmlns:a16="http://schemas.microsoft.com/office/drawing/2014/main" val="3641629823"/>
                    </a:ext>
                  </a:extLst>
                </a:gridCol>
                <a:gridCol w="836571">
                  <a:extLst>
                    <a:ext uri="{9D8B030D-6E8A-4147-A177-3AD203B41FA5}">
                      <a16:colId xmlns:a16="http://schemas.microsoft.com/office/drawing/2014/main" val="1378331121"/>
                    </a:ext>
                  </a:extLst>
                </a:gridCol>
                <a:gridCol w="4981262">
                  <a:extLst>
                    <a:ext uri="{9D8B030D-6E8A-4147-A177-3AD203B41FA5}">
                      <a16:colId xmlns:a16="http://schemas.microsoft.com/office/drawing/2014/main" val="392724642"/>
                    </a:ext>
                  </a:extLst>
                </a:gridCol>
              </a:tblGrid>
              <a:tr h="141619">
                <a:tc>
                  <a:txBody>
                    <a:bodyPr/>
                    <a:lstStyle/>
                    <a:p>
                      <a:pPr algn="l" fontAlgn="b"/>
                      <a:r>
                        <a:rPr lang="it-IT" sz="1000" u="none" strike="noStrike" dirty="0">
                          <a:effectLst/>
                        </a:rPr>
                        <a:t>SPIE Symposium X- and Gamma ray detectors San Diego 2020</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dirty="0">
                          <a:effectLst/>
                        </a:rPr>
                        <a:t>ago-20</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dirty="0">
                          <a:effectLst/>
                        </a:rPr>
                        <a:t>San Diego (US)</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3"/>
                        </a:rPr>
                        <a:t>https://spie.org/OPO/conferencedetails/x-ray-gamma-ray-neutron-detector-physics</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2217315134"/>
                  </a:ext>
                </a:extLst>
              </a:tr>
              <a:tr h="141619">
                <a:tc>
                  <a:txBody>
                    <a:bodyPr/>
                    <a:lstStyle/>
                    <a:p>
                      <a:pPr algn="l" fontAlgn="b"/>
                      <a:r>
                        <a:rPr lang="it-IT" sz="1000" u="none" strike="noStrike" dirty="0">
                          <a:effectLst/>
                        </a:rPr>
                        <a:t>LINAC2020</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set-20</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Liverpool (UK)</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4"/>
                        </a:rPr>
                        <a:t>http://linac2020.org/</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2763601087"/>
                  </a:ext>
                </a:extLst>
              </a:tr>
              <a:tr h="141619">
                <a:tc>
                  <a:txBody>
                    <a:bodyPr/>
                    <a:lstStyle/>
                    <a:p>
                      <a:pPr algn="l" fontAlgn="b"/>
                      <a:r>
                        <a:rPr lang="it-IT" sz="1000" u="none" strike="noStrike" dirty="0">
                          <a:effectLst/>
                        </a:rPr>
                        <a:t>IAEA General Conference 2020</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set-20</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Wien (A)</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5"/>
                        </a:rPr>
                        <a:t>https://www.iaea.org/about/governance/general-conference</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803694075"/>
                  </a:ext>
                </a:extLst>
              </a:tr>
              <a:tr h="141619">
                <a:tc>
                  <a:txBody>
                    <a:bodyPr/>
                    <a:lstStyle/>
                    <a:p>
                      <a:pPr algn="l" fontAlgn="b"/>
                      <a:r>
                        <a:rPr lang="it-IT" sz="1000" u="none" strike="noStrike" dirty="0">
                          <a:effectLst/>
                        </a:rPr>
                        <a:t>PREDIS - Public session for Stakeholders</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dirty="0">
                          <a:effectLst/>
                        </a:rPr>
                        <a:t>ott-20</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online</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6"/>
                        </a:rPr>
                        <a:t>https://predis-h2020.eu/public-session-for-stakeholders-on-21-october-2020/</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859978523"/>
                  </a:ext>
                </a:extLst>
              </a:tr>
              <a:tr h="151060">
                <a:tc>
                  <a:txBody>
                    <a:bodyPr/>
                    <a:lstStyle/>
                    <a:p>
                      <a:pPr algn="l" fontAlgn="b"/>
                      <a:r>
                        <a:rPr lang="it-IT" sz="1000" u="none" strike="noStrike" dirty="0">
                          <a:effectLst/>
                        </a:rPr>
                        <a:t>ESARDA conference 2020</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nov-20</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Luxembourg (L)</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7"/>
                        </a:rPr>
                        <a:t>https://esarda.jrc.ec.europa.eu/</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156793685"/>
                  </a:ext>
                </a:extLst>
              </a:tr>
              <a:tr h="151060">
                <a:tc>
                  <a:txBody>
                    <a:bodyPr/>
                    <a:lstStyle/>
                    <a:p>
                      <a:pPr algn="l" fontAlgn="ctr"/>
                      <a:r>
                        <a:rPr lang="it-IT" sz="1000" u="none" strike="noStrike" dirty="0">
                          <a:effectLst/>
                        </a:rPr>
                        <a:t>2020 IEEE </a:t>
                      </a:r>
                      <a:r>
                        <a:rPr lang="it-IT" sz="1000" u="none" strike="noStrike" dirty="0" err="1">
                          <a:effectLst/>
                        </a:rPr>
                        <a:t>Nuclear</a:t>
                      </a:r>
                      <a:r>
                        <a:rPr lang="it-IT" sz="1000" u="none" strike="noStrike" dirty="0">
                          <a:effectLst/>
                        </a:rPr>
                        <a:t> Science Symposium (USA) </a:t>
                      </a:r>
                      <a:endParaRPr lang="it-IT" sz="1000" b="0" i="0" u="none" strike="noStrike" dirty="0">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none" strike="noStrike">
                          <a:effectLst/>
                        </a:rPr>
                        <a:t>nov-20</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Boston (US)</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8"/>
                        </a:rPr>
                        <a:t>https://nssmic.ieee.org/2020/</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1302650706"/>
                  </a:ext>
                </a:extLst>
              </a:tr>
              <a:tr h="151060">
                <a:tc>
                  <a:txBody>
                    <a:bodyPr/>
                    <a:lstStyle/>
                    <a:p>
                      <a:pPr algn="l" fontAlgn="ctr"/>
                      <a:r>
                        <a:rPr lang="it-IT" sz="1000" u="none" strike="noStrike" dirty="0">
                          <a:effectLst/>
                        </a:rPr>
                        <a:t>International Conference on </a:t>
                      </a:r>
                      <a:r>
                        <a:rPr lang="it-IT" sz="1000" u="none" strike="noStrike" dirty="0" err="1">
                          <a:effectLst/>
                        </a:rPr>
                        <a:t>Radiation</a:t>
                      </a:r>
                      <a:r>
                        <a:rPr lang="it-IT" sz="1000" u="none" strike="noStrike" dirty="0">
                          <a:effectLst/>
                        </a:rPr>
                        <a:t> </a:t>
                      </a:r>
                      <a:r>
                        <a:rPr lang="it-IT" sz="1000" u="none" strike="noStrike" dirty="0" err="1">
                          <a:effectLst/>
                        </a:rPr>
                        <a:t>Safety</a:t>
                      </a:r>
                      <a:endParaRPr lang="it-IT" sz="1000" b="0" i="0" u="none" strike="noStrike" dirty="0">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none" strike="noStrike">
                          <a:effectLst/>
                        </a:rPr>
                        <a:t>nov-20</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Wien (A)</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9"/>
                        </a:rPr>
                        <a:t>https://www.iaea.org/events/international-conference-on-radiation-safety-2020</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765749481"/>
                  </a:ext>
                </a:extLst>
              </a:tr>
              <a:tr h="151060">
                <a:tc>
                  <a:txBody>
                    <a:bodyPr/>
                    <a:lstStyle/>
                    <a:p>
                      <a:pPr algn="l" fontAlgn="ctr"/>
                      <a:r>
                        <a:rPr lang="it-IT" sz="1000" u="none" strike="noStrike" dirty="0">
                          <a:effectLst/>
                        </a:rPr>
                        <a:t>ICOND 2020</a:t>
                      </a:r>
                      <a:endParaRPr lang="it-IT" sz="1000" b="0" i="0" u="none" strike="noStrike" dirty="0">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none" strike="noStrike">
                          <a:effectLst/>
                        </a:rPr>
                        <a:t>nov-20</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Aachen (D)</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10"/>
                        </a:rPr>
                        <a:t>https://www.icond.de/welcome.html</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2132942676"/>
                  </a:ext>
                </a:extLst>
              </a:tr>
              <a:tr h="124228">
                <a:tc>
                  <a:txBody>
                    <a:bodyPr/>
                    <a:lstStyle/>
                    <a:p>
                      <a:pPr algn="l" fontAlgn="b"/>
                      <a:r>
                        <a:rPr lang="it-IT" sz="1000" u="none" strike="noStrike" dirty="0">
                          <a:effectLst/>
                        </a:rPr>
                        <a:t>SHARE workshop</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dic-20</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online</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11"/>
                        </a:rPr>
                        <a:t>https://share-h2020.eu/</a:t>
                      </a:r>
                      <a:endParaRPr lang="it-IT" sz="1000" u="sng" strike="noStrike" dirty="0">
                        <a:effectLst/>
                      </a:endParaRPr>
                    </a:p>
                  </a:txBody>
                  <a:tcPr marL="5913" marR="5913" marT="5913" marB="0" anchor="b"/>
                </a:tc>
                <a:extLst>
                  <a:ext uri="{0D108BD9-81ED-4DB2-BD59-A6C34878D82A}">
                    <a16:rowId xmlns:a16="http://schemas.microsoft.com/office/drawing/2014/main" val="2744966084"/>
                  </a:ext>
                </a:extLst>
              </a:tr>
              <a:tr h="151060">
                <a:tc>
                  <a:txBody>
                    <a:bodyPr/>
                    <a:lstStyle/>
                    <a:p>
                      <a:pPr algn="l" fontAlgn="b"/>
                      <a:r>
                        <a:rPr lang="it-IT" sz="1000" u="none" strike="noStrike" dirty="0">
                          <a:effectLst/>
                        </a:rPr>
                        <a:t>PREDIS - Webinar </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gen-21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online</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12"/>
                        </a:rPr>
                        <a:t>https://predis-h2020.eu/</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1458438842"/>
                  </a:ext>
                </a:extLst>
              </a:tr>
              <a:tr h="141619">
                <a:tc>
                  <a:txBody>
                    <a:bodyPr/>
                    <a:lstStyle/>
                    <a:p>
                      <a:pPr algn="l" fontAlgn="b"/>
                      <a:r>
                        <a:rPr lang="it-IT" sz="1000" u="none" strike="noStrike" dirty="0">
                          <a:effectLst/>
                        </a:rPr>
                        <a:t>SNETP forum 2020</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feb-21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Rome (IT)</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13"/>
                        </a:rPr>
                        <a:t>http://www.snetp.eu/snetp-forum-2020-towards-innovative-rd-in-civil-nuclear-fission/</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346679305"/>
                  </a:ext>
                </a:extLst>
              </a:tr>
              <a:tr h="141619">
                <a:tc>
                  <a:txBody>
                    <a:bodyPr/>
                    <a:lstStyle/>
                    <a:p>
                      <a:pPr algn="l" fontAlgn="b"/>
                      <a:r>
                        <a:rPr lang="it-IT" sz="1000" u="none" strike="noStrike">
                          <a:effectLst/>
                        </a:rPr>
                        <a:t>Waste Management Symposia 2021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mar-21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Phoenix (US)</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14"/>
                        </a:rPr>
                        <a:t>http://www.wmsym.org/ </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1702383845"/>
                  </a:ext>
                </a:extLst>
              </a:tr>
              <a:tr h="120021">
                <a:tc>
                  <a:txBody>
                    <a:bodyPr/>
                    <a:lstStyle/>
                    <a:p>
                      <a:pPr algn="l" fontAlgn="b"/>
                      <a:r>
                        <a:rPr lang="it-IT" sz="1000" u="none" strike="noStrike" dirty="0">
                          <a:effectLst/>
                        </a:rPr>
                        <a:t>ANIMMA 2021</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giu-21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Prague (CZ)</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15"/>
                        </a:rPr>
                        <a:t>https://www.showsbee.com/fairs/IEEE-ANIMMA.html</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1500869586"/>
                  </a:ext>
                </a:extLst>
              </a:tr>
              <a:tr h="155781">
                <a:tc>
                  <a:txBody>
                    <a:bodyPr/>
                    <a:lstStyle/>
                    <a:p>
                      <a:pPr algn="l" fontAlgn="b"/>
                      <a:r>
                        <a:rPr lang="it-IT" sz="1000" u="none" strike="noStrike" dirty="0" err="1">
                          <a:effectLst/>
                        </a:rPr>
                        <a:t>iWoRID</a:t>
                      </a:r>
                      <a:r>
                        <a:rPr lang="it-IT" sz="1000" u="none" strike="noStrike" dirty="0">
                          <a:effectLst/>
                        </a:rPr>
                        <a:t> 2021 </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giu-21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Ghent (B)</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16"/>
                        </a:rPr>
                        <a:t>https://indico.cern.ch/event/820476/</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3089422074"/>
                  </a:ext>
                </a:extLst>
              </a:tr>
              <a:tr h="132063">
                <a:tc>
                  <a:txBody>
                    <a:bodyPr/>
                    <a:lstStyle/>
                    <a:p>
                      <a:pPr algn="l" fontAlgn="b"/>
                      <a:r>
                        <a:rPr lang="it-IT" sz="1000" u="none" strike="noStrike" dirty="0">
                          <a:effectLst/>
                        </a:rPr>
                        <a:t>IAEA LABONET - Technical Meeting on </a:t>
                      </a:r>
                      <a:r>
                        <a:rPr lang="it-IT" sz="1000" u="none" strike="noStrike" dirty="0" err="1">
                          <a:effectLst/>
                        </a:rPr>
                        <a:t>Achievements</a:t>
                      </a:r>
                      <a:r>
                        <a:rPr lang="it-IT" sz="1000" u="none" strike="noStrike" dirty="0">
                          <a:effectLst/>
                        </a:rPr>
                        <a:t> and Challenges in </a:t>
                      </a:r>
                      <a:r>
                        <a:rPr lang="it-IT" sz="1000" u="none" strike="noStrike" dirty="0" err="1">
                          <a:effectLst/>
                        </a:rPr>
                        <a:t>Radioactive</a:t>
                      </a:r>
                      <a:r>
                        <a:rPr lang="it-IT" sz="1000" u="none" strike="noStrike" dirty="0">
                          <a:effectLst/>
                        </a:rPr>
                        <a:t> Waste </a:t>
                      </a:r>
                      <a:r>
                        <a:rPr lang="it-IT" sz="1000" u="none" strike="noStrike" dirty="0" err="1">
                          <a:effectLst/>
                        </a:rPr>
                        <a:t>Characterization</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ago-21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Wien (A)</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17"/>
                        </a:rPr>
                        <a:t>https://nucleus-qa.iaea.org/sites/connect/LABONETpublic/Pages/default.aspx</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2630135933"/>
                  </a:ext>
                </a:extLst>
              </a:tr>
              <a:tr h="151060">
                <a:tc>
                  <a:txBody>
                    <a:bodyPr/>
                    <a:lstStyle/>
                    <a:p>
                      <a:pPr algn="l" fontAlgn="b"/>
                      <a:r>
                        <a:rPr lang="it-IT" sz="1000" u="none" strike="noStrike" dirty="0">
                          <a:effectLst/>
                        </a:rPr>
                        <a:t>ESARDA and INMM joint </a:t>
                      </a:r>
                      <a:r>
                        <a:rPr lang="it-IT" sz="1000" u="none" strike="noStrike" dirty="0" err="1">
                          <a:effectLst/>
                        </a:rPr>
                        <a:t>annual</a:t>
                      </a:r>
                      <a:r>
                        <a:rPr lang="it-IT" sz="1000" u="none" strike="noStrike" dirty="0">
                          <a:effectLst/>
                        </a:rPr>
                        <a:t> meeting 2021</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ago-21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Wien (A)</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7"/>
                        </a:rPr>
                        <a:t>https://esarda.jrc.ec.europa.eu/</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2806602635"/>
                  </a:ext>
                </a:extLst>
              </a:tr>
              <a:tr h="112250">
                <a:tc>
                  <a:txBody>
                    <a:bodyPr/>
                    <a:lstStyle/>
                    <a:p>
                      <a:pPr algn="l" fontAlgn="b"/>
                      <a:r>
                        <a:rPr lang="it-IT" sz="1000" u="none" strike="noStrike" dirty="0">
                          <a:effectLst/>
                        </a:rPr>
                        <a:t>DEM 2021 - Decommissioning Challenges: Industrial Reality, </a:t>
                      </a:r>
                      <a:r>
                        <a:rPr lang="it-IT" sz="1000" u="none" strike="noStrike" dirty="0" err="1">
                          <a:effectLst/>
                        </a:rPr>
                        <a:t>Lessons</a:t>
                      </a:r>
                      <a:r>
                        <a:rPr lang="it-IT" sz="1000" u="none" strike="noStrike" dirty="0">
                          <a:effectLst/>
                        </a:rPr>
                        <a:t> </a:t>
                      </a:r>
                      <a:r>
                        <a:rPr lang="it-IT" sz="1000" u="none" strike="noStrike" dirty="0" err="1">
                          <a:effectLst/>
                        </a:rPr>
                        <a:t>learned</a:t>
                      </a:r>
                      <a:r>
                        <a:rPr lang="it-IT" sz="1000" u="none" strike="noStrike" dirty="0">
                          <a:effectLst/>
                        </a:rPr>
                        <a:t> and </a:t>
                      </a:r>
                      <a:r>
                        <a:rPr lang="it-IT" sz="1000" u="none" strike="noStrike" dirty="0" err="1">
                          <a:effectLst/>
                        </a:rPr>
                        <a:t>Prospects</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set-21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Avignon (FR)</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18"/>
                        </a:rPr>
                        <a:t>https://www.sfen-dem2021.org/</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3046021170"/>
                  </a:ext>
                </a:extLst>
              </a:tr>
              <a:tr h="141619">
                <a:tc>
                  <a:txBody>
                    <a:bodyPr/>
                    <a:lstStyle/>
                    <a:p>
                      <a:pPr algn="l" fontAlgn="b"/>
                      <a:r>
                        <a:rPr lang="it-IT" sz="1000" u="none" strike="noStrike" dirty="0">
                          <a:effectLst/>
                        </a:rPr>
                        <a:t>SIF 2021</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set-21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Italy</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19"/>
                        </a:rPr>
                        <a:t>107° Congresso Nazionale (sif.it)</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1143664568"/>
                  </a:ext>
                </a:extLst>
              </a:tr>
              <a:tr h="141619">
                <a:tc>
                  <a:txBody>
                    <a:bodyPr/>
                    <a:lstStyle/>
                    <a:p>
                      <a:pPr algn="l" fontAlgn="b"/>
                      <a:r>
                        <a:rPr lang="it-IT" sz="1000" u="none" strike="noStrike" dirty="0">
                          <a:effectLst/>
                        </a:rPr>
                        <a:t>ICOND 2021</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ott-21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dirty="0">
                          <a:effectLst/>
                        </a:rPr>
                        <a:t>Aachen (D)</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3557719700"/>
                  </a:ext>
                </a:extLst>
              </a:tr>
              <a:tr h="151060">
                <a:tc>
                  <a:txBody>
                    <a:bodyPr/>
                    <a:lstStyle/>
                    <a:p>
                      <a:pPr algn="l" fontAlgn="ctr"/>
                      <a:r>
                        <a:rPr lang="it-IT" sz="1000" u="none" strike="noStrike" dirty="0">
                          <a:effectLst/>
                        </a:rPr>
                        <a:t>2021 IEEE </a:t>
                      </a:r>
                      <a:r>
                        <a:rPr lang="it-IT" sz="1000" u="none" strike="noStrike" dirty="0" err="1">
                          <a:effectLst/>
                        </a:rPr>
                        <a:t>Nuclear</a:t>
                      </a:r>
                      <a:r>
                        <a:rPr lang="it-IT" sz="1000" u="none" strike="noStrike" dirty="0">
                          <a:effectLst/>
                        </a:rPr>
                        <a:t> Science Symposium</a:t>
                      </a:r>
                      <a:endParaRPr lang="it-IT" sz="1000" b="0" i="0" u="none" strike="noStrike" dirty="0">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none" strike="noStrike">
                          <a:effectLst/>
                        </a:rPr>
                        <a:t>ott-21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Yokohama (JP)</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20"/>
                        </a:rPr>
                        <a:t>https://nssmic.ieee.org/2021/</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1769062202"/>
                  </a:ext>
                </a:extLst>
              </a:tr>
              <a:tr h="141619">
                <a:tc>
                  <a:txBody>
                    <a:bodyPr/>
                    <a:lstStyle/>
                    <a:p>
                      <a:pPr algn="l" fontAlgn="b"/>
                      <a:r>
                        <a:rPr lang="it-IT" sz="1000" u="none" strike="noStrike" dirty="0">
                          <a:effectLst/>
                        </a:rPr>
                        <a:t>WNE 2020 (</a:t>
                      </a:r>
                      <a:r>
                        <a:rPr lang="it-IT" sz="1000" u="none" strike="noStrike" dirty="0" err="1">
                          <a:effectLst/>
                        </a:rPr>
                        <a:t>postponed</a:t>
                      </a:r>
                      <a:r>
                        <a:rPr lang="it-IT" sz="1000" u="none" strike="noStrike" dirty="0">
                          <a:effectLst/>
                        </a:rPr>
                        <a:t>)</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nov-21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Paris (F)</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21"/>
                        </a:rPr>
                        <a:t>https://www.world-nuclear-exhibition.com/en-gb.html</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1702680150"/>
                  </a:ext>
                </a:extLst>
              </a:tr>
              <a:tr h="129562">
                <a:tc>
                  <a:txBody>
                    <a:bodyPr/>
                    <a:lstStyle/>
                    <a:p>
                      <a:pPr algn="l" fontAlgn="ctr"/>
                      <a:r>
                        <a:rPr lang="it-IT" sz="1000" u="none" strike="noStrike" dirty="0" err="1">
                          <a:effectLst/>
                        </a:rPr>
                        <a:t>nternational</a:t>
                      </a:r>
                      <a:r>
                        <a:rPr lang="it-IT" sz="1000" u="none" strike="noStrike" dirty="0">
                          <a:effectLst/>
                        </a:rPr>
                        <a:t> Conference on </a:t>
                      </a:r>
                      <a:r>
                        <a:rPr lang="it-IT" sz="1000" u="none" strike="noStrike" dirty="0" err="1">
                          <a:effectLst/>
                        </a:rPr>
                        <a:t>Radioactive</a:t>
                      </a:r>
                      <a:r>
                        <a:rPr lang="it-IT" sz="1000" u="none" strike="noStrike" dirty="0">
                          <a:effectLst/>
                        </a:rPr>
                        <a:t> Waste Management: Solutions for a </a:t>
                      </a:r>
                      <a:r>
                        <a:rPr lang="it-IT" sz="1000" u="none" strike="noStrike" dirty="0" err="1">
                          <a:effectLst/>
                        </a:rPr>
                        <a:t>Sustainable</a:t>
                      </a:r>
                      <a:r>
                        <a:rPr lang="it-IT" sz="1000" u="none" strike="noStrike" dirty="0">
                          <a:effectLst/>
                        </a:rPr>
                        <a:t> Future</a:t>
                      </a:r>
                      <a:endParaRPr lang="it-IT" sz="1000" b="0" i="0" u="none" strike="noStrike" dirty="0">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none" strike="noStrike">
                          <a:effectLst/>
                        </a:rPr>
                        <a:t>nov-21</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Wien (A)</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22"/>
                        </a:rPr>
                        <a:t>https://www.iaea.org/events/international-conference-on-radioactive-waste-management-2021</a:t>
                      </a:r>
                      <a:endParaRPr lang="it-IT" sz="1000" u="sng" strike="noStrike" dirty="0">
                        <a:effectLst/>
                      </a:endParaRPr>
                    </a:p>
                  </a:txBody>
                  <a:tcPr marL="5913" marR="5913" marT="5913" marB="0" anchor="b"/>
                </a:tc>
                <a:extLst>
                  <a:ext uri="{0D108BD9-81ED-4DB2-BD59-A6C34878D82A}">
                    <a16:rowId xmlns:a16="http://schemas.microsoft.com/office/drawing/2014/main" val="2314055590"/>
                  </a:ext>
                </a:extLst>
              </a:tr>
              <a:tr h="151060">
                <a:tc>
                  <a:txBody>
                    <a:bodyPr/>
                    <a:lstStyle/>
                    <a:p>
                      <a:pPr algn="l" fontAlgn="ctr"/>
                      <a:r>
                        <a:rPr lang="it-IT" sz="1000" u="none" strike="noStrike" dirty="0" err="1">
                          <a:effectLst/>
                        </a:rPr>
                        <a:t>Nuclear</a:t>
                      </a:r>
                      <a:r>
                        <a:rPr lang="it-IT" sz="1000" u="none" strike="noStrike" dirty="0">
                          <a:effectLst/>
                        </a:rPr>
                        <a:t> Decommissioning &amp; Waste Management Summit</a:t>
                      </a:r>
                      <a:endParaRPr lang="it-IT" sz="1000" b="0" i="0" u="none" strike="noStrike" dirty="0">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none" strike="noStrike">
                          <a:effectLst/>
                        </a:rPr>
                        <a:t>feb-22</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London (UK)</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23"/>
                        </a:rPr>
                        <a:t>https://www.wplgroup.com/aci/event/nuclear-decommissioning-waste-management-summit/</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3296179806"/>
                  </a:ext>
                </a:extLst>
              </a:tr>
              <a:tr h="141619">
                <a:tc>
                  <a:txBody>
                    <a:bodyPr/>
                    <a:lstStyle/>
                    <a:p>
                      <a:pPr algn="l" fontAlgn="ctr"/>
                      <a:r>
                        <a:rPr lang="it-IT" sz="1000" u="none" strike="noStrike" dirty="0">
                          <a:effectLst/>
                        </a:rPr>
                        <a:t>Waste Management </a:t>
                      </a:r>
                      <a:r>
                        <a:rPr lang="it-IT" sz="1000" u="none" strike="noStrike" dirty="0" err="1">
                          <a:effectLst/>
                        </a:rPr>
                        <a:t>Symposia</a:t>
                      </a:r>
                      <a:r>
                        <a:rPr lang="it-IT" sz="1000" u="none" strike="noStrike" dirty="0">
                          <a:effectLst/>
                        </a:rPr>
                        <a:t> 2022</a:t>
                      </a:r>
                      <a:endParaRPr lang="it-IT" sz="1000" b="0" i="0" u="none" strike="noStrike" dirty="0">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none" strike="noStrike">
                          <a:effectLst/>
                        </a:rPr>
                        <a:t>mar-22</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Phoenix (US)</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14"/>
                        </a:rPr>
                        <a:t>http://www.wmsym.org/ </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3512579986"/>
                  </a:ext>
                </a:extLst>
              </a:tr>
              <a:tr h="158700">
                <a:tc>
                  <a:txBody>
                    <a:bodyPr/>
                    <a:lstStyle/>
                    <a:p>
                      <a:pPr algn="l" fontAlgn="ctr"/>
                      <a:r>
                        <a:rPr lang="it-IT" sz="1000" u="none" strike="noStrike" dirty="0">
                          <a:effectLst/>
                        </a:rPr>
                        <a:t>Technical Meeting on International </a:t>
                      </a:r>
                      <a:r>
                        <a:rPr lang="it-IT" sz="1000" u="none" strike="noStrike" dirty="0" err="1">
                          <a:effectLst/>
                        </a:rPr>
                        <a:t>Safeguards</a:t>
                      </a:r>
                      <a:r>
                        <a:rPr lang="it-IT" sz="1000" u="none" strike="noStrike" dirty="0">
                          <a:effectLst/>
                        </a:rPr>
                        <a:t> in the Design of </a:t>
                      </a:r>
                      <a:r>
                        <a:rPr lang="it-IT" sz="1000" u="none" strike="noStrike" dirty="0" err="1">
                          <a:effectLst/>
                        </a:rPr>
                        <a:t>Radioactive</a:t>
                      </a:r>
                      <a:r>
                        <a:rPr lang="it-IT" sz="1000" u="none" strike="noStrike" dirty="0">
                          <a:effectLst/>
                        </a:rPr>
                        <a:t> Waste Management </a:t>
                      </a:r>
                      <a:r>
                        <a:rPr lang="it-IT" sz="1000" u="none" strike="noStrike" dirty="0" err="1">
                          <a:effectLst/>
                        </a:rPr>
                        <a:t>Programmes</a:t>
                      </a:r>
                      <a:endParaRPr lang="it-IT" sz="1000" b="0" i="0" u="none" strike="noStrike" dirty="0">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none" strike="noStrike" dirty="0">
                          <a:effectLst/>
                        </a:rPr>
                        <a:t>mar-22</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dirty="0">
                          <a:effectLst/>
                        </a:rPr>
                        <a:t>Wien (A)</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sng" strike="noStrike" dirty="0">
                          <a:effectLst/>
                          <a:hlinkClick r:id="rId24"/>
                        </a:rPr>
                        <a:t>https://www.iaea.org/events/evt1904461</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4129064393"/>
                  </a:ext>
                </a:extLst>
              </a:tr>
              <a:tr h="151060">
                <a:tc>
                  <a:txBody>
                    <a:bodyPr/>
                    <a:lstStyle/>
                    <a:p>
                      <a:pPr algn="l" fontAlgn="b"/>
                      <a:r>
                        <a:rPr lang="it-IT" sz="1000" u="none" strike="noStrike" dirty="0">
                          <a:effectLst/>
                        </a:rPr>
                        <a:t>ESARDA conference 2022</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b"/>
                      <a:r>
                        <a:rPr lang="it-IT" sz="1000" u="none" strike="noStrike">
                          <a:effectLst/>
                        </a:rPr>
                        <a:t>mag-22</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dirty="0">
                          <a:effectLst/>
                        </a:rPr>
                        <a:t>Luxembourg (L)</a:t>
                      </a:r>
                      <a:endParaRPr lang="it-IT" sz="1000" b="0" i="0" u="none" strike="noStrike" dirty="0">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7"/>
                        </a:rPr>
                        <a:t>https://esarda.jrc.ec.europa.eu/</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1397193529"/>
                  </a:ext>
                </a:extLst>
              </a:tr>
              <a:tr h="151060">
                <a:tc>
                  <a:txBody>
                    <a:bodyPr/>
                    <a:lstStyle/>
                    <a:p>
                      <a:pPr algn="l" fontAlgn="ctr"/>
                      <a:r>
                        <a:rPr lang="it-IT" sz="1000" u="none" strike="noStrike">
                          <a:effectLst/>
                        </a:rPr>
                        <a:t>FISA 2022 – EURADWASTE ’22</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none" strike="noStrike">
                          <a:effectLst/>
                        </a:rPr>
                        <a:t>mag-22</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Lyon (F)</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25"/>
                        </a:rPr>
                        <a:t>Save the date: FISA 2022 – EURADWASTE ’22 | Commissione europea (europa.eu)</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1924445077"/>
                  </a:ext>
                </a:extLst>
              </a:tr>
              <a:tr h="151060">
                <a:tc>
                  <a:txBody>
                    <a:bodyPr/>
                    <a:lstStyle/>
                    <a:p>
                      <a:pPr algn="l" fontAlgn="ctr"/>
                      <a:r>
                        <a:rPr lang="it-IT" sz="1000" u="none" strike="noStrike">
                          <a:effectLst/>
                        </a:rPr>
                        <a:t>SORMA 2022</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none" strike="noStrike">
                          <a:effectLst/>
                        </a:rPr>
                        <a:t>giu-22</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Ann Arbor (US)</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26"/>
                        </a:rPr>
                        <a:t>http://rma-symposium.engin.umich.edu/</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3144755586"/>
                  </a:ext>
                </a:extLst>
              </a:tr>
              <a:tr h="151060">
                <a:tc>
                  <a:txBody>
                    <a:bodyPr/>
                    <a:lstStyle/>
                    <a:p>
                      <a:pPr algn="l" fontAlgn="ctr"/>
                      <a:r>
                        <a:rPr lang="it-IT" sz="1000" u="none" strike="noStrike">
                          <a:effectLst/>
                        </a:rPr>
                        <a:t>2022 IEEE Nuclear Science Symposium</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none" strike="noStrike">
                          <a:effectLst/>
                        </a:rPr>
                        <a:t>nov-22</a:t>
                      </a:r>
                      <a:endParaRPr lang="it-IT" sz="1000" b="0" i="0" u="none" strike="noStrike">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Milan (IT)</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27"/>
                        </a:rPr>
                        <a:t>https://nssmic.ieee.org/2022/</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4145047767"/>
                  </a:ext>
                </a:extLst>
              </a:tr>
              <a:tr h="0">
                <a:tc>
                  <a:txBody>
                    <a:bodyPr/>
                    <a:lstStyle/>
                    <a:p>
                      <a:pPr algn="l" fontAlgn="ctr"/>
                      <a:r>
                        <a:rPr lang="it-IT" sz="1000" u="none" strike="noStrike">
                          <a:effectLst/>
                        </a:rPr>
                        <a:t>DIGIDECOM 2022</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none" strike="noStrike" dirty="0">
                          <a:effectLst/>
                        </a:rPr>
                        <a:t>ott-22</a:t>
                      </a:r>
                      <a:endParaRPr lang="it-IT" sz="1000" b="0" i="0" u="none" strike="noStrike" dirty="0">
                        <a:solidFill>
                          <a:srgbClr val="000000"/>
                        </a:solidFill>
                        <a:effectLst/>
                        <a:latin typeface="Calibri" panose="020F0502020204030204" pitchFamily="34" charset="0"/>
                      </a:endParaRPr>
                    </a:p>
                  </a:txBody>
                  <a:tcPr marL="5913" marR="5913" marT="5913" marB="0" anchor="b"/>
                </a:tc>
                <a:tc>
                  <a:txBody>
                    <a:bodyPr/>
                    <a:lstStyle/>
                    <a:p>
                      <a:pPr algn="l" fontAlgn="ctr"/>
                      <a:r>
                        <a:rPr lang="it-IT" sz="1000" u="none" strike="noStrike">
                          <a:effectLst/>
                        </a:rPr>
                        <a:t>Halden (NO)</a:t>
                      </a:r>
                      <a:endParaRPr lang="it-IT" sz="1000" b="0" i="0" u="none" strike="noStrike">
                        <a:solidFill>
                          <a:srgbClr val="000000"/>
                        </a:solidFill>
                        <a:effectLst/>
                        <a:latin typeface="Calibri" panose="020F0502020204030204" pitchFamily="34" charset="0"/>
                      </a:endParaRPr>
                    </a:p>
                  </a:txBody>
                  <a:tcPr marL="5913" marR="5913" marT="5913" marB="0" anchor="ctr"/>
                </a:tc>
                <a:tc>
                  <a:txBody>
                    <a:bodyPr/>
                    <a:lstStyle/>
                    <a:p>
                      <a:pPr algn="l" fontAlgn="b"/>
                      <a:r>
                        <a:rPr lang="it-IT" sz="1000" u="sng" strike="noStrike" dirty="0">
                          <a:effectLst/>
                          <a:hlinkClick r:id="rId28"/>
                        </a:rPr>
                        <a:t>https://decommissioning.com/en/events/digidecom-2022/</a:t>
                      </a:r>
                      <a:endParaRPr lang="it-IT" sz="1000" b="0" i="0" u="sng" strike="noStrike" dirty="0">
                        <a:solidFill>
                          <a:srgbClr val="0563C1"/>
                        </a:solidFill>
                        <a:effectLst/>
                        <a:latin typeface="Calibri" panose="020F0502020204030204" pitchFamily="34" charset="0"/>
                      </a:endParaRPr>
                    </a:p>
                  </a:txBody>
                  <a:tcPr marL="5913" marR="5913" marT="5913" marB="0" anchor="b"/>
                </a:tc>
                <a:extLst>
                  <a:ext uri="{0D108BD9-81ED-4DB2-BD59-A6C34878D82A}">
                    <a16:rowId xmlns:a16="http://schemas.microsoft.com/office/drawing/2014/main" val="1228957555"/>
                  </a:ext>
                </a:extLst>
              </a:tr>
            </a:tbl>
          </a:graphicData>
        </a:graphic>
      </p:graphicFrame>
    </p:spTree>
    <p:extLst>
      <p:ext uri="{BB962C8B-B14F-4D97-AF65-F5344CB8AC3E}">
        <p14:creationId xmlns:p14="http://schemas.microsoft.com/office/powerpoint/2010/main" val="627060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41F288-490C-4443-9771-81F9A2B5218A}"/>
              </a:ext>
            </a:extLst>
          </p:cNvPr>
          <p:cNvSpPr>
            <a:spLocks noGrp="1"/>
          </p:cNvSpPr>
          <p:nvPr>
            <p:ph type="title"/>
          </p:nvPr>
        </p:nvSpPr>
        <p:spPr>
          <a:xfrm>
            <a:off x="0" y="374559"/>
            <a:ext cx="8750808" cy="1029827"/>
          </a:xfrm>
        </p:spPr>
        <p:txBody>
          <a:bodyPr>
            <a:noAutofit/>
          </a:bodyPr>
          <a:lstStyle/>
          <a:p>
            <a:pPr algn="ctr"/>
            <a:r>
              <a:rPr lang="en-US" sz="2800" dirty="0"/>
              <a:t>MICADO @ Nuclear Decommissioning &amp; Waste Management Summit – London, UK</a:t>
            </a:r>
            <a:br>
              <a:rPr lang="en-US" sz="2800" dirty="0"/>
            </a:br>
            <a:endParaRPr lang="it-IT" sz="2800" dirty="0"/>
          </a:p>
        </p:txBody>
      </p:sp>
      <p:sp>
        <p:nvSpPr>
          <p:cNvPr id="4" name="Segnaposto data 3">
            <a:extLst>
              <a:ext uri="{FF2B5EF4-FFF2-40B4-BE49-F238E27FC236}">
                <a16:creationId xmlns:a16="http://schemas.microsoft.com/office/drawing/2014/main" id="{34E7B82C-E8DA-4B4B-88AB-87ECC9C59C65}"/>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05832934-F0F3-4A1E-B721-385956D382E7}"/>
              </a:ext>
            </a:extLst>
          </p:cNvPr>
          <p:cNvSpPr>
            <a:spLocks noGrp="1"/>
          </p:cNvSpPr>
          <p:nvPr>
            <p:ph type="sldNum" sz="quarter" idx="12"/>
          </p:nvPr>
        </p:nvSpPr>
        <p:spPr/>
        <p:txBody>
          <a:bodyPr/>
          <a:lstStyle/>
          <a:p>
            <a:fld id="{7ADC2682-86E0-43EF-9663-C77056E8D387}" type="slidenum">
              <a:rPr lang="it-IT" smtClean="0"/>
              <a:t>15</a:t>
            </a:fld>
            <a:endParaRPr lang="it-IT"/>
          </a:p>
        </p:txBody>
      </p:sp>
      <p:pic>
        <p:nvPicPr>
          <p:cNvPr id="7" name="Immagine 6">
            <a:extLst>
              <a:ext uri="{FF2B5EF4-FFF2-40B4-BE49-F238E27FC236}">
                <a16:creationId xmlns:a16="http://schemas.microsoft.com/office/drawing/2014/main" id="{DF32ED5A-F0AD-E1AC-20A8-697149FEC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9753" y="1997876"/>
            <a:ext cx="4747915" cy="3560936"/>
          </a:xfrm>
          <a:prstGeom prst="rect">
            <a:avLst/>
          </a:prstGeom>
        </p:spPr>
      </p:pic>
      <p:pic>
        <p:nvPicPr>
          <p:cNvPr id="9" name="Immagine 8" descr="Immagine che contiene interni, soffitto, pavimento, stanza&#10;&#10;Descrizione generata automaticamente">
            <a:extLst>
              <a:ext uri="{FF2B5EF4-FFF2-40B4-BE49-F238E27FC236}">
                <a16:creationId xmlns:a16="http://schemas.microsoft.com/office/drawing/2014/main" id="{2939AAEE-0F92-031F-4621-EE235084F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009" y="1404386"/>
            <a:ext cx="6330555" cy="4747916"/>
          </a:xfrm>
          <a:prstGeom prst="rect">
            <a:avLst/>
          </a:prstGeom>
        </p:spPr>
      </p:pic>
    </p:spTree>
    <p:extLst>
      <p:ext uri="{BB962C8B-B14F-4D97-AF65-F5344CB8AC3E}">
        <p14:creationId xmlns:p14="http://schemas.microsoft.com/office/powerpoint/2010/main" val="2282205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41F288-490C-4443-9771-81F9A2B5218A}"/>
              </a:ext>
            </a:extLst>
          </p:cNvPr>
          <p:cNvSpPr>
            <a:spLocks noGrp="1"/>
          </p:cNvSpPr>
          <p:nvPr>
            <p:ph type="title"/>
          </p:nvPr>
        </p:nvSpPr>
        <p:spPr>
          <a:xfrm>
            <a:off x="363792" y="223153"/>
            <a:ext cx="5024284" cy="463786"/>
          </a:xfrm>
        </p:spPr>
        <p:txBody>
          <a:bodyPr>
            <a:noAutofit/>
          </a:bodyPr>
          <a:lstStyle/>
          <a:p>
            <a:pPr algn="ctr"/>
            <a:r>
              <a:rPr lang="en-US" sz="2800" dirty="0"/>
              <a:t>MICADO @ FISA-EURADWASTE</a:t>
            </a:r>
            <a:endParaRPr lang="it-IT" sz="2800" dirty="0"/>
          </a:p>
        </p:txBody>
      </p:sp>
      <p:sp>
        <p:nvSpPr>
          <p:cNvPr id="4" name="Segnaposto data 3">
            <a:extLst>
              <a:ext uri="{FF2B5EF4-FFF2-40B4-BE49-F238E27FC236}">
                <a16:creationId xmlns:a16="http://schemas.microsoft.com/office/drawing/2014/main" id="{34E7B82C-E8DA-4B4B-88AB-87ECC9C59C65}"/>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05832934-F0F3-4A1E-B721-385956D382E7}"/>
              </a:ext>
            </a:extLst>
          </p:cNvPr>
          <p:cNvSpPr>
            <a:spLocks noGrp="1"/>
          </p:cNvSpPr>
          <p:nvPr>
            <p:ph type="sldNum" sz="quarter" idx="12"/>
          </p:nvPr>
        </p:nvSpPr>
        <p:spPr/>
        <p:txBody>
          <a:bodyPr/>
          <a:lstStyle/>
          <a:p>
            <a:fld id="{7ADC2682-86E0-43EF-9663-C77056E8D387}" type="slidenum">
              <a:rPr lang="it-IT" smtClean="0"/>
              <a:t>16</a:t>
            </a:fld>
            <a:endParaRPr lang="it-IT"/>
          </a:p>
        </p:txBody>
      </p:sp>
      <p:pic>
        <p:nvPicPr>
          <p:cNvPr id="8" name="Immagine 7">
            <a:extLst>
              <a:ext uri="{FF2B5EF4-FFF2-40B4-BE49-F238E27FC236}">
                <a16:creationId xmlns:a16="http://schemas.microsoft.com/office/drawing/2014/main" id="{F5EBAF9D-F971-CCA5-8728-98C9E5CF85AE}"/>
              </a:ext>
            </a:extLst>
          </p:cNvPr>
          <p:cNvPicPr>
            <a:picLocks noChangeAspect="1"/>
          </p:cNvPicPr>
          <p:nvPr/>
        </p:nvPicPr>
        <p:blipFill>
          <a:blip r:embed="rId2"/>
          <a:stretch>
            <a:fillRect/>
          </a:stretch>
        </p:blipFill>
        <p:spPr>
          <a:xfrm>
            <a:off x="363792" y="984262"/>
            <a:ext cx="11474266" cy="5074764"/>
          </a:xfrm>
          <a:prstGeom prst="rect">
            <a:avLst/>
          </a:prstGeom>
        </p:spPr>
      </p:pic>
    </p:spTree>
    <p:extLst>
      <p:ext uri="{BB962C8B-B14F-4D97-AF65-F5344CB8AC3E}">
        <p14:creationId xmlns:p14="http://schemas.microsoft.com/office/powerpoint/2010/main" val="2731337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0BD722-FD5F-E436-175F-F9AFB9BBB0AA}"/>
              </a:ext>
            </a:extLst>
          </p:cNvPr>
          <p:cNvSpPr>
            <a:spLocks noGrp="1"/>
          </p:cNvSpPr>
          <p:nvPr>
            <p:ph type="title"/>
          </p:nvPr>
        </p:nvSpPr>
        <p:spPr>
          <a:xfrm>
            <a:off x="4608576" y="634740"/>
            <a:ext cx="6745223" cy="1055948"/>
          </a:xfrm>
        </p:spPr>
        <p:txBody>
          <a:bodyPr>
            <a:normAutofit/>
          </a:bodyPr>
          <a:lstStyle/>
          <a:p>
            <a:r>
              <a:rPr lang="it-IT" sz="3200" dirty="0"/>
              <a:t>MICADO @ DIGIDECOM 2022</a:t>
            </a:r>
          </a:p>
        </p:txBody>
      </p:sp>
      <p:pic>
        <p:nvPicPr>
          <p:cNvPr id="7" name="Segnaposto contenuto 6" descr="Immagine che contiene sipario, persona, interni, uomo&#10;&#10;Descrizione generata automaticamente">
            <a:extLst>
              <a:ext uri="{FF2B5EF4-FFF2-40B4-BE49-F238E27FC236}">
                <a16:creationId xmlns:a16="http://schemas.microsoft.com/office/drawing/2014/main" id="{B384980E-731B-071D-E95C-AC7CF77A7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7377" y="3210618"/>
            <a:ext cx="4329701" cy="2881957"/>
          </a:xfrm>
        </p:spPr>
      </p:pic>
      <p:sp>
        <p:nvSpPr>
          <p:cNvPr id="4" name="Segnaposto data 3">
            <a:extLst>
              <a:ext uri="{FF2B5EF4-FFF2-40B4-BE49-F238E27FC236}">
                <a16:creationId xmlns:a16="http://schemas.microsoft.com/office/drawing/2014/main" id="{A533740D-741F-AD2A-CEB9-B177A7E75B89}"/>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4CED46EC-87D0-B243-7B9C-7408C9FC52E6}"/>
              </a:ext>
            </a:extLst>
          </p:cNvPr>
          <p:cNvSpPr>
            <a:spLocks noGrp="1"/>
          </p:cNvSpPr>
          <p:nvPr>
            <p:ph type="sldNum" sz="quarter" idx="12"/>
          </p:nvPr>
        </p:nvSpPr>
        <p:spPr/>
        <p:txBody>
          <a:bodyPr/>
          <a:lstStyle/>
          <a:p>
            <a:fld id="{7ADC2682-86E0-43EF-9663-C77056E8D387}" type="slidenum">
              <a:rPr lang="it-IT" smtClean="0"/>
              <a:t>17</a:t>
            </a:fld>
            <a:endParaRPr lang="it-IT"/>
          </a:p>
        </p:txBody>
      </p:sp>
      <p:pic>
        <p:nvPicPr>
          <p:cNvPr id="9" name="Immagine 8" descr="Immagine che contiene testo, gruppo, parecchi, folla&#10;&#10;Descrizione generata automaticamente">
            <a:extLst>
              <a:ext uri="{FF2B5EF4-FFF2-40B4-BE49-F238E27FC236}">
                <a16:creationId xmlns:a16="http://schemas.microsoft.com/office/drawing/2014/main" id="{BAA5FD3B-3596-95F7-E2B5-479E721E9B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6915" y="1743654"/>
            <a:ext cx="6543833" cy="4348922"/>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C3434DE2-6684-D2EC-52EB-EE2DB1EFC8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77" y="970351"/>
            <a:ext cx="2843259" cy="2132445"/>
          </a:xfrm>
          <a:prstGeom prst="rect">
            <a:avLst/>
          </a:prstGeom>
        </p:spPr>
      </p:pic>
    </p:spTree>
    <p:extLst>
      <p:ext uri="{BB962C8B-B14F-4D97-AF65-F5344CB8AC3E}">
        <p14:creationId xmlns:p14="http://schemas.microsoft.com/office/powerpoint/2010/main" val="788545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DB0DADFC-5305-45D9-A8E3-8C9153F259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7866C6-9788-46EE-A644-812F08EA35E8}" type="datetime1">
              <a:rPr kumimoji="0" lang="en-US" sz="1200" b="0" i="0" u="none" strike="noStrike" kern="1200" cap="none" spc="0" normalizeH="0" baseline="0" noProof="0" smtClean="0">
                <a:ln>
                  <a:noFill/>
                </a:ln>
                <a:solidFill>
                  <a:srgbClr val="3D4888"/>
                </a:solidFill>
                <a:effectLst/>
                <a:uLnTx/>
                <a:uFillTx/>
                <a:latin typeface="Tw Cen MT" panose="020B06020201040206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1/25/23</a:t>
            </a:fld>
            <a:endParaRPr kumimoji="0" lang="it-IT" sz="1200" b="0" i="0" u="none" strike="noStrike" kern="1200" cap="none" spc="0" normalizeH="0" baseline="0" noProof="0">
              <a:ln>
                <a:noFill/>
              </a:ln>
              <a:solidFill>
                <a:srgbClr val="3D4888"/>
              </a:solidFill>
              <a:effectLst/>
              <a:uLnTx/>
              <a:uFillTx/>
              <a:latin typeface="Tw Cen MT" panose="020B0602020104020603"/>
              <a:ea typeface="+mn-ea"/>
              <a:cs typeface="+mn-cs"/>
            </a:endParaRPr>
          </a:p>
        </p:txBody>
      </p:sp>
      <p:sp>
        <p:nvSpPr>
          <p:cNvPr id="5" name="Segnaposto numero diapositiva 4">
            <a:extLst>
              <a:ext uri="{FF2B5EF4-FFF2-40B4-BE49-F238E27FC236}">
                <a16:creationId xmlns:a16="http://schemas.microsoft.com/office/drawing/2014/main" id="{9C0EB9F3-AA0C-4513-9709-24B82F67EA21}"/>
              </a:ext>
            </a:extLst>
          </p:cNvPr>
          <p:cNvSpPr>
            <a:spLocks noGrp="1"/>
          </p:cNvSpPr>
          <p:nvPr>
            <p:ph type="sldNum" sz="quarter" idx="12"/>
          </p:nvPr>
        </p:nvSpPr>
        <p:spPr>
          <a:xfrm>
            <a:off x="8592249"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C2682-86E0-43EF-9663-C77056E8D387}" type="slidenum">
              <a:rPr kumimoji="0" lang="it-IT" sz="1200" b="0" i="0" u="none" strike="noStrike" kern="1200" cap="none" spc="0" normalizeH="0" baseline="0" noProof="0" smtClean="0">
                <a:ln>
                  <a:noFill/>
                </a:ln>
                <a:solidFill>
                  <a:srgbClr val="3D4888"/>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srgbClr val="3D4888"/>
              </a:solidFill>
              <a:effectLst/>
              <a:uLnTx/>
              <a:uFillTx/>
              <a:latin typeface="Tw Cen MT" panose="020B0602020104020603"/>
              <a:ea typeface="+mn-ea"/>
              <a:cs typeface="+mn-cs"/>
            </a:endParaRPr>
          </a:p>
        </p:txBody>
      </p:sp>
      <p:pic>
        <p:nvPicPr>
          <p:cNvPr id="17" name="Immagine 16">
            <a:extLst>
              <a:ext uri="{FF2B5EF4-FFF2-40B4-BE49-F238E27FC236}">
                <a16:creationId xmlns:a16="http://schemas.microsoft.com/office/drawing/2014/main" id="{4A0B972E-3F6F-45D8-9DDB-1D9CAB1A4212}"/>
              </a:ext>
            </a:extLst>
          </p:cNvPr>
          <p:cNvPicPr>
            <a:picLocks noChangeAspect="1"/>
          </p:cNvPicPr>
          <p:nvPr/>
        </p:nvPicPr>
        <p:blipFill>
          <a:blip r:embed="rId3"/>
          <a:stretch>
            <a:fillRect/>
          </a:stretch>
        </p:blipFill>
        <p:spPr>
          <a:xfrm>
            <a:off x="3871469" y="982824"/>
            <a:ext cx="556308" cy="662997"/>
          </a:xfrm>
          <a:prstGeom prst="rect">
            <a:avLst/>
          </a:prstGeom>
        </p:spPr>
      </p:pic>
      <p:sp>
        <p:nvSpPr>
          <p:cNvPr id="18" name="CasellaDiTesto 17">
            <a:extLst>
              <a:ext uri="{FF2B5EF4-FFF2-40B4-BE49-F238E27FC236}">
                <a16:creationId xmlns:a16="http://schemas.microsoft.com/office/drawing/2014/main" id="{BFA1D35C-3DC4-4487-A3B1-6EC827C79ECE}"/>
              </a:ext>
            </a:extLst>
          </p:cNvPr>
          <p:cNvSpPr txBox="1"/>
          <p:nvPr/>
        </p:nvSpPr>
        <p:spPr>
          <a:xfrm>
            <a:off x="4472735" y="1108821"/>
            <a:ext cx="1623265" cy="400110"/>
          </a:xfrm>
          <a:prstGeom prst="rect">
            <a:avLst/>
          </a:prstGeom>
          <a:noFill/>
        </p:spPr>
        <p:txBody>
          <a:bodyPr wrap="none" rtlCol="0">
            <a:spAutoFit/>
          </a:bodyPr>
          <a:lstStyle/>
          <a:p>
            <a:r>
              <a:rPr lang="it-IT" sz="2000" b="1" err="1">
                <a:solidFill>
                  <a:srgbClr val="3D4888"/>
                </a:solidFill>
              </a:rPr>
              <a:t>Folded</a:t>
            </a:r>
            <a:r>
              <a:rPr lang="it-IT" sz="2000" b="1">
                <a:solidFill>
                  <a:srgbClr val="3D4888"/>
                </a:solidFill>
              </a:rPr>
              <a:t> </a:t>
            </a:r>
            <a:r>
              <a:rPr lang="it-IT" sz="2000" b="1" err="1">
                <a:solidFill>
                  <a:srgbClr val="3D4888"/>
                </a:solidFill>
              </a:rPr>
              <a:t>leaflet</a:t>
            </a:r>
            <a:endParaRPr lang="it-IT" sz="2000" b="1">
              <a:solidFill>
                <a:srgbClr val="3D4888"/>
              </a:solidFill>
            </a:endParaRPr>
          </a:p>
        </p:txBody>
      </p:sp>
      <p:sp>
        <p:nvSpPr>
          <p:cNvPr id="8" name="Titolo 1">
            <a:extLst>
              <a:ext uri="{FF2B5EF4-FFF2-40B4-BE49-F238E27FC236}">
                <a16:creationId xmlns:a16="http://schemas.microsoft.com/office/drawing/2014/main" id="{418CDAE0-60C5-436F-8BFD-F232D1510BF1}"/>
              </a:ext>
            </a:extLst>
          </p:cNvPr>
          <p:cNvSpPr>
            <a:spLocks noGrp="1"/>
          </p:cNvSpPr>
          <p:nvPr>
            <p:ph type="title"/>
          </p:nvPr>
        </p:nvSpPr>
        <p:spPr>
          <a:xfrm>
            <a:off x="838199" y="364149"/>
            <a:ext cx="8147181" cy="494264"/>
          </a:xfrm>
          <a:solidFill>
            <a:schemeClr val="bg1"/>
          </a:solidFill>
        </p:spPr>
        <p:txBody>
          <a:bodyPr>
            <a:normAutofit fontScale="90000"/>
          </a:bodyPr>
          <a:lstStyle/>
          <a:p>
            <a:r>
              <a:rPr lang="en-US" dirty="0"/>
              <a:t>Conference Kits</a:t>
            </a:r>
            <a:endParaRPr lang="it-IT" dirty="0"/>
          </a:p>
        </p:txBody>
      </p:sp>
      <p:pic>
        <p:nvPicPr>
          <p:cNvPr id="9" name="Immagine 8">
            <a:extLst>
              <a:ext uri="{FF2B5EF4-FFF2-40B4-BE49-F238E27FC236}">
                <a16:creationId xmlns:a16="http://schemas.microsoft.com/office/drawing/2014/main" id="{FC932579-01D6-4F4E-98EE-43EDF12EC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41" y="1067258"/>
            <a:ext cx="3592658" cy="2541042"/>
          </a:xfrm>
          <a:prstGeom prst="rect">
            <a:avLst/>
          </a:prstGeom>
        </p:spPr>
      </p:pic>
      <p:pic>
        <p:nvPicPr>
          <p:cNvPr id="12" name="Immagine 11">
            <a:extLst>
              <a:ext uri="{FF2B5EF4-FFF2-40B4-BE49-F238E27FC236}">
                <a16:creationId xmlns:a16="http://schemas.microsoft.com/office/drawing/2014/main" id="{2602E65C-B751-46C2-B1EC-BB3A8EC167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41" y="3664745"/>
            <a:ext cx="3592658" cy="2541042"/>
          </a:xfrm>
          <a:prstGeom prst="rect">
            <a:avLst/>
          </a:prstGeom>
        </p:spPr>
      </p:pic>
      <p:pic>
        <p:nvPicPr>
          <p:cNvPr id="10" name="Immagine 9">
            <a:extLst>
              <a:ext uri="{FF2B5EF4-FFF2-40B4-BE49-F238E27FC236}">
                <a16:creationId xmlns:a16="http://schemas.microsoft.com/office/drawing/2014/main" id="{AEF9416C-7CF0-4690-A205-3AB48097BE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6999" y="1172033"/>
            <a:ext cx="4531238" cy="3209467"/>
          </a:xfrm>
          <a:prstGeom prst="rect">
            <a:avLst/>
          </a:prstGeom>
        </p:spPr>
      </p:pic>
      <p:sp>
        <p:nvSpPr>
          <p:cNvPr id="11" name="CasellaDiTesto 10">
            <a:extLst>
              <a:ext uri="{FF2B5EF4-FFF2-40B4-BE49-F238E27FC236}">
                <a16:creationId xmlns:a16="http://schemas.microsoft.com/office/drawing/2014/main" id="{48889E3E-E3AC-4AE5-A5B7-325897D97E94}"/>
              </a:ext>
            </a:extLst>
          </p:cNvPr>
          <p:cNvSpPr txBox="1"/>
          <p:nvPr/>
        </p:nvSpPr>
        <p:spPr>
          <a:xfrm>
            <a:off x="8592249" y="4437945"/>
            <a:ext cx="2637726" cy="400110"/>
          </a:xfrm>
          <a:prstGeom prst="rect">
            <a:avLst/>
          </a:prstGeom>
          <a:noFill/>
        </p:spPr>
        <p:txBody>
          <a:bodyPr wrap="square" rtlCol="0">
            <a:spAutoFit/>
          </a:bodyPr>
          <a:lstStyle/>
          <a:p>
            <a:r>
              <a:rPr lang="it-IT" sz="2000" b="1">
                <a:solidFill>
                  <a:srgbClr val="3D4888"/>
                </a:solidFill>
              </a:rPr>
              <a:t>A0 Poster (file)</a:t>
            </a:r>
          </a:p>
        </p:txBody>
      </p:sp>
      <p:sp>
        <p:nvSpPr>
          <p:cNvPr id="13" name="CasellaDiTesto 12">
            <a:extLst>
              <a:ext uri="{FF2B5EF4-FFF2-40B4-BE49-F238E27FC236}">
                <a16:creationId xmlns:a16="http://schemas.microsoft.com/office/drawing/2014/main" id="{C59EA0D5-8007-4223-8136-6DF67B33D962}"/>
              </a:ext>
            </a:extLst>
          </p:cNvPr>
          <p:cNvSpPr txBox="1"/>
          <p:nvPr/>
        </p:nvSpPr>
        <p:spPr>
          <a:xfrm>
            <a:off x="4540347" y="2237581"/>
            <a:ext cx="1859604" cy="400110"/>
          </a:xfrm>
          <a:prstGeom prst="rect">
            <a:avLst/>
          </a:prstGeom>
          <a:noFill/>
        </p:spPr>
        <p:txBody>
          <a:bodyPr wrap="square" rtlCol="0">
            <a:spAutoFit/>
          </a:bodyPr>
          <a:lstStyle/>
          <a:p>
            <a:r>
              <a:rPr lang="it-IT" sz="2000" b="1">
                <a:solidFill>
                  <a:srgbClr val="3D4888"/>
                </a:solidFill>
              </a:rPr>
              <a:t>MICADO Pins</a:t>
            </a:r>
          </a:p>
        </p:txBody>
      </p:sp>
      <p:pic>
        <p:nvPicPr>
          <p:cNvPr id="14" name="Immagine 13">
            <a:extLst>
              <a:ext uri="{FF2B5EF4-FFF2-40B4-BE49-F238E27FC236}">
                <a16:creationId xmlns:a16="http://schemas.microsoft.com/office/drawing/2014/main" id="{0470F5A9-59FD-4D93-A783-72FCB8B736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4880" y="2637691"/>
            <a:ext cx="2561771" cy="3415696"/>
          </a:xfrm>
          <a:prstGeom prst="rect">
            <a:avLst/>
          </a:prstGeom>
          <a:effectLst>
            <a:softEdge rad="127000"/>
          </a:effectLst>
        </p:spPr>
      </p:pic>
    </p:spTree>
    <p:extLst>
      <p:ext uri="{BB962C8B-B14F-4D97-AF65-F5344CB8AC3E}">
        <p14:creationId xmlns:p14="http://schemas.microsoft.com/office/powerpoint/2010/main" val="3607427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3ED438-C84C-4C00-9987-B5F4933A1835}"/>
              </a:ext>
            </a:extLst>
          </p:cNvPr>
          <p:cNvSpPr>
            <a:spLocks noGrp="1"/>
          </p:cNvSpPr>
          <p:nvPr>
            <p:ph type="title"/>
          </p:nvPr>
        </p:nvSpPr>
        <p:spPr>
          <a:xfrm>
            <a:off x="360941" y="364149"/>
            <a:ext cx="8624440" cy="494264"/>
          </a:xfrm>
          <a:solidFill>
            <a:schemeClr val="bg1"/>
          </a:solidFill>
        </p:spPr>
        <p:txBody>
          <a:bodyPr>
            <a:normAutofit fontScale="90000"/>
          </a:bodyPr>
          <a:lstStyle/>
          <a:p>
            <a:r>
              <a:rPr lang="en-US" dirty="0"/>
              <a:t>Abstracts Submitted</a:t>
            </a:r>
            <a:endParaRPr lang="it-IT" dirty="0"/>
          </a:p>
        </p:txBody>
      </p:sp>
      <p:sp>
        <p:nvSpPr>
          <p:cNvPr id="4" name="Segnaposto data 3">
            <a:extLst>
              <a:ext uri="{FF2B5EF4-FFF2-40B4-BE49-F238E27FC236}">
                <a16:creationId xmlns:a16="http://schemas.microsoft.com/office/drawing/2014/main" id="{DB0DADFC-5305-45D9-A8E3-8C9153F259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7866C6-9788-46EE-A644-812F08EA35E8}" type="datetime1">
              <a:rPr kumimoji="0" lang="en-US" sz="1200" b="0" i="0" u="none" strike="noStrike" kern="1200" cap="none" spc="0" normalizeH="0" baseline="0" noProof="0" smtClean="0">
                <a:ln>
                  <a:noFill/>
                </a:ln>
                <a:solidFill>
                  <a:srgbClr val="3D4888"/>
                </a:solidFill>
                <a:effectLst/>
                <a:uLnTx/>
                <a:uFillTx/>
                <a:latin typeface="Tw Cen MT" panose="020B06020201040206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1/25/23</a:t>
            </a:fld>
            <a:endParaRPr kumimoji="0" lang="it-IT" sz="1200" b="0" i="0" u="none" strike="noStrike" kern="1200" cap="none" spc="0" normalizeH="0" baseline="0" noProof="0">
              <a:ln>
                <a:noFill/>
              </a:ln>
              <a:solidFill>
                <a:srgbClr val="3D4888"/>
              </a:solidFill>
              <a:effectLst/>
              <a:uLnTx/>
              <a:uFillTx/>
              <a:latin typeface="Tw Cen MT" panose="020B0602020104020603"/>
              <a:ea typeface="+mn-ea"/>
              <a:cs typeface="+mn-cs"/>
            </a:endParaRPr>
          </a:p>
        </p:txBody>
      </p:sp>
      <p:sp>
        <p:nvSpPr>
          <p:cNvPr id="5" name="Segnaposto numero diapositiva 4">
            <a:extLst>
              <a:ext uri="{FF2B5EF4-FFF2-40B4-BE49-F238E27FC236}">
                <a16:creationId xmlns:a16="http://schemas.microsoft.com/office/drawing/2014/main" id="{9C0EB9F3-AA0C-4513-9709-24B82F67EA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C2682-86E0-43EF-9663-C77056E8D387}" type="slidenum">
              <a:rPr kumimoji="0" lang="it-IT" sz="1200" b="0" i="0" u="none" strike="noStrike" kern="1200" cap="none" spc="0" normalizeH="0" baseline="0" noProof="0" smtClean="0">
                <a:ln>
                  <a:noFill/>
                </a:ln>
                <a:solidFill>
                  <a:srgbClr val="3D4888"/>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srgbClr val="3D4888"/>
              </a:solidFill>
              <a:effectLst/>
              <a:uLnTx/>
              <a:uFillTx/>
              <a:latin typeface="Tw Cen MT" panose="020B0602020104020603"/>
              <a:ea typeface="+mn-ea"/>
              <a:cs typeface="+mn-cs"/>
            </a:endParaRPr>
          </a:p>
        </p:txBody>
      </p:sp>
      <p:graphicFrame>
        <p:nvGraphicFramePr>
          <p:cNvPr id="3" name="Tabella 2">
            <a:extLst>
              <a:ext uri="{FF2B5EF4-FFF2-40B4-BE49-F238E27FC236}">
                <a16:creationId xmlns:a16="http://schemas.microsoft.com/office/drawing/2014/main" id="{4ADC1859-7035-4A79-ABD4-915C9DFECBD1}"/>
              </a:ext>
            </a:extLst>
          </p:cNvPr>
          <p:cNvGraphicFramePr>
            <a:graphicFrameLocks noGrp="1"/>
          </p:cNvGraphicFramePr>
          <p:nvPr>
            <p:extLst>
              <p:ext uri="{D42A27DB-BD31-4B8C-83A1-F6EECF244321}">
                <p14:modId xmlns:p14="http://schemas.microsoft.com/office/powerpoint/2010/main" val="1468974833"/>
              </p:ext>
            </p:extLst>
          </p:nvPr>
        </p:nvGraphicFramePr>
        <p:xfrm>
          <a:off x="452381" y="1003479"/>
          <a:ext cx="11325092" cy="5036439"/>
        </p:xfrm>
        <a:graphic>
          <a:graphicData uri="http://schemas.openxmlformats.org/drawingml/2006/table">
            <a:tbl>
              <a:tblPr firstRow="1">
                <a:tableStyleId>{5C22544A-7EE6-4342-B048-85BDC9FD1C3A}</a:tableStyleId>
              </a:tblPr>
              <a:tblGrid>
                <a:gridCol w="562041">
                  <a:extLst>
                    <a:ext uri="{9D8B030D-6E8A-4147-A177-3AD203B41FA5}">
                      <a16:colId xmlns:a16="http://schemas.microsoft.com/office/drawing/2014/main" val="178035696"/>
                    </a:ext>
                  </a:extLst>
                </a:gridCol>
                <a:gridCol w="5682592">
                  <a:extLst>
                    <a:ext uri="{9D8B030D-6E8A-4147-A177-3AD203B41FA5}">
                      <a16:colId xmlns:a16="http://schemas.microsoft.com/office/drawing/2014/main" val="2642148149"/>
                    </a:ext>
                  </a:extLst>
                </a:gridCol>
                <a:gridCol w="1955787">
                  <a:extLst>
                    <a:ext uri="{9D8B030D-6E8A-4147-A177-3AD203B41FA5}">
                      <a16:colId xmlns:a16="http://schemas.microsoft.com/office/drawing/2014/main" val="1605168372"/>
                    </a:ext>
                  </a:extLst>
                </a:gridCol>
                <a:gridCol w="3124672">
                  <a:extLst>
                    <a:ext uri="{9D8B030D-6E8A-4147-A177-3AD203B41FA5}">
                      <a16:colId xmlns:a16="http://schemas.microsoft.com/office/drawing/2014/main" val="3110080137"/>
                    </a:ext>
                  </a:extLst>
                </a:gridCol>
              </a:tblGrid>
              <a:tr h="464383">
                <a:tc>
                  <a:txBody>
                    <a:bodyPr/>
                    <a:lstStyle/>
                    <a:p>
                      <a:pPr algn="ctr" fontAlgn="ctr"/>
                      <a:r>
                        <a:rPr lang="it-IT" sz="1050" b="1" u="none" strike="noStrike">
                          <a:effectLst/>
                        </a:rPr>
                        <a:t>number</a:t>
                      </a:r>
                      <a:endParaRPr lang="it-IT" sz="1050" b="1" i="0" u="none" strike="noStrike">
                        <a:solidFill>
                          <a:srgbClr val="000000"/>
                        </a:solidFill>
                        <a:effectLst/>
                        <a:latin typeface="Calibri" panose="020F0502020204030204" pitchFamily="34" charset="0"/>
                      </a:endParaRPr>
                    </a:p>
                  </a:txBody>
                  <a:tcPr marL="4078" marR="4078" marT="4078" marB="0" anchor="ctr">
                    <a:solidFill>
                      <a:srgbClr val="3D4888"/>
                    </a:solidFill>
                  </a:tcPr>
                </a:tc>
                <a:tc>
                  <a:txBody>
                    <a:bodyPr/>
                    <a:lstStyle/>
                    <a:p>
                      <a:pPr algn="ctr" fontAlgn="ctr"/>
                      <a:r>
                        <a:rPr lang="it-IT" sz="1050" b="1" u="none" strike="noStrike" dirty="0" err="1">
                          <a:effectLst/>
                        </a:rPr>
                        <a:t>title</a:t>
                      </a:r>
                      <a:endParaRPr lang="it-IT" sz="1050" b="1" i="0" u="none" strike="noStrike" dirty="0">
                        <a:solidFill>
                          <a:srgbClr val="000000"/>
                        </a:solidFill>
                        <a:effectLst/>
                        <a:latin typeface="Calibri" panose="020F0502020204030204" pitchFamily="34" charset="0"/>
                      </a:endParaRPr>
                    </a:p>
                  </a:txBody>
                  <a:tcPr marL="4078" marR="4078" marT="4078" marB="0" anchor="ctr">
                    <a:solidFill>
                      <a:srgbClr val="3D4888"/>
                    </a:solidFill>
                  </a:tcPr>
                </a:tc>
                <a:tc>
                  <a:txBody>
                    <a:bodyPr/>
                    <a:lstStyle/>
                    <a:p>
                      <a:pPr algn="ctr" fontAlgn="ctr"/>
                      <a:r>
                        <a:rPr lang="it-IT" sz="1050" b="1" u="none" strike="noStrike">
                          <a:effectLst/>
                        </a:rPr>
                        <a:t>corresponding author</a:t>
                      </a:r>
                      <a:endParaRPr lang="it-IT" sz="1050" b="1" i="0" u="none" strike="noStrike">
                        <a:solidFill>
                          <a:srgbClr val="000000"/>
                        </a:solidFill>
                        <a:effectLst/>
                        <a:latin typeface="Calibri" panose="020F0502020204030204" pitchFamily="34" charset="0"/>
                      </a:endParaRPr>
                    </a:p>
                  </a:txBody>
                  <a:tcPr marL="4078" marR="4078" marT="4078" marB="0" anchor="ctr">
                    <a:solidFill>
                      <a:srgbClr val="3D4888"/>
                    </a:solidFill>
                  </a:tcPr>
                </a:tc>
                <a:tc>
                  <a:txBody>
                    <a:bodyPr/>
                    <a:lstStyle/>
                    <a:p>
                      <a:pPr algn="l" fontAlgn="ctr"/>
                      <a:r>
                        <a:rPr lang="it-IT" sz="1050" b="1" u="none" strike="noStrike" dirty="0">
                          <a:effectLst/>
                        </a:rPr>
                        <a:t>Conference</a:t>
                      </a:r>
                      <a:endParaRPr lang="it-IT" sz="1050" b="1" i="0" u="none" strike="noStrike" dirty="0">
                        <a:solidFill>
                          <a:srgbClr val="000000"/>
                        </a:solidFill>
                        <a:effectLst/>
                        <a:latin typeface="Calibri" panose="020F0502020204030204" pitchFamily="34" charset="0"/>
                      </a:endParaRPr>
                    </a:p>
                  </a:txBody>
                  <a:tcPr marL="4078" marR="4078" marT="4078" marB="0" anchor="ctr">
                    <a:solidFill>
                      <a:srgbClr val="3D4888"/>
                    </a:solidFill>
                  </a:tcPr>
                </a:tc>
                <a:extLst>
                  <a:ext uri="{0D108BD9-81ED-4DB2-BD59-A6C34878D82A}">
                    <a16:rowId xmlns:a16="http://schemas.microsoft.com/office/drawing/2014/main" val="1044277122"/>
                  </a:ext>
                </a:extLst>
              </a:tr>
              <a:tr h="384048">
                <a:tc>
                  <a:txBody>
                    <a:bodyPr/>
                    <a:lstStyle/>
                    <a:p>
                      <a:pPr algn="ctr" fontAlgn="ctr"/>
                      <a:r>
                        <a:rPr lang="it-IT" sz="10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Monitoring of the Photon and Photoneutron Beams Stability Induced by 6 or 9 MeV Bremsstrahlung Fluxes from Linear Electron Accelerator for Photofission Applications</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Iaroslav Meleshenkovskii</a:t>
                      </a:r>
                    </a:p>
                  </a:txBody>
                  <a:tcPr marL="7620" marR="7620" marT="7620" marB="0" anchor="ctr"/>
                </a:tc>
                <a:tc>
                  <a:txBody>
                    <a:bodyPr/>
                    <a:lstStyle/>
                    <a:p>
                      <a:pPr algn="l" fontAlgn="ctr"/>
                      <a:r>
                        <a:rPr lang="it-IT" sz="1000" b="0" i="0" u="none" strike="noStrike">
                          <a:solidFill>
                            <a:srgbClr val="000000"/>
                          </a:solidFill>
                          <a:effectLst/>
                          <a:latin typeface="Calibri" panose="020F0502020204030204" pitchFamily="34" charset="0"/>
                        </a:rPr>
                        <a:t>LINAC2020</a:t>
                      </a:r>
                    </a:p>
                  </a:txBody>
                  <a:tcPr marL="7620" marR="7620" marT="7620" marB="0" anchor="ctr"/>
                </a:tc>
                <a:extLst>
                  <a:ext uri="{0D108BD9-81ED-4DB2-BD59-A6C34878D82A}">
                    <a16:rowId xmlns:a16="http://schemas.microsoft.com/office/drawing/2014/main" val="375324385"/>
                  </a:ext>
                </a:extLst>
              </a:tr>
              <a:tr h="384729">
                <a:tc>
                  <a:txBody>
                    <a:bodyPr/>
                    <a:lstStyle/>
                    <a:p>
                      <a:pPr algn="ctr" fontAlgn="ctr"/>
                      <a:r>
                        <a:rPr lang="it-IT" sz="1000" b="0" i="0" u="none" strike="noStrike">
                          <a:solidFill>
                            <a:srgbClr val="000000"/>
                          </a:solidFill>
                          <a:effectLst/>
                          <a:latin typeface="Calibri" panose="020F0502020204030204" pitchFamily="34" charset="0"/>
                        </a:rPr>
                        <a:t>2</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Design of advanced MICADO’s passive and active neutron measurement system for radioactive waste drums assays</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Quentin Ducasse</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2020 IEEE Nuclear Science Symposium and Medical Imaging Conference</a:t>
                      </a:r>
                    </a:p>
                  </a:txBody>
                  <a:tcPr marL="7620" marR="7620" marT="7620" marB="0" anchor="ctr"/>
                </a:tc>
                <a:extLst>
                  <a:ext uri="{0D108BD9-81ED-4DB2-BD59-A6C34878D82A}">
                    <a16:rowId xmlns:a16="http://schemas.microsoft.com/office/drawing/2014/main" val="2147508140"/>
                  </a:ext>
                </a:extLst>
              </a:tr>
              <a:tr h="394554">
                <a:tc>
                  <a:txBody>
                    <a:bodyPr/>
                    <a:lstStyle/>
                    <a:p>
                      <a:pPr algn="ctr" fontAlgn="ctr"/>
                      <a:r>
                        <a:rPr lang="it-IT" sz="1000" b="0" i="0" u="none" strike="noStrike">
                          <a:solidFill>
                            <a:srgbClr val="000000"/>
                          </a:solidFill>
                          <a:effectLst/>
                          <a:latin typeface="Calibri" panose="020F0502020204030204" pitchFamily="34" charset="0"/>
                        </a:rPr>
                        <a:t>3</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Design of advanced MICADO’s passive and active neutron measurement system for radioactive waste drums assays</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Quentin Ducasse</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Paper submitted to NIM A for review the 8th of january 2021</a:t>
                      </a:r>
                    </a:p>
                  </a:txBody>
                  <a:tcPr marL="7620" marR="7620" marT="7620" marB="0" anchor="ctr"/>
                </a:tc>
                <a:extLst>
                  <a:ext uri="{0D108BD9-81ED-4DB2-BD59-A6C34878D82A}">
                    <a16:rowId xmlns:a16="http://schemas.microsoft.com/office/drawing/2014/main" val="3804481942"/>
                  </a:ext>
                </a:extLst>
              </a:tr>
              <a:tr h="367803">
                <a:tc>
                  <a:txBody>
                    <a:bodyPr/>
                    <a:lstStyle/>
                    <a:p>
                      <a:pPr algn="ctr" fontAlgn="ctr"/>
                      <a:r>
                        <a:rPr lang="it-IT" sz="1000" b="0" i="0" u="none" strike="noStrike">
                          <a:solidFill>
                            <a:srgbClr val="000000"/>
                          </a:solidFill>
                          <a:effectLst/>
                          <a:latin typeface="Calibri" panose="020F0502020204030204" pitchFamily="34" charset="0"/>
                        </a:rPr>
                        <a:t>4</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rPr>
                        <a:t>Design of advanced MICADO’s passive and active neutron measurement system for radioactive waste drums assays</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Quentin Ducasse</a:t>
                      </a:r>
                    </a:p>
                  </a:txBody>
                  <a:tcPr marL="7620" marR="7620" marT="7620" marB="0" anchor="ctr"/>
                </a:tc>
                <a:tc>
                  <a:txBody>
                    <a:bodyPr/>
                    <a:lstStyle/>
                    <a:p>
                      <a:pPr algn="l" fontAlgn="ctr"/>
                      <a:r>
                        <a:rPr lang="it-IT" sz="1000" b="0" i="0" u="none" strike="noStrike">
                          <a:solidFill>
                            <a:srgbClr val="000000"/>
                          </a:solidFill>
                          <a:effectLst/>
                          <a:latin typeface="Calibri" panose="020F0502020204030204" pitchFamily="34" charset="0"/>
                        </a:rPr>
                        <a:t>ANIMMA 2021</a:t>
                      </a:r>
                    </a:p>
                  </a:txBody>
                  <a:tcPr marL="7620" marR="7620" marT="7620" marB="0" anchor="ctr"/>
                </a:tc>
                <a:extLst>
                  <a:ext uri="{0D108BD9-81ED-4DB2-BD59-A6C34878D82A}">
                    <a16:rowId xmlns:a16="http://schemas.microsoft.com/office/drawing/2014/main" val="3742306324"/>
                  </a:ext>
                </a:extLst>
              </a:tr>
              <a:tr h="395916">
                <a:tc>
                  <a:txBody>
                    <a:bodyPr/>
                    <a:lstStyle/>
                    <a:p>
                      <a:pPr algn="ctr" fontAlgn="ctr"/>
                      <a:r>
                        <a:rPr lang="it-IT" sz="1000" b="0" i="0" u="none" strike="noStrike">
                          <a:solidFill>
                            <a:srgbClr val="000000"/>
                          </a:solidFill>
                          <a:effectLst/>
                          <a:latin typeface="Calibri" panose="020F0502020204030204" pitchFamily="34" charset="0"/>
                        </a:rPr>
                        <a:t>5</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Design of a 9 MeV Linac-Based Stationary System Dedicated to the Characterization of 220 Liter Nuclear Waste Drums by Photofission</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Adrien Sari</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2020 IEEE Nuclear Science Symposium and Medical Imaging Conference</a:t>
                      </a:r>
                    </a:p>
                  </a:txBody>
                  <a:tcPr marL="7620" marR="7620" marT="7620" marB="0" anchor="ctr"/>
                </a:tc>
                <a:extLst>
                  <a:ext uri="{0D108BD9-81ED-4DB2-BD59-A6C34878D82A}">
                    <a16:rowId xmlns:a16="http://schemas.microsoft.com/office/drawing/2014/main" val="2848252281"/>
                  </a:ext>
                </a:extLst>
              </a:tr>
              <a:tr h="259437">
                <a:tc>
                  <a:txBody>
                    <a:bodyPr/>
                    <a:lstStyle/>
                    <a:p>
                      <a:pPr algn="ctr" fontAlgn="ctr"/>
                      <a:r>
                        <a:rPr lang="it-IT" sz="1000" b="0" i="0" u="none" strike="noStrike">
                          <a:solidFill>
                            <a:srgbClr val="000000"/>
                          </a:solidFill>
                          <a:effectLst/>
                          <a:latin typeface="Calibri" panose="020F0502020204030204" pitchFamily="34" charset="0"/>
                        </a:rPr>
                        <a:t>6</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Design of a mobile linac-based system for characterization of nuclear waste packages by photofission </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Iaroslav Meleshenkovskii</a:t>
                      </a:r>
                    </a:p>
                  </a:txBody>
                  <a:tcPr marL="7620" marR="7620" marT="7620" marB="0" anchor="ctr"/>
                </a:tc>
                <a:tc>
                  <a:txBody>
                    <a:bodyPr/>
                    <a:lstStyle/>
                    <a:p>
                      <a:pPr algn="l" fontAlgn="ctr"/>
                      <a:r>
                        <a:rPr lang="it-IT" sz="1000" b="0" i="0" u="none" strike="noStrike">
                          <a:solidFill>
                            <a:srgbClr val="000000"/>
                          </a:solidFill>
                          <a:effectLst/>
                          <a:latin typeface="Calibri" panose="020F0502020204030204" pitchFamily="34" charset="0"/>
                        </a:rPr>
                        <a:t>SFEN DEM 2021 </a:t>
                      </a:r>
                    </a:p>
                  </a:txBody>
                  <a:tcPr marL="7620" marR="7620" marT="7620" marB="0" anchor="ctr"/>
                </a:tc>
                <a:extLst>
                  <a:ext uri="{0D108BD9-81ED-4DB2-BD59-A6C34878D82A}">
                    <a16:rowId xmlns:a16="http://schemas.microsoft.com/office/drawing/2014/main" val="1414235432"/>
                  </a:ext>
                </a:extLst>
              </a:tr>
              <a:tr h="205826">
                <a:tc>
                  <a:txBody>
                    <a:bodyPr/>
                    <a:lstStyle/>
                    <a:p>
                      <a:pPr algn="ctr" fontAlgn="ctr"/>
                      <a:r>
                        <a:rPr lang="it-IT" sz="1000" b="0" i="0" u="none" strike="noStrike">
                          <a:solidFill>
                            <a:srgbClr val="000000"/>
                          </a:solidFill>
                          <a:effectLst/>
                          <a:latin typeface="Calibri" panose="020F0502020204030204" pitchFamily="34" charset="0"/>
                        </a:rPr>
                        <a:t>7</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The gamma and neutron monitor counters for the MICADO project</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Paolo Finocchiaro</a:t>
                      </a:r>
                    </a:p>
                  </a:txBody>
                  <a:tcPr marL="7620" marR="7620" marT="7620" marB="0" anchor="ctr"/>
                </a:tc>
                <a:tc>
                  <a:txBody>
                    <a:bodyPr/>
                    <a:lstStyle/>
                    <a:p>
                      <a:pPr algn="l" fontAlgn="ctr"/>
                      <a:r>
                        <a:rPr lang="it-IT" sz="1000" b="0" i="0" u="none" strike="noStrike">
                          <a:solidFill>
                            <a:srgbClr val="000000"/>
                          </a:solidFill>
                          <a:effectLst/>
                          <a:latin typeface="Calibri" panose="020F0502020204030204" pitchFamily="34" charset="0"/>
                        </a:rPr>
                        <a:t>ANIMMA 2021</a:t>
                      </a:r>
                    </a:p>
                  </a:txBody>
                  <a:tcPr marL="7620" marR="7620" marT="7620" marB="0" anchor="ctr"/>
                </a:tc>
                <a:extLst>
                  <a:ext uri="{0D108BD9-81ED-4DB2-BD59-A6C34878D82A}">
                    <a16:rowId xmlns:a16="http://schemas.microsoft.com/office/drawing/2014/main" val="3407517661"/>
                  </a:ext>
                </a:extLst>
              </a:tr>
              <a:tr h="393476">
                <a:tc>
                  <a:txBody>
                    <a:bodyPr/>
                    <a:lstStyle/>
                    <a:p>
                      <a:pPr algn="ctr" fontAlgn="ctr"/>
                      <a:r>
                        <a:rPr lang="it-IT" sz="1000" b="0" i="0" u="none" strike="noStrike">
                          <a:solidFill>
                            <a:srgbClr val="000000"/>
                          </a:solidFill>
                          <a:effectLst/>
                          <a:latin typeface="Calibri" panose="020F0502020204030204" pitchFamily="34" charset="0"/>
                        </a:rPr>
                        <a:t>8</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Characterization of nuclear waste packages by active photon interrogation with mobile or stationary systems based respectively on 7 or 9 MeV linacs</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Adrien Sari</a:t>
                      </a:r>
                    </a:p>
                  </a:txBody>
                  <a:tcPr marL="7620" marR="7620" marT="7620" marB="0" anchor="ctr"/>
                </a:tc>
                <a:tc>
                  <a:txBody>
                    <a:bodyPr/>
                    <a:lstStyle/>
                    <a:p>
                      <a:pPr algn="l" fontAlgn="ctr"/>
                      <a:r>
                        <a:rPr lang="it-IT" sz="1000" b="0" i="0" u="none" strike="noStrike">
                          <a:solidFill>
                            <a:srgbClr val="000000"/>
                          </a:solidFill>
                          <a:effectLst/>
                          <a:latin typeface="Calibri" panose="020F0502020204030204" pitchFamily="34" charset="0"/>
                        </a:rPr>
                        <a:t>ANIMMA 2021</a:t>
                      </a:r>
                    </a:p>
                  </a:txBody>
                  <a:tcPr marL="7620" marR="7620" marT="7620" marB="0" anchor="ctr"/>
                </a:tc>
                <a:extLst>
                  <a:ext uri="{0D108BD9-81ED-4DB2-BD59-A6C34878D82A}">
                    <a16:rowId xmlns:a16="http://schemas.microsoft.com/office/drawing/2014/main" val="2239665628"/>
                  </a:ext>
                </a:extLst>
              </a:tr>
              <a:tr h="266761">
                <a:tc>
                  <a:txBody>
                    <a:bodyPr/>
                    <a:lstStyle/>
                    <a:p>
                      <a:pPr algn="ctr" fontAlgn="ctr"/>
                      <a:r>
                        <a:rPr lang="it-IT" sz="1000" b="0" i="0" u="none" strike="noStrike">
                          <a:solidFill>
                            <a:srgbClr val="000000"/>
                          </a:solidFill>
                          <a:effectLst/>
                          <a:latin typeface="Calibri" panose="020F0502020204030204" pitchFamily="34" charset="0"/>
                        </a:rPr>
                        <a:t>9</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The Euratom project MICADO and its innovative characterization process of the Nuclear Waste Packages</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Erica Fanchini</a:t>
                      </a:r>
                    </a:p>
                  </a:txBody>
                  <a:tcPr marL="7620" marR="7620" marT="7620" marB="0" anchor="ctr"/>
                </a:tc>
                <a:tc>
                  <a:txBody>
                    <a:bodyPr/>
                    <a:lstStyle/>
                    <a:p>
                      <a:pPr algn="l" fontAlgn="ctr"/>
                      <a:r>
                        <a:rPr lang="it-IT" sz="1000" b="0" i="0" u="none" strike="noStrike">
                          <a:solidFill>
                            <a:srgbClr val="000000"/>
                          </a:solidFill>
                          <a:effectLst/>
                          <a:latin typeface="Calibri" panose="020F0502020204030204" pitchFamily="34" charset="0"/>
                        </a:rPr>
                        <a:t>ANIMMA 2021</a:t>
                      </a:r>
                    </a:p>
                  </a:txBody>
                  <a:tcPr marL="7620" marR="7620" marT="7620" marB="0" anchor="ctr"/>
                </a:tc>
                <a:extLst>
                  <a:ext uri="{0D108BD9-81ED-4DB2-BD59-A6C34878D82A}">
                    <a16:rowId xmlns:a16="http://schemas.microsoft.com/office/drawing/2014/main" val="1334663548"/>
                  </a:ext>
                </a:extLst>
              </a:tr>
              <a:tr h="228622">
                <a:tc>
                  <a:txBody>
                    <a:bodyPr/>
                    <a:lstStyle/>
                    <a:p>
                      <a:pPr algn="ctr" fontAlgn="ctr"/>
                      <a:r>
                        <a:rPr lang="it-IT" sz="1000" b="0" i="0" u="none" strike="noStrike">
                          <a:solidFill>
                            <a:srgbClr val="000000"/>
                          </a:solidFill>
                          <a:effectLst/>
                          <a:latin typeface="Calibri" panose="020F0502020204030204" pitchFamily="34" charset="0"/>
                        </a:rPr>
                        <a:t>10</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MICADO Project - Measurement and Instrumentation for Cleaning and Decommissioning Operations</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Giacomo Mangiagalli</a:t>
                      </a:r>
                    </a:p>
                  </a:txBody>
                  <a:tcPr marL="7620" marR="7620" marT="7620" marB="0" anchor="ctr"/>
                </a:tc>
                <a:tc>
                  <a:txBody>
                    <a:bodyPr/>
                    <a:lstStyle/>
                    <a:p>
                      <a:pPr algn="l" fontAlgn="ctr"/>
                      <a:r>
                        <a:rPr lang="it-IT" sz="1000" b="0" i="0" u="none" strike="noStrike">
                          <a:solidFill>
                            <a:srgbClr val="000000"/>
                          </a:solidFill>
                          <a:effectLst/>
                          <a:latin typeface="Calibri" panose="020F0502020204030204" pitchFamily="34" charset="0"/>
                        </a:rPr>
                        <a:t>ICOND 2020</a:t>
                      </a:r>
                    </a:p>
                  </a:txBody>
                  <a:tcPr marL="7620" marR="7620" marT="7620" marB="0" anchor="ctr"/>
                </a:tc>
                <a:extLst>
                  <a:ext uri="{0D108BD9-81ED-4DB2-BD59-A6C34878D82A}">
                    <a16:rowId xmlns:a16="http://schemas.microsoft.com/office/drawing/2014/main" val="1335379579"/>
                  </a:ext>
                </a:extLst>
              </a:tr>
              <a:tr h="217915">
                <a:tc>
                  <a:txBody>
                    <a:bodyPr/>
                    <a:lstStyle/>
                    <a:p>
                      <a:pPr algn="ctr" fontAlgn="ctr"/>
                      <a:r>
                        <a:rPr lang="it-IT" sz="1000" b="0" i="0" u="none" strike="noStrike">
                          <a:solidFill>
                            <a:srgbClr val="000000"/>
                          </a:solidFill>
                          <a:effectLst/>
                          <a:latin typeface="Calibri" panose="020F0502020204030204" pitchFamily="34" charset="0"/>
                        </a:rPr>
                        <a:t>11</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rPr>
                        <a:t>Timepix3 detector network for nuclear waste monitoring</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Bartolomej Biskup</a:t>
                      </a:r>
                    </a:p>
                  </a:txBody>
                  <a:tcPr marL="7620" marR="7620" marT="7620" marB="0" anchor="ctr"/>
                </a:tc>
                <a:tc>
                  <a:txBody>
                    <a:bodyPr/>
                    <a:lstStyle/>
                    <a:p>
                      <a:pPr algn="l" fontAlgn="ctr"/>
                      <a:r>
                        <a:rPr lang="it-IT" sz="1000" b="0" i="0" u="none" strike="noStrike">
                          <a:solidFill>
                            <a:srgbClr val="000000"/>
                          </a:solidFill>
                          <a:effectLst/>
                          <a:latin typeface="Calibri" panose="020F0502020204030204" pitchFamily="34" charset="0"/>
                        </a:rPr>
                        <a:t>ANIMMA 2021</a:t>
                      </a:r>
                    </a:p>
                  </a:txBody>
                  <a:tcPr marL="7620" marR="7620" marT="7620" marB="0" anchor="ctr"/>
                </a:tc>
                <a:extLst>
                  <a:ext uri="{0D108BD9-81ED-4DB2-BD59-A6C34878D82A}">
                    <a16:rowId xmlns:a16="http://schemas.microsoft.com/office/drawing/2014/main" val="180801450"/>
                  </a:ext>
                </a:extLst>
              </a:tr>
              <a:tr h="234640">
                <a:tc>
                  <a:txBody>
                    <a:bodyPr/>
                    <a:lstStyle/>
                    <a:p>
                      <a:pPr algn="ctr" fontAlgn="ctr"/>
                      <a:r>
                        <a:rPr lang="it-IT" sz="1000" b="0" i="0" u="none" strike="noStrike">
                          <a:solidFill>
                            <a:srgbClr val="000000"/>
                          </a:solidFill>
                          <a:effectLst/>
                          <a:latin typeface="Calibri" panose="020F0502020204030204" pitchFamily="34" charset="0"/>
                        </a:rPr>
                        <a:t>12</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Comprehensive optimization strategies for Compton imaging applications based on hybrid pixel detectors</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Martin Pichotka</a:t>
                      </a:r>
                    </a:p>
                  </a:txBody>
                  <a:tcPr marL="7620" marR="7620" marT="7620" marB="0" anchor="ctr"/>
                </a:tc>
                <a:tc>
                  <a:txBody>
                    <a:bodyPr/>
                    <a:lstStyle/>
                    <a:p>
                      <a:pPr algn="l" fontAlgn="ctr"/>
                      <a:r>
                        <a:rPr lang="it-IT" sz="1000" b="0" i="0" u="none" strike="noStrike">
                          <a:solidFill>
                            <a:srgbClr val="000000"/>
                          </a:solidFill>
                          <a:effectLst/>
                          <a:latin typeface="Calibri" panose="020F0502020204030204" pitchFamily="34" charset="0"/>
                        </a:rPr>
                        <a:t>ANIMMA 2021</a:t>
                      </a:r>
                    </a:p>
                  </a:txBody>
                  <a:tcPr marL="7620" marR="7620" marT="7620" marB="0" anchor="ctr"/>
                </a:tc>
                <a:extLst>
                  <a:ext uri="{0D108BD9-81ED-4DB2-BD59-A6C34878D82A}">
                    <a16:rowId xmlns:a16="http://schemas.microsoft.com/office/drawing/2014/main" val="1653904243"/>
                  </a:ext>
                </a:extLst>
              </a:tr>
              <a:tr h="210754">
                <a:tc>
                  <a:txBody>
                    <a:bodyPr/>
                    <a:lstStyle/>
                    <a:p>
                      <a:pPr algn="ctr" fontAlgn="ctr"/>
                      <a:r>
                        <a:rPr lang="it-IT" sz="1000" b="0" i="0" u="none" strike="noStrike" dirty="0">
                          <a:solidFill>
                            <a:srgbClr val="000000"/>
                          </a:solidFill>
                          <a:effectLst/>
                          <a:latin typeface="Calibri" panose="020F0502020204030204" pitchFamily="34" charset="0"/>
                        </a:rPr>
                        <a:t>13</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The Euratom project MICADO and its innovative characterization process of the Nuclear Waste Packages</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Erica Fanchini</a:t>
                      </a:r>
                    </a:p>
                  </a:txBody>
                  <a:tcPr marL="7620" marR="7620" marT="7620" marB="0" anchor="ctr"/>
                </a:tc>
                <a:tc>
                  <a:txBody>
                    <a:bodyPr/>
                    <a:lstStyle/>
                    <a:p>
                      <a:pPr algn="l" fontAlgn="ctr"/>
                      <a:r>
                        <a:rPr lang="it-IT" sz="1000" b="0" i="0" u="none" strike="noStrike">
                          <a:solidFill>
                            <a:srgbClr val="000000"/>
                          </a:solidFill>
                          <a:effectLst/>
                          <a:latin typeface="Calibri" panose="020F0502020204030204" pitchFamily="34" charset="0"/>
                        </a:rPr>
                        <a:t>IAEA Conference on Radioactive Waste Management 2021</a:t>
                      </a:r>
                    </a:p>
                  </a:txBody>
                  <a:tcPr marL="7620" marR="7620" marT="7620" marB="0" anchor="ctr"/>
                </a:tc>
                <a:extLst>
                  <a:ext uri="{0D108BD9-81ED-4DB2-BD59-A6C34878D82A}">
                    <a16:rowId xmlns:a16="http://schemas.microsoft.com/office/drawing/2014/main" val="489107050"/>
                  </a:ext>
                </a:extLst>
              </a:tr>
              <a:tr h="215923">
                <a:tc>
                  <a:txBody>
                    <a:bodyPr/>
                    <a:lstStyle/>
                    <a:p>
                      <a:pPr algn="ctr" fontAlgn="ctr"/>
                      <a:r>
                        <a:rPr lang="it-IT" sz="1000" b="0" i="0" u="none" strike="noStrike" dirty="0">
                          <a:solidFill>
                            <a:srgbClr val="000000"/>
                          </a:solidFill>
                          <a:effectLst/>
                          <a:latin typeface="Calibri" panose="020F0502020204030204" pitchFamily="34" charset="0"/>
                        </a:rPr>
                        <a:t>14</a:t>
                      </a:r>
                    </a:p>
                  </a:txBody>
                  <a:tcPr marL="7620" marR="7620" marT="7620" marB="0" anchor="ctr"/>
                </a:tc>
                <a:tc>
                  <a:txBody>
                    <a:bodyPr/>
                    <a:lstStyle/>
                    <a:p>
                      <a:pPr algn="l" fontAlgn="b"/>
                      <a:r>
                        <a:rPr lang="en-US" sz="1000" b="0" i="0" u="none" strike="noStrike">
                          <a:solidFill>
                            <a:srgbClr val="000000"/>
                          </a:solidFill>
                          <a:effectLst/>
                          <a:latin typeface="Calibri" panose="020F0502020204030204" pitchFamily="34" charset="0"/>
                        </a:rPr>
                        <a:t>Nuclear waste monitoring and hazard detection software for Timepix3 detector network</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Lukas Meduna</a:t>
                      </a:r>
                    </a:p>
                  </a:txBody>
                  <a:tcPr marL="7620" marR="7620" marT="7620" marB="0" anchor="ctr"/>
                </a:tc>
                <a:tc>
                  <a:txBody>
                    <a:bodyPr/>
                    <a:lstStyle/>
                    <a:p>
                      <a:pPr algn="l" fontAlgn="ctr"/>
                      <a:r>
                        <a:rPr lang="it-IT" sz="1000" b="0" i="0" u="none" strike="noStrike">
                          <a:solidFill>
                            <a:srgbClr val="000000"/>
                          </a:solidFill>
                          <a:effectLst/>
                          <a:latin typeface="Calibri" panose="020F0502020204030204" pitchFamily="34" charset="0"/>
                        </a:rPr>
                        <a:t>iWoRID 2021</a:t>
                      </a:r>
                    </a:p>
                  </a:txBody>
                  <a:tcPr marL="7620" marR="7620" marT="7620" marB="0" anchor="ctr"/>
                </a:tc>
                <a:extLst>
                  <a:ext uri="{0D108BD9-81ED-4DB2-BD59-A6C34878D82A}">
                    <a16:rowId xmlns:a16="http://schemas.microsoft.com/office/drawing/2014/main" val="1632805021"/>
                  </a:ext>
                </a:extLst>
              </a:tr>
              <a:tr h="205826">
                <a:tc>
                  <a:txBody>
                    <a:bodyPr/>
                    <a:lstStyle/>
                    <a:p>
                      <a:pPr algn="ctr" fontAlgn="ctr"/>
                      <a:r>
                        <a:rPr lang="it-IT" sz="1000" b="0" i="0" u="none" strike="noStrike" dirty="0">
                          <a:solidFill>
                            <a:srgbClr val="000000"/>
                          </a:solidFill>
                          <a:effectLst/>
                          <a:latin typeface="Calibri" panose="020F0502020204030204" pitchFamily="34" charset="0"/>
                        </a:rPr>
                        <a:t>15</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The Euratom project MICADO and its innovative characterization process of the Nuclear Waste Packages</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Erica Fanchini</a:t>
                      </a:r>
                    </a:p>
                  </a:txBody>
                  <a:tcPr marL="7620" marR="7620" marT="7620" marB="0" anchor="ctr"/>
                </a:tc>
                <a:tc>
                  <a:txBody>
                    <a:bodyPr/>
                    <a:lstStyle/>
                    <a:p>
                      <a:pPr algn="l" fontAlgn="ctr"/>
                      <a:r>
                        <a:rPr lang="it-IT" sz="1000" b="0" i="0" u="sng" strike="noStrike">
                          <a:solidFill>
                            <a:srgbClr val="0563C1"/>
                          </a:solidFill>
                          <a:effectLst/>
                          <a:latin typeface="Calibri" panose="020F0502020204030204" pitchFamily="34" charset="0"/>
                        </a:rPr>
                        <a:t>SFEN DEM 2021 </a:t>
                      </a:r>
                    </a:p>
                  </a:txBody>
                  <a:tcPr marL="7620" marR="7620" marT="7620" marB="0" anchor="ctr"/>
                </a:tc>
                <a:extLst>
                  <a:ext uri="{0D108BD9-81ED-4DB2-BD59-A6C34878D82A}">
                    <a16:rowId xmlns:a16="http://schemas.microsoft.com/office/drawing/2014/main" val="1412781526"/>
                  </a:ext>
                </a:extLst>
              </a:tr>
              <a:tr h="205826">
                <a:tc>
                  <a:txBody>
                    <a:bodyPr/>
                    <a:lstStyle/>
                    <a:p>
                      <a:pPr algn="ctr" fontAlgn="ctr"/>
                      <a:r>
                        <a:rPr lang="it-IT" sz="1000" b="0" i="0" u="none" strike="noStrike" dirty="0">
                          <a:solidFill>
                            <a:srgbClr val="000000"/>
                          </a:solidFill>
                          <a:effectLst/>
                          <a:latin typeface="Calibri" panose="020F0502020204030204" pitchFamily="34" charset="0"/>
                        </a:rPr>
                        <a:t>16</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rPr>
                        <a:t>SIF - 107° Congress of the Italian Physical Society</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Fabio Longhitano</a:t>
                      </a:r>
                    </a:p>
                  </a:txBody>
                  <a:tcPr marL="7620" marR="7620" marT="7620" marB="0" anchor="ctr"/>
                </a:tc>
                <a:tc>
                  <a:txBody>
                    <a:bodyPr/>
                    <a:lstStyle/>
                    <a:p>
                      <a:pPr algn="l" fontAlgn="ctr"/>
                      <a:r>
                        <a:rPr lang="it-IT" sz="1000" b="0" i="0" u="sng" strike="noStrike" dirty="0">
                          <a:solidFill>
                            <a:srgbClr val="0563C1"/>
                          </a:solidFill>
                          <a:effectLst/>
                          <a:latin typeface="Calibri" panose="020F0502020204030204" pitchFamily="34" charset="0"/>
                          <a:hlinkClick r:id="rId3"/>
                        </a:rPr>
                        <a:t>https://www.sif.it/attivita/congresso/107</a:t>
                      </a:r>
                      <a:endParaRPr lang="it-IT" sz="1000" b="0" i="0" u="sng" strike="noStrike" dirty="0">
                        <a:solidFill>
                          <a:srgbClr val="0563C1"/>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2929698126"/>
                  </a:ext>
                </a:extLst>
              </a:tr>
            </a:tbl>
          </a:graphicData>
        </a:graphic>
      </p:graphicFrame>
      <p:sp>
        <p:nvSpPr>
          <p:cNvPr id="6" name="CasellaDiTesto 5">
            <a:extLst>
              <a:ext uri="{FF2B5EF4-FFF2-40B4-BE49-F238E27FC236}">
                <a16:creationId xmlns:a16="http://schemas.microsoft.com/office/drawing/2014/main" id="{60B9B973-AFDC-AB6A-4E21-434E14CD4606}"/>
              </a:ext>
            </a:extLst>
          </p:cNvPr>
          <p:cNvSpPr txBox="1"/>
          <p:nvPr/>
        </p:nvSpPr>
        <p:spPr>
          <a:xfrm>
            <a:off x="3214255" y="6309185"/>
            <a:ext cx="5899757" cy="369332"/>
          </a:xfrm>
          <a:prstGeom prst="rect">
            <a:avLst/>
          </a:prstGeom>
          <a:noFill/>
        </p:spPr>
        <p:txBody>
          <a:bodyPr wrap="none" rtlCol="0">
            <a:spAutoFit/>
          </a:bodyPr>
          <a:lstStyle/>
          <a:p>
            <a:r>
              <a:rPr lang="it-IT" u="sng" dirty="0"/>
              <a:t>The complete file </a:t>
            </a:r>
            <a:r>
              <a:rPr lang="it-IT" u="sng" dirty="0" err="1"/>
              <a:t>is</a:t>
            </a:r>
            <a:r>
              <a:rPr lang="it-IT" u="sng" dirty="0"/>
              <a:t> </a:t>
            </a:r>
            <a:r>
              <a:rPr lang="it-IT" u="sng" dirty="0" err="1"/>
              <a:t>available</a:t>
            </a:r>
            <a:r>
              <a:rPr lang="it-IT" u="sng" dirty="0"/>
              <a:t> on </a:t>
            </a:r>
            <a:r>
              <a:rPr lang="it-IT" u="sng" dirty="0" err="1"/>
              <a:t>sharepoint</a:t>
            </a:r>
            <a:r>
              <a:rPr lang="it-IT" u="sng" dirty="0"/>
              <a:t> in the WP3 folder</a:t>
            </a:r>
          </a:p>
        </p:txBody>
      </p:sp>
    </p:spTree>
    <p:extLst>
      <p:ext uri="{BB962C8B-B14F-4D97-AF65-F5344CB8AC3E}">
        <p14:creationId xmlns:p14="http://schemas.microsoft.com/office/powerpoint/2010/main" val="2716495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4B6131-2A99-4770-8BCE-C55E91E7A53A}"/>
              </a:ext>
            </a:extLst>
          </p:cNvPr>
          <p:cNvSpPr>
            <a:spLocks noGrp="1"/>
          </p:cNvSpPr>
          <p:nvPr>
            <p:ph type="title"/>
          </p:nvPr>
        </p:nvSpPr>
        <p:spPr/>
        <p:txBody>
          <a:bodyPr/>
          <a:lstStyle/>
          <a:p>
            <a:r>
              <a:rPr lang="en-US" dirty="0"/>
              <a:t>Slides</a:t>
            </a:r>
            <a:endParaRPr lang="it-IT" dirty="0"/>
          </a:p>
        </p:txBody>
      </p:sp>
      <p:sp>
        <p:nvSpPr>
          <p:cNvPr id="3" name="Segnaposto contenuto 2">
            <a:extLst>
              <a:ext uri="{FF2B5EF4-FFF2-40B4-BE49-F238E27FC236}">
                <a16:creationId xmlns:a16="http://schemas.microsoft.com/office/drawing/2014/main" id="{8EBA4FFC-D4F2-411F-A703-956B4E044066}"/>
              </a:ext>
            </a:extLst>
          </p:cNvPr>
          <p:cNvSpPr>
            <a:spLocks noGrp="1"/>
          </p:cNvSpPr>
          <p:nvPr>
            <p:ph idx="1"/>
          </p:nvPr>
        </p:nvSpPr>
        <p:spPr/>
        <p:txBody>
          <a:bodyPr/>
          <a:lstStyle/>
          <a:p>
            <a:r>
              <a:rPr lang="en-US" dirty="0"/>
              <a:t>WP goals &amp; overview </a:t>
            </a:r>
          </a:p>
          <a:p>
            <a:r>
              <a:rPr lang="en-US" dirty="0"/>
              <a:t>MICADO Website</a:t>
            </a:r>
          </a:p>
          <a:p>
            <a:r>
              <a:rPr lang="en-US" dirty="0"/>
              <a:t>Dissemination Activities</a:t>
            </a:r>
          </a:p>
          <a:p>
            <a:r>
              <a:rPr lang="en-US" dirty="0"/>
              <a:t>Exploitation &amp; IP</a:t>
            </a:r>
          </a:p>
        </p:txBody>
      </p:sp>
      <p:sp>
        <p:nvSpPr>
          <p:cNvPr id="4" name="Segnaposto data 3">
            <a:extLst>
              <a:ext uri="{FF2B5EF4-FFF2-40B4-BE49-F238E27FC236}">
                <a16:creationId xmlns:a16="http://schemas.microsoft.com/office/drawing/2014/main" id="{3B13323A-A0B5-44CC-A8B9-F2C97CF479BE}"/>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3868306A-1D15-4A6D-9F56-BA3CAC2497F1}"/>
              </a:ext>
            </a:extLst>
          </p:cNvPr>
          <p:cNvSpPr>
            <a:spLocks noGrp="1"/>
          </p:cNvSpPr>
          <p:nvPr>
            <p:ph type="sldNum" sz="quarter" idx="12"/>
          </p:nvPr>
        </p:nvSpPr>
        <p:spPr/>
        <p:txBody>
          <a:bodyPr/>
          <a:lstStyle/>
          <a:p>
            <a:fld id="{7ADC2682-86E0-43EF-9663-C77056E8D387}" type="slidenum">
              <a:rPr lang="it-IT" smtClean="0"/>
              <a:t>2</a:t>
            </a:fld>
            <a:endParaRPr lang="it-IT"/>
          </a:p>
        </p:txBody>
      </p:sp>
    </p:spTree>
    <p:extLst>
      <p:ext uri="{BB962C8B-B14F-4D97-AF65-F5344CB8AC3E}">
        <p14:creationId xmlns:p14="http://schemas.microsoft.com/office/powerpoint/2010/main" val="19623429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3ED438-C84C-4C00-9987-B5F4933A1835}"/>
              </a:ext>
            </a:extLst>
          </p:cNvPr>
          <p:cNvSpPr>
            <a:spLocks noGrp="1"/>
          </p:cNvSpPr>
          <p:nvPr>
            <p:ph type="title"/>
          </p:nvPr>
        </p:nvSpPr>
        <p:spPr>
          <a:xfrm>
            <a:off x="838199" y="364149"/>
            <a:ext cx="8147181" cy="494264"/>
          </a:xfrm>
          <a:solidFill>
            <a:schemeClr val="bg1"/>
          </a:solidFill>
        </p:spPr>
        <p:txBody>
          <a:bodyPr>
            <a:normAutofit fontScale="90000"/>
          </a:bodyPr>
          <a:lstStyle/>
          <a:p>
            <a:r>
              <a:rPr lang="en-US" dirty="0"/>
              <a:t>Papers/Thesis</a:t>
            </a:r>
            <a:endParaRPr lang="it-IT" dirty="0"/>
          </a:p>
        </p:txBody>
      </p:sp>
      <p:sp>
        <p:nvSpPr>
          <p:cNvPr id="4" name="Segnaposto data 3">
            <a:extLst>
              <a:ext uri="{FF2B5EF4-FFF2-40B4-BE49-F238E27FC236}">
                <a16:creationId xmlns:a16="http://schemas.microsoft.com/office/drawing/2014/main" id="{DB0DADFC-5305-45D9-A8E3-8C9153F2593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7866C6-9788-46EE-A644-812F08EA35E8}" type="datetime1">
              <a:rPr kumimoji="0" lang="en-US" sz="1200" b="0" i="0" u="none" strike="noStrike" kern="1200" cap="none" spc="0" normalizeH="0" baseline="0" noProof="0" smtClean="0">
                <a:ln>
                  <a:noFill/>
                </a:ln>
                <a:solidFill>
                  <a:srgbClr val="3D4888"/>
                </a:solidFill>
                <a:effectLst/>
                <a:uLnTx/>
                <a:uFillTx/>
                <a:latin typeface="Tw Cen MT" panose="020B06020201040206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1/25/23</a:t>
            </a:fld>
            <a:endParaRPr kumimoji="0" lang="it-IT" sz="1200" b="0" i="0" u="none" strike="noStrike" kern="1200" cap="none" spc="0" normalizeH="0" baseline="0" noProof="0">
              <a:ln>
                <a:noFill/>
              </a:ln>
              <a:solidFill>
                <a:srgbClr val="3D4888"/>
              </a:solidFill>
              <a:effectLst/>
              <a:uLnTx/>
              <a:uFillTx/>
              <a:latin typeface="Tw Cen MT" panose="020B0602020104020603"/>
              <a:ea typeface="+mn-ea"/>
              <a:cs typeface="+mn-cs"/>
            </a:endParaRPr>
          </a:p>
        </p:txBody>
      </p:sp>
      <p:sp>
        <p:nvSpPr>
          <p:cNvPr id="5" name="Segnaposto numero diapositiva 4">
            <a:extLst>
              <a:ext uri="{FF2B5EF4-FFF2-40B4-BE49-F238E27FC236}">
                <a16:creationId xmlns:a16="http://schemas.microsoft.com/office/drawing/2014/main" id="{9C0EB9F3-AA0C-4513-9709-24B82F67EA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DC2682-86E0-43EF-9663-C77056E8D387}" type="slidenum">
              <a:rPr kumimoji="0" lang="it-IT" sz="1200" b="0" i="0" u="none" strike="noStrike" kern="1200" cap="none" spc="0" normalizeH="0" baseline="0" noProof="0" smtClean="0">
                <a:ln>
                  <a:noFill/>
                </a:ln>
                <a:solidFill>
                  <a:srgbClr val="3D4888"/>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srgbClr val="3D4888"/>
              </a:solidFill>
              <a:effectLst/>
              <a:uLnTx/>
              <a:uFillTx/>
              <a:latin typeface="Tw Cen MT" panose="020B0602020104020603"/>
              <a:ea typeface="+mn-ea"/>
              <a:cs typeface="+mn-cs"/>
            </a:endParaRPr>
          </a:p>
        </p:txBody>
      </p:sp>
      <p:graphicFrame>
        <p:nvGraphicFramePr>
          <p:cNvPr id="3" name="Tabella 2">
            <a:extLst>
              <a:ext uri="{FF2B5EF4-FFF2-40B4-BE49-F238E27FC236}">
                <a16:creationId xmlns:a16="http://schemas.microsoft.com/office/drawing/2014/main" id="{4ADC1859-7035-4A79-ABD4-915C9DFECBD1}"/>
              </a:ext>
            </a:extLst>
          </p:cNvPr>
          <p:cNvGraphicFramePr>
            <a:graphicFrameLocks noGrp="1"/>
          </p:cNvGraphicFramePr>
          <p:nvPr>
            <p:extLst>
              <p:ext uri="{D42A27DB-BD31-4B8C-83A1-F6EECF244321}">
                <p14:modId xmlns:p14="http://schemas.microsoft.com/office/powerpoint/2010/main" val="532081519"/>
              </p:ext>
            </p:extLst>
          </p:nvPr>
        </p:nvGraphicFramePr>
        <p:xfrm>
          <a:off x="475239" y="1112915"/>
          <a:ext cx="11297660" cy="3851302"/>
        </p:xfrm>
        <a:graphic>
          <a:graphicData uri="http://schemas.openxmlformats.org/drawingml/2006/table">
            <a:tbl>
              <a:tblPr firstRow="1">
                <a:tableStyleId>{5C22544A-7EE6-4342-B048-85BDC9FD1C3A}</a:tableStyleId>
              </a:tblPr>
              <a:tblGrid>
                <a:gridCol w="560679">
                  <a:extLst>
                    <a:ext uri="{9D8B030D-6E8A-4147-A177-3AD203B41FA5}">
                      <a16:colId xmlns:a16="http://schemas.microsoft.com/office/drawing/2014/main" val="178035696"/>
                    </a:ext>
                  </a:extLst>
                </a:gridCol>
                <a:gridCol w="5668828">
                  <a:extLst>
                    <a:ext uri="{9D8B030D-6E8A-4147-A177-3AD203B41FA5}">
                      <a16:colId xmlns:a16="http://schemas.microsoft.com/office/drawing/2014/main" val="2642148149"/>
                    </a:ext>
                  </a:extLst>
                </a:gridCol>
                <a:gridCol w="1951050">
                  <a:extLst>
                    <a:ext uri="{9D8B030D-6E8A-4147-A177-3AD203B41FA5}">
                      <a16:colId xmlns:a16="http://schemas.microsoft.com/office/drawing/2014/main" val="1605168372"/>
                    </a:ext>
                  </a:extLst>
                </a:gridCol>
                <a:gridCol w="3117103">
                  <a:extLst>
                    <a:ext uri="{9D8B030D-6E8A-4147-A177-3AD203B41FA5}">
                      <a16:colId xmlns:a16="http://schemas.microsoft.com/office/drawing/2014/main" val="3110080137"/>
                    </a:ext>
                  </a:extLst>
                </a:gridCol>
              </a:tblGrid>
              <a:tr h="396333">
                <a:tc>
                  <a:txBody>
                    <a:bodyPr/>
                    <a:lstStyle/>
                    <a:p>
                      <a:pPr marL="0" algn="ctr" defTabSz="914400" rtl="0" eaLnBrk="1" fontAlgn="ctr" latinLnBrk="0" hangingPunct="1"/>
                      <a:r>
                        <a:rPr lang="it-IT" sz="1100" b="1" u="none" strike="noStrike" kern="1200">
                          <a:solidFill>
                            <a:schemeClr val="bg1"/>
                          </a:solidFill>
                          <a:effectLst/>
                          <a:latin typeface="+mn-lt"/>
                          <a:ea typeface="+mn-ea"/>
                          <a:cs typeface="+mn-cs"/>
                        </a:rPr>
                        <a:t>number</a:t>
                      </a:r>
                    </a:p>
                  </a:txBody>
                  <a:tcPr marL="4078" marR="4078" marT="4078" marB="0" anchor="ctr">
                    <a:solidFill>
                      <a:srgbClr val="3D4888"/>
                    </a:solidFill>
                  </a:tcPr>
                </a:tc>
                <a:tc>
                  <a:txBody>
                    <a:bodyPr/>
                    <a:lstStyle/>
                    <a:p>
                      <a:pPr marL="0" algn="ctr" defTabSz="914400" rtl="0" eaLnBrk="1" fontAlgn="ctr" latinLnBrk="0" hangingPunct="1"/>
                      <a:r>
                        <a:rPr lang="it-IT" sz="1100" b="1" u="none" strike="noStrike" kern="1200" dirty="0" err="1">
                          <a:solidFill>
                            <a:schemeClr val="bg1"/>
                          </a:solidFill>
                          <a:effectLst/>
                          <a:latin typeface="+mn-lt"/>
                          <a:ea typeface="+mn-ea"/>
                          <a:cs typeface="+mn-cs"/>
                        </a:rPr>
                        <a:t>title</a:t>
                      </a:r>
                      <a:endParaRPr lang="it-IT" sz="1100" b="1" u="none" strike="noStrike" kern="1200" dirty="0">
                        <a:solidFill>
                          <a:schemeClr val="bg1"/>
                        </a:solidFill>
                        <a:effectLst/>
                        <a:latin typeface="+mn-lt"/>
                        <a:ea typeface="+mn-ea"/>
                        <a:cs typeface="+mn-cs"/>
                      </a:endParaRPr>
                    </a:p>
                  </a:txBody>
                  <a:tcPr marL="4078" marR="4078" marT="4078" marB="0" anchor="ctr">
                    <a:solidFill>
                      <a:srgbClr val="3D4888"/>
                    </a:solidFill>
                  </a:tcPr>
                </a:tc>
                <a:tc>
                  <a:txBody>
                    <a:bodyPr/>
                    <a:lstStyle/>
                    <a:p>
                      <a:pPr marL="0" algn="ctr" defTabSz="914400" rtl="0" eaLnBrk="1" fontAlgn="ctr" latinLnBrk="0" hangingPunct="1"/>
                      <a:r>
                        <a:rPr lang="it-IT" sz="1100" b="1" u="none" strike="noStrike" kern="1200">
                          <a:solidFill>
                            <a:schemeClr val="bg1"/>
                          </a:solidFill>
                          <a:effectLst/>
                          <a:latin typeface="+mn-lt"/>
                          <a:ea typeface="+mn-ea"/>
                          <a:cs typeface="+mn-cs"/>
                        </a:rPr>
                        <a:t>corresponding author</a:t>
                      </a:r>
                    </a:p>
                  </a:txBody>
                  <a:tcPr marL="4078" marR="4078" marT="4078" marB="0" anchor="ctr">
                    <a:solidFill>
                      <a:srgbClr val="3D4888"/>
                    </a:solidFill>
                  </a:tcPr>
                </a:tc>
                <a:tc>
                  <a:txBody>
                    <a:bodyPr/>
                    <a:lstStyle/>
                    <a:p>
                      <a:pPr marL="0" algn="ctr" defTabSz="914400" rtl="0" eaLnBrk="1" fontAlgn="ctr" latinLnBrk="0" hangingPunct="1"/>
                      <a:r>
                        <a:rPr lang="it-IT" sz="1100" b="1" u="none" strike="noStrike" kern="1200" dirty="0">
                          <a:solidFill>
                            <a:schemeClr val="bg1"/>
                          </a:solidFill>
                          <a:effectLst/>
                          <a:latin typeface="+mn-lt"/>
                          <a:ea typeface="+mn-ea"/>
                          <a:cs typeface="+mn-cs"/>
                        </a:rPr>
                        <a:t>Journal</a:t>
                      </a:r>
                    </a:p>
                  </a:txBody>
                  <a:tcPr marL="4078" marR="4078" marT="4078" marB="0" anchor="ctr">
                    <a:solidFill>
                      <a:srgbClr val="3D4888"/>
                    </a:solidFill>
                  </a:tcPr>
                </a:tc>
                <a:extLst>
                  <a:ext uri="{0D108BD9-81ED-4DB2-BD59-A6C34878D82A}">
                    <a16:rowId xmlns:a16="http://schemas.microsoft.com/office/drawing/2014/main" val="1044277122"/>
                  </a:ext>
                </a:extLst>
              </a:tr>
              <a:tr h="365080">
                <a:tc>
                  <a:txBody>
                    <a:bodyPr/>
                    <a:lstStyle/>
                    <a:p>
                      <a:pPr algn="ctr" fontAlgn="ctr"/>
                      <a:r>
                        <a:rPr lang="it-IT" sz="1000" b="0" i="0" u="none" strike="noStrike" dirty="0">
                          <a:solidFill>
                            <a:srgbClr val="000000"/>
                          </a:solidFill>
                          <a:effectLst/>
                          <a:latin typeface="Calibri" panose="020F0502020204030204" pitchFamily="34" charset="0"/>
                        </a:rPr>
                        <a:t>1</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From nuclear physics to applications: detectors for beam handling, medical diagnostics and radioactive waste monitoring</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Paolo Finocchiaro</a:t>
                      </a:r>
                    </a:p>
                  </a:txBody>
                  <a:tcPr marL="7620" marR="7620" marT="7620" marB="0" anchor="ctr"/>
                </a:tc>
                <a:tc>
                  <a:txBody>
                    <a:bodyPr/>
                    <a:lstStyle/>
                    <a:p>
                      <a:pPr algn="ctr" fontAlgn="ctr"/>
                      <a:r>
                        <a:rPr lang="it-IT" sz="1000" b="0" i="0" u="none" strike="noStrike" dirty="0" err="1">
                          <a:solidFill>
                            <a:srgbClr val="000000"/>
                          </a:solidFill>
                          <a:effectLst/>
                          <a:latin typeface="Calibri" panose="020F0502020204030204" pitchFamily="34" charset="0"/>
                        </a:rPr>
                        <a:t>European</a:t>
                      </a:r>
                      <a:r>
                        <a:rPr lang="it-IT" sz="1000" b="0" i="0" u="none" strike="noStrike" dirty="0">
                          <a:solidFill>
                            <a:srgbClr val="000000"/>
                          </a:solidFill>
                          <a:effectLst/>
                          <a:latin typeface="Calibri" panose="020F0502020204030204" pitchFamily="34" charset="0"/>
                        </a:rPr>
                        <a:t> </a:t>
                      </a:r>
                      <a:r>
                        <a:rPr lang="it-IT" sz="1000" b="0" i="0" u="none" strike="noStrike" dirty="0" err="1">
                          <a:solidFill>
                            <a:srgbClr val="000000"/>
                          </a:solidFill>
                          <a:effectLst/>
                          <a:latin typeface="Calibri" panose="020F0502020204030204" pitchFamily="34" charset="0"/>
                        </a:rPr>
                        <a:t>Physical</a:t>
                      </a:r>
                      <a:r>
                        <a:rPr lang="it-IT" sz="1000" b="0" i="0" u="none" strike="noStrike" dirty="0">
                          <a:solidFill>
                            <a:srgbClr val="000000"/>
                          </a:solidFill>
                          <a:effectLst/>
                          <a:latin typeface="Calibri" panose="020F0502020204030204" pitchFamily="34" charset="0"/>
                        </a:rPr>
                        <a:t> Journal Plus</a:t>
                      </a:r>
                    </a:p>
                  </a:txBody>
                  <a:tcPr marL="7620" marR="7620" marT="7620" marB="0" anchor="ctr"/>
                </a:tc>
                <a:extLst>
                  <a:ext uri="{0D108BD9-81ED-4DB2-BD59-A6C34878D82A}">
                    <a16:rowId xmlns:a16="http://schemas.microsoft.com/office/drawing/2014/main" val="375324385"/>
                  </a:ext>
                </a:extLst>
              </a:tr>
              <a:tr h="365080">
                <a:tc>
                  <a:txBody>
                    <a:bodyPr/>
                    <a:lstStyle/>
                    <a:p>
                      <a:pPr algn="ctr" fontAlgn="ctr"/>
                      <a:r>
                        <a:rPr lang="it-IT" sz="1000" b="0" i="0" u="none" strike="noStrike">
                          <a:solidFill>
                            <a:srgbClr val="000000"/>
                          </a:solidFill>
                          <a:effectLst/>
                          <a:latin typeface="Calibri" panose="020F0502020204030204" pitchFamily="34" charset="0"/>
                        </a:rPr>
                        <a:t>2</a:t>
                      </a:r>
                    </a:p>
                  </a:txBody>
                  <a:tcPr marL="7620" marR="7620" marT="7620" marB="0" anchor="ctr"/>
                </a:tc>
                <a:tc>
                  <a:txBody>
                    <a:bodyPr/>
                    <a:lstStyle/>
                    <a:p>
                      <a:pPr algn="l" fontAlgn="ctr"/>
                      <a:r>
                        <a:rPr lang="it-IT" sz="1000" b="0" i="0" u="none" strike="noStrike">
                          <a:solidFill>
                            <a:srgbClr val="000000"/>
                          </a:solidFill>
                          <a:effectLst/>
                          <a:latin typeface="Calibri" panose="020F0502020204030204" pitchFamily="34" charset="0"/>
                        </a:rPr>
                        <a:t>Optimization of a 9 MeV electron accelerator Bremsstrahlung flux for photofission-based assay techniques using PHITS and MCNP6 Monte Carlo codes</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Iaroslav Meleshenkovskii</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Nucl. Instr. Meth. B</a:t>
                      </a:r>
                    </a:p>
                  </a:txBody>
                  <a:tcPr marL="7620" marR="7620" marT="7620" marB="0" anchor="ctr"/>
                </a:tc>
                <a:extLst>
                  <a:ext uri="{0D108BD9-81ED-4DB2-BD59-A6C34878D82A}">
                    <a16:rowId xmlns:a16="http://schemas.microsoft.com/office/drawing/2014/main" val="3804481942"/>
                  </a:ext>
                </a:extLst>
              </a:tr>
              <a:tr h="365080">
                <a:tc>
                  <a:txBody>
                    <a:bodyPr/>
                    <a:lstStyle/>
                    <a:p>
                      <a:pPr algn="ctr" fontAlgn="ctr"/>
                      <a:r>
                        <a:rPr lang="it-IT" sz="1000" b="0" i="0" u="none" strike="noStrike">
                          <a:solidFill>
                            <a:srgbClr val="000000"/>
                          </a:solidFill>
                          <a:effectLst/>
                          <a:latin typeface="Calibri" panose="020F0502020204030204" pitchFamily="34" charset="0"/>
                        </a:rPr>
                        <a:t>3</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rPr>
                        <a:t>Bayesian inference of 1D activity profiles from segmented gamma scanning of a heterogeneous radioactive waste drum scanning of a heterogeneous radioactive waste drum</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Eric Laloy</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Applied Radiation and Isotopes</a:t>
                      </a:r>
                    </a:p>
                  </a:txBody>
                  <a:tcPr marL="7620" marR="7620" marT="7620" marB="0" anchor="ctr"/>
                </a:tc>
                <a:extLst>
                  <a:ext uri="{0D108BD9-81ED-4DB2-BD59-A6C34878D82A}">
                    <a16:rowId xmlns:a16="http://schemas.microsoft.com/office/drawing/2014/main" val="3742306324"/>
                  </a:ext>
                </a:extLst>
              </a:tr>
              <a:tr h="273507">
                <a:tc>
                  <a:txBody>
                    <a:bodyPr/>
                    <a:lstStyle/>
                    <a:p>
                      <a:pPr algn="ctr" fontAlgn="ctr"/>
                      <a:r>
                        <a:rPr lang="it-IT" sz="1000" b="0" i="0" u="none" strike="noStrike">
                          <a:solidFill>
                            <a:srgbClr val="000000"/>
                          </a:solidFill>
                          <a:effectLst/>
                          <a:latin typeface="Calibri" panose="020F0502020204030204" pitchFamily="34" charset="0"/>
                        </a:rPr>
                        <a:t>4</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Design of MICADO advanced passive and active neutron measurement system for radioactive waste drums </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Quentin Ducasse</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Nucl. Instr. Meth. A</a:t>
                      </a:r>
                    </a:p>
                  </a:txBody>
                  <a:tcPr marL="7620" marR="7620" marT="7620" marB="0" anchor="ctr"/>
                </a:tc>
                <a:extLst>
                  <a:ext uri="{0D108BD9-81ED-4DB2-BD59-A6C34878D82A}">
                    <a16:rowId xmlns:a16="http://schemas.microsoft.com/office/drawing/2014/main" val="2848252281"/>
                  </a:ext>
                </a:extLst>
              </a:tr>
              <a:tr h="365080">
                <a:tc>
                  <a:txBody>
                    <a:bodyPr/>
                    <a:lstStyle/>
                    <a:p>
                      <a:pPr algn="ctr" fontAlgn="ctr"/>
                      <a:r>
                        <a:rPr lang="it-IT" sz="1000" b="0" i="0" u="none" strike="noStrike">
                          <a:solidFill>
                            <a:srgbClr val="000000"/>
                          </a:solidFill>
                          <a:effectLst/>
                          <a:latin typeface="Calibri" panose="020F0502020204030204" pitchFamily="34" charset="0"/>
                        </a:rPr>
                        <a:t>5</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Neutron Counters to Monitor Nuclear Materials in the</a:t>
                      </a: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MICADO Project</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Paolo Finocchiaro</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Sensors</a:t>
                      </a:r>
                    </a:p>
                  </a:txBody>
                  <a:tcPr marL="7620" marR="7620" marT="7620" marB="0" anchor="ctr"/>
                </a:tc>
                <a:extLst>
                  <a:ext uri="{0D108BD9-81ED-4DB2-BD59-A6C34878D82A}">
                    <a16:rowId xmlns:a16="http://schemas.microsoft.com/office/drawing/2014/main" val="1414235432"/>
                  </a:ext>
                </a:extLst>
              </a:tr>
              <a:tr h="210052">
                <a:tc>
                  <a:txBody>
                    <a:bodyPr/>
                    <a:lstStyle/>
                    <a:p>
                      <a:pPr algn="ctr" fontAlgn="ctr"/>
                      <a:r>
                        <a:rPr lang="it-IT" sz="1000" b="0" i="0" u="none" strike="noStrike">
                          <a:solidFill>
                            <a:srgbClr val="000000"/>
                          </a:solidFill>
                          <a:effectLst/>
                          <a:latin typeface="Calibri" panose="020F0502020204030204" pitchFamily="34" charset="0"/>
                        </a:rPr>
                        <a:t>6</a:t>
                      </a:r>
                    </a:p>
                  </a:txBody>
                  <a:tcPr marL="7620" marR="7620" marT="7620" marB="0" anchor="ctr"/>
                </a:tc>
                <a:tc>
                  <a:txBody>
                    <a:bodyPr/>
                    <a:lstStyle/>
                    <a:p>
                      <a:pPr algn="l" fontAlgn="ctr"/>
                      <a:r>
                        <a:rPr lang="en-US" sz="1000" b="0" i="0" u="none" strike="noStrike">
                          <a:solidFill>
                            <a:srgbClr val="000000"/>
                          </a:solidFill>
                          <a:effectLst/>
                          <a:latin typeface="Calibri" panose="020F0502020204030204" pitchFamily="34" charset="0"/>
                        </a:rPr>
                        <a:t>Gamma—Ray Counters to Monitor Radioactive Waste Packages in the MICADO Project</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Paolo Finocchiaro</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Instruments</a:t>
                      </a:r>
                    </a:p>
                  </a:txBody>
                  <a:tcPr marL="7620" marR="7620" marT="7620" marB="0" anchor="ctr"/>
                </a:tc>
                <a:extLst>
                  <a:ext uri="{0D108BD9-81ED-4DB2-BD59-A6C34878D82A}">
                    <a16:rowId xmlns:a16="http://schemas.microsoft.com/office/drawing/2014/main" val="3407517661"/>
                  </a:ext>
                </a:extLst>
              </a:tr>
              <a:tr h="365080">
                <a:tc>
                  <a:txBody>
                    <a:bodyPr/>
                    <a:lstStyle/>
                    <a:p>
                      <a:pPr algn="ctr" fontAlgn="ctr"/>
                      <a:r>
                        <a:rPr lang="it-IT" sz="1000" b="0" i="0" u="none" strike="noStrike">
                          <a:solidFill>
                            <a:srgbClr val="000000"/>
                          </a:solidFill>
                          <a:effectLst/>
                          <a:latin typeface="Calibri" panose="020F0502020204030204" pitchFamily="34" charset="0"/>
                        </a:rPr>
                        <a:t>7</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rPr>
                        <a:t>Feasibility study of the photofission technique for characterization of 220-L concrete-lined nuclear waste drums at 7 or 9 MeV energies</a:t>
                      </a:r>
                    </a:p>
                  </a:txBody>
                  <a:tcPr marL="7620" marR="7620" marT="7620" marB="0" anchor="ctr"/>
                </a:tc>
                <a:tc>
                  <a:txBody>
                    <a:bodyPr/>
                    <a:lstStyle/>
                    <a:p>
                      <a:pPr algn="ctr" fontAlgn="ctr"/>
                      <a:r>
                        <a:rPr lang="it-IT" sz="1000" b="0" i="0" u="none" strike="noStrike">
                          <a:solidFill>
                            <a:srgbClr val="000000"/>
                          </a:solidFill>
                          <a:effectLst/>
                          <a:latin typeface="Calibri" panose="020F0502020204030204" pitchFamily="34" charset="0"/>
                        </a:rPr>
                        <a:t>Iaroslav Meleshenkovskii</a:t>
                      </a:r>
                    </a:p>
                  </a:txBody>
                  <a:tcPr marL="7620" marR="7620" marT="7620" marB="0" anchor="ctr"/>
                </a:tc>
                <a:tc>
                  <a:txBody>
                    <a:bodyPr/>
                    <a:lstStyle/>
                    <a:p>
                      <a:pPr algn="ctr" fontAlgn="ctr"/>
                      <a:r>
                        <a:rPr lang="en-US" sz="1000" b="0" i="0" u="none" strike="noStrike">
                          <a:solidFill>
                            <a:srgbClr val="000000"/>
                          </a:solidFill>
                          <a:effectLst/>
                          <a:latin typeface="Calibri" panose="020F0502020204030204" pitchFamily="34" charset="0"/>
                        </a:rPr>
                        <a:t>Nuclear Instruments and Methods section A</a:t>
                      </a:r>
                    </a:p>
                  </a:txBody>
                  <a:tcPr marL="7620" marR="7620" marT="7620" marB="0" anchor="ctr"/>
                </a:tc>
                <a:extLst>
                  <a:ext uri="{0D108BD9-81ED-4DB2-BD59-A6C34878D82A}">
                    <a16:rowId xmlns:a16="http://schemas.microsoft.com/office/drawing/2014/main" val="2239665628"/>
                  </a:ext>
                </a:extLst>
              </a:tr>
              <a:tr h="246499">
                <a:tc>
                  <a:txBody>
                    <a:bodyPr/>
                    <a:lstStyle/>
                    <a:p>
                      <a:pPr algn="ctr" fontAlgn="ctr"/>
                      <a:r>
                        <a:rPr lang="it-IT" sz="1000" b="0" i="0" u="none" strike="noStrike">
                          <a:solidFill>
                            <a:srgbClr val="000000"/>
                          </a:solidFill>
                          <a:effectLst/>
                          <a:latin typeface="Calibri" panose="020F0502020204030204" pitchFamily="34" charset="0"/>
                        </a:rPr>
                        <a:t>8</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rPr>
                        <a:t>Timepix3 detector network for nuclear waste monitoring</a:t>
                      </a:r>
                    </a:p>
                  </a:txBody>
                  <a:tcPr marL="7620" marR="7620" marT="7620" marB="0" anchor="ctr"/>
                </a:tc>
                <a:tc>
                  <a:txBody>
                    <a:bodyPr/>
                    <a:lstStyle/>
                    <a:p>
                      <a:pPr algn="ctr" fontAlgn="ctr"/>
                      <a:r>
                        <a:rPr lang="it-IT" sz="1000" b="0" i="0" u="none" strike="noStrike" dirty="0" err="1">
                          <a:solidFill>
                            <a:srgbClr val="000000"/>
                          </a:solidFill>
                          <a:effectLst/>
                          <a:latin typeface="Calibri" panose="020F0502020204030204" pitchFamily="34" charset="0"/>
                        </a:rPr>
                        <a:t>Bartolomej</a:t>
                      </a:r>
                      <a:r>
                        <a:rPr lang="it-IT" sz="1000" b="0" i="0" u="none" strike="noStrike" dirty="0">
                          <a:solidFill>
                            <a:srgbClr val="000000"/>
                          </a:solidFill>
                          <a:effectLst/>
                          <a:latin typeface="Calibri" panose="020F0502020204030204" pitchFamily="34" charset="0"/>
                        </a:rPr>
                        <a:t> Biskup</a:t>
                      </a:r>
                    </a:p>
                  </a:txBody>
                  <a:tcPr marL="7620" marR="7620" marT="7620" marB="0" anchor="ctr"/>
                </a:tc>
                <a:tc>
                  <a:txBody>
                    <a:bodyPr/>
                    <a:lstStyle/>
                    <a:p>
                      <a:pPr algn="ctr" fontAlgn="ctr"/>
                      <a:r>
                        <a:rPr lang="it-IT" sz="1000" b="0" i="0" u="none" strike="noStrike" dirty="0">
                          <a:solidFill>
                            <a:srgbClr val="000000"/>
                          </a:solidFill>
                          <a:effectLst/>
                          <a:latin typeface="Calibri" panose="020F0502020204030204" pitchFamily="34" charset="0"/>
                        </a:rPr>
                        <a:t>EPJ Web of Conferences</a:t>
                      </a:r>
                    </a:p>
                  </a:txBody>
                  <a:tcPr marL="7620" marR="7620" marT="7620" marB="0" anchor="ctr"/>
                </a:tc>
                <a:extLst>
                  <a:ext uri="{0D108BD9-81ED-4DB2-BD59-A6C34878D82A}">
                    <a16:rowId xmlns:a16="http://schemas.microsoft.com/office/drawing/2014/main" val="1334663548"/>
                  </a:ext>
                </a:extLst>
              </a:tr>
              <a:tr h="240419">
                <a:tc>
                  <a:txBody>
                    <a:bodyPr/>
                    <a:lstStyle/>
                    <a:p>
                      <a:pPr algn="ctr" fontAlgn="ctr"/>
                      <a:r>
                        <a:rPr lang="it-IT" sz="1000" b="0" i="0" u="none" strike="noStrike" dirty="0">
                          <a:solidFill>
                            <a:srgbClr val="000000"/>
                          </a:solidFill>
                          <a:effectLst/>
                          <a:latin typeface="Calibri" panose="020F0502020204030204" pitchFamily="34" charset="0"/>
                        </a:rPr>
                        <a:t>9</a:t>
                      </a:r>
                    </a:p>
                  </a:txBody>
                  <a:tcPr marL="7620" marR="7620" marT="7620" marB="0" anchor="ctr"/>
                </a:tc>
                <a:tc>
                  <a:txBody>
                    <a:bodyPr/>
                    <a:lstStyle/>
                    <a:p>
                      <a:pPr algn="l" fontAlgn="ctr"/>
                      <a:r>
                        <a:rPr lang="it-IT" sz="1000" b="0" i="0" u="none" strike="noStrike" dirty="0">
                          <a:solidFill>
                            <a:srgbClr val="000000"/>
                          </a:solidFill>
                          <a:effectLst/>
                          <a:latin typeface="Calibri" panose="020F0502020204030204" pitchFamily="34" charset="0"/>
                        </a:rPr>
                        <a:t>Rivelatori di gamma e neutroni per il monitoraggio di rifiuti radioattivi nel progetto MICADO</a:t>
                      </a:r>
                    </a:p>
                  </a:txBody>
                  <a:tcPr marL="7620" marR="7620" marT="7620" anchor="ctr"/>
                </a:tc>
                <a:tc>
                  <a:txBody>
                    <a:bodyPr/>
                    <a:lstStyle/>
                    <a:p>
                      <a:pPr algn="ctr" fontAlgn="ctr"/>
                      <a:r>
                        <a:rPr lang="en-US" sz="1000" b="0" i="0" u="none" strike="noStrike">
                          <a:solidFill>
                            <a:srgbClr val="000000"/>
                          </a:solidFill>
                          <a:effectLst/>
                          <a:latin typeface="Calibri" panose="020F0502020204030204" pitchFamily="34" charset="0"/>
                        </a:rPr>
                        <a:t>Fabio Longhitano</a:t>
                      </a:r>
                    </a:p>
                  </a:txBody>
                  <a:tcPr marL="7620" marR="7620" marT="7620" anchor="ctr"/>
                </a:tc>
                <a:tc>
                  <a:txBody>
                    <a:bodyPr/>
                    <a:lstStyle/>
                    <a:p>
                      <a:pPr algn="ctr" fontAlgn="ctr"/>
                      <a:r>
                        <a:rPr lang="it-IT" sz="1000" b="0" i="0" u="none" strike="noStrike">
                          <a:solidFill>
                            <a:srgbClr val="000000"/>
                          </a:solidFill>
                          <a:effectLst/>
                          <a:latin typeface="Calibri" panose="020F0502020204030204" pitchFamily="34" charset="0"/>
                        </a:rPr>
                        <a:t>Atti del 107° congresso della Società Italiana di Fisica</a:t>
                      </a:r>
                    </a:p>
                  </a:txBody>
                  <a:tcPr marL="7620" marR="7620" marT="7620" anchor="ctr"/>
                </a:tc>
                <a:extLst>
                  <a:ext uri="{0D108BD9-81ED-4DB2-BD59-A6C34878D82A}">
                    <a16:rowId xmlns:a16="http://schemas.microsoft.com/office/drawing/2014/main" val="3578094565"/>
                  </a:ext>
                </a:extLst>
              </a:tr>
              <a:tr h="330883">
                <a:tc>
                  <a:txBody>
                    <a:bodyPr/>
                    <a:lstStyle/>
                    <a:p>
                      <a:pPr algn="ctr" fontAlgn="ctr"/>
                      <a:r>
                        <a:rPr lang="it-IT" sz="1000" b="0" i="0" u="none" strike="noStrike" dirty="0">
                          <a:solidFill>
                            <a:srgbClr val="000000"/>
                          </a:solidFill>
                          <a:effectLst/>
                          <a:latin typeface="Calibri" panose="020F0502020204030204" pitchFamily="34" charset="0"/>
                        </a:rPr>
                        <a:t>10</a:t>
                      </a:r>
                    </a:p>
                  </a:txBody>
                  <a:tcPr marL="7620" marR="7620" marT="7620" marB="0" anchor="ctr"/>
                </a:tc>
                <a:tc>
                  <a:txBody>
                    <a:bodyPr/>
                    <a:lstStyle/>
                    <a:p>
                      <a:pPr algn="l" fontAlgn="ctr"/>
                      <a:r>
                        <a:rPr lang="en-US" sz="1000" b="0" i="0" u="none" strike="noStrike" dirty="0">
                          <a:solidFill>
                            <a:srgbClr val="000000"/>
                          </a:solidFill>
                          <a:effectLst/>
                          <a:latin typeface="Calibri" panose="020F0502020204030204" pitchFamily="34" charset="0"/>
                        </a:rPr>
                        <a:t>Gamma-Ray Counters for the MICADO Project</a:t>
                      </a:r>
                    </a:p>
                  </a:txBody>
                  <a:tcPr marL="7620" marR="7620" marT="7620" anchor="ctr"/>
                </a:tc>
                <a:tc>
                  <a:txBody>
                    <a:bodyPr/>
                    <a:lstStyle/>
                    <a:p>
                      <a:pPr algn="ctr" fontAlgn="ctr"/>
                      <a:r>
                        <a:rPr lang="en-US" sz="1000" b="0" i="0" u="none" strike="noStrike">
                          <a:solidFill>
                            <a:srgbClr val="000000"/>
                          </a:solidFill>
                          <a:effectLst/>
                          <a:latin typeface="Calibri" panose="020F0502020204030204" pitchFamily="34" charset="0"/>
                        </a:rPr>
                        <a:t>Fabio Longhitano</a:t>
                      </a:r>
                    </a:p>
                  </a:txBody>
                  <a:tcPr marL="7620" marR="7620" marT="7620" anchor="ctr"/>
                </a:tc>
                <a:tc>
                  <a:txBody>
                    <a:bodyPr/>
                    <a:lstStyle/>
                    <a:p>
                      <a:pPr algn="ctr" fontAlgn="ctr"/>
                      <a:r>
                        <a:rPr lang="en-US" sz="1000" b="0" i="0" u="none" strike="noStrike">
                          <a:solidFill>
                            <a:srgbClr val="000000"/>
                          </a:solidFill>
                          <a:effectLst/>
                          <a:latin typeface="Calibri" panose="020F0502020204030204" pitchFamily="34" charset="0"/>
                        </a:rPr>
                        <a:t>INFN-LNS activity report 2020</a:t>
                      </a:r>
                    </a:p>
                  </a:txBody>
                  <a:tcPr marL="7620" marR="7620" marT="7620" anchor="ctr"/>
                </a:tc>
                <a:extLst>
                  <a:ext uri="{0D108BD9-81ED-4DB2-BD59-A6C34878D82A}">
                    <a16:rowId xmlns:a16="http://schemas.microsoft.com/office/drawing/2014/main" val="3847053455"/>
                  </a:ext>
                </a:extLst>
              </a:tr>
              <a:tr h="328209">
                <a:tc>
                  <a:txBody>
                    <a:bodyPr/>
                    <a:lstStyle/>
                    <a:p>
                      <a:pPr algn="ctr" fontAlgn="ctr"/>
                      <a:r>
                        <a:rPr lang="it-IT" sz="1000" b="0" i="0" u="none" strike="noStrike" dirty="0">
                          <a:solidFill>
                            <a:srgbClr val="000000"/>
                          </a:solidFill>
                          <a:effectLst/>
                          <a:latin typeface="Calibri" panose="020F0502020204030204" pitchFamily="34" charset="0"/>
                        </a:rPr>
                        <a:t>11</a:t>
                      </a:r>
                    </a:p>
                  </a:txBody>
                  <a:tcPr marL="7620" marR="7620" marT="7620" marB="0" anchor="ctr"/>
                </a:tc>
                <a:tc>
                  <a:txBody>
                    <a:bodyPr/>
                    <a:lstStyle/>
                    <a:p>
                      <a:pPr algn="l" fontAlgn="ctr"/>
                      <a:r>
                        <a:rPr lang="en-US" sz="1000" b="0" i="0" u="none" strike="noStrike" dirty="0" err="1">
                          <a:solidFill>
                            <a:srgbClr val="000000"/>
                          </a:solidFill>
                          <a:effectLst/>
                          <a:latin typeface="Calibri" panose="020F0502020204030204" pitchFamily="34" charset="0"/>
                        </a:rPr>
                        <a:t>SiLiF</a:t>
                      </a:r>
                      <a:r>
                        <a:rPr lang="en-US" sz="1000" b="0" i="0" u="none" strike="noStrike" dirty="0">
                          <a:solidFill>
                            <a:srgbClr val="000000"/>
                          </a:solidFill>
                          <a:effectLst/>
                          <a:latin typeface="Calibri" panose="020F0502020204030204" pitchFamily="34" charset="0"/>
                        </a:rPr>
                        <a:t> Neutron Counters for the MICADO Project</a:t>
                      </a:r>
                    </a:p>
                  </a:txBody>
                  <a:tcPr marL="7620" marR="7620" marT="7620" anchor="ctr"/>
                </a:tc>
                <a:tc>
                  <a:txBody>
                    <a:bodyPr/>
                    <a:lstStyle/>
                    <a:p>
                      <a:pPr algn="ctr" fontAlgn="ctr"/>
                      <a:r>
                        <a:rPr lang="en-US" sz="1000" b="0" i="0" u="none" strike="noStrike" dirty="0">
                          <a:solidFill>
                            <a:srgbClr val="000000"/>
                          </a:solidFill>
                          <a:effectLst/>
                          <a:latin typeface="Calibri" panose="020F0502020204030204" pitchFamily="34" charset="0"/>
                        </a:rPr>
                        <a:t>Fabio </a:t>
                      </a:r>
                      <a:r>
                        <a:rPr lang="en-US" sz="1000" b="0" i="0" u="none" strike="noStrike" dirty="0" err="1">
                          <a:solidFill>
                            <a:srgbClr val="000000"/>
                          </a:solidFill>
                          <a:effectLst/>
                          <a:latin typeface="Calibri" panose="020F0502020204030204" pitchFamily="34" charset="0"/>
                        </a:rPr>
                        <a:t>Longhitano</a:t>
                      </a:r>
                      <a:endParaRPr lang="en-US" sz="1000" b="0" i="0" u="none" strike="noStrike" dirty="0">
                        <a:solidFill>
                          <a:srgbClr val="000000"/>
                        </a:solidFill>
                        <a:effectLst/>
                        <a:latin typeface="Calibri" panose="020F0502020204030204" pitchFamily="34" charset="0"/>
                      </a:endParaRPr>
                    </a:p>
                  </a:txBody>
                  <a:tcPr marL="7620" marR="7620" marT="7620" anchor="ctr"/>
                </a:tc>
                <a:tc>
                  <a:txBody>
                    <a:bodyPr/>
                    <a:lstStyle/>
                    <a:p>
                      <a:pPr algn="ctr" fontAlgn="ctr"/>
                      <a:r>
                        <a:rPr lang="en-US" sz="1000" b="0" i="0" u="none" strike="noStrike" dirty="0">
                          <a:solidFill>
                            <a:srgbClr val="000000"/>
                          </a:solidFill>
                          <a:effectLst/>
                          <a:latin typeface="Calibri" panose="020F0502020204030204" pitchFamily="34" charset="0"/>
                        </a:rPr>
                        <a:t>INFN-LNS activity report 2020</a:t>
                      </a:r>
                    </a:p>
                  </a:txBody>
                  <a:tcPr marL="7620" marR="7620" marT="7620" anchor="ctr"/>
                </a:tc>
                <a:extLst>
                  <a:ext uri="{0D108BD9-81ED-4DB2-BD59-A6C34878D82A}">
                    <a16:rowId xmlns:a16="http://schemas.microsoft.com/office/drawing/2014/main" val="2035114199"/>
                  </a:ext>
                </a:extLst>
              </a:tr>
            </a:tbl>
          </a:graphicData>
        </a:graphic>
      </p:graphicFrame>
      <p:graphicFrame>
        <p:nvGraphicFramePr>
          <p:cNvPr id="7" name="Tabella 6">
            <a:extLst>
              <a:ext uri="{FF2B5EF4-FFF2-40B4-BE49-F238E27FC236}">
                <a16:creationId xmlns:a16="http://schemas.microsoft.com/office/drawing/2014/main" id="{801EAC36-3E0E-4643-9A87-2D81F3E9E8D0}"/>
              </a:ext>
            </a:extLst>
          </p:cNvPr>
          <p:cNvGraphicFramePr>
            <a:graphicFrameLocks noGrp="1"/>
          </p:cNvGraphicFramePr>
          <p:nvPr>
            <p:extLst>
              <p:ext uri="{D42A27DB-BD31-4B8C-83A1-F6EECF244321}">
                <p14:modId xmlns:p14="http://schemas.microsoft.com/office/powerpoint/2010/main" val="2990703299"/>
              </p:ext>
            </p:extLst>
          </p:nvPr>
        </p:nvGraphicFramePr>
        <p:xfrm>
          <a:off x="475239" y="5183614"/>
          <a:ext cx="11297658" cy="775892"/>
        </p:xfrm>
        <a:graphic>
          <a:graphicData uri="http://schemas.openxmlformats.org/drawingml/2006/table">
            <a:tbl>
              <a:tblPr firstRow="1">
                <a:tableStyleId>{5C22544A-7EE6-4342-B048-85BDC9FD1C3A}</a:tableStyleId>
              </a:tblPr>
              <a:tblGrid>
                <a:gridCol w="572511">
                  <a:extLst>
                    <a:ext uri="{9D8B030D-6E8A-4147-A177-3AD203B41FA5}">
                      <a16:colId xmlns:a16="http://schemas.microsoft.com/office/drawing/2014/main" val="1670301274"/>
                    </a:ext>
                  </a:extLst>
                </a:gridCol>
                <a:gridCol w="3643644">
                  <a:extLst>
                    <a:ext uri="{9D8B030D-6E8A-4147-A177-3AD203B41FA5}">
                      <a16:colId xmlns:a16="http://schemas.microsoft.com/office/drawing/2014/main" val="3103532438"/>
                    </a:ext>
                  </a:extLst>
                </a:gridCol>
                <a:gridCol w="2251345">
                  <a:extLst>
                    <a:ext uri="{9D8B030D-6E8A-4147-A177-3AD203B41FA5}">
                      <a16:colId xmlns:a16="http://schemas.microsoft.com/office/drawing/2014/main" val="1210173673"/>
                    </a:ext>
                  </a:extLst>
                </a:gridCol>
                <a:gridCol w="1780609">
                  <a:extLst>
                    <a:ext uri="{9D8B030D-6E8A-4147-A177-3AD203B41FA5}">
                      <a16:colId xmlns:a16="http://schemas.microsoft.com/office/drawing/2014/main" val="2279292740"/>
                    </a:ext>
                  </a:extLst>
                </a:gridCol>
                <a:gridCol w="3049549">
                  <a:extLst>
                    <a:ext uri="{9D8B030D-6E8A-4147-A177-3AD203B41FA5}">
                      <a16:colId xmlns:a16="http://schemas.microsoft.com/office/drawing/2014/main" val="3449859924"/>
                    </a:ext>
                  </a:extLst>
                </a:gridCol>
              </a:tblGrid>
              <a:tr h="357650">
                <a:tc>
                  <a:txBody>
                    <a:bodyPr/>
                    <a:lstStyle/>
                    <a:p>
                      <a:pPr marL="0" algn="ctr" defTabSz="914400" rtl="0" eaLnBrk="1" fontAlgn="ctr" latinLnBrk="0" hangingPunct="1"/>
                      <a:r>
                        <a:rPr lang="it-IT" sz="1100" b="1" u="none" strike="noStrike" kern="1200" dirty="0" err="1">
                          <a:solidFill>
                            <a:schemeClr val="bg1"/>
                          </a:solidFill>
                          <a:effectLst/>
                          <a:latin typeface="+mn-lt"/>
                          <a:ea typeface="+mn-ea"/>
                          <a:cs typeface="+mn-cs"/>
                        </a:rPr>
                        <a:t>number</a:t>
                      </a:r>
                      <a:endParaRPr lang="it-IT" sz="1100" b="1" u="none" strike="noStrike" kern="1200" dirty="0">
                        <a:solidFill>
                          <a:schemeClr val="bg1"/>
                        </a:solidFill>
                        <a:effectLst/>
                        <a:latin typeface="+mn-lt"/>
                        <a:ea typeface="+mn-ea"/>
                        <a:cs typeface="+mn-cs"/>
                      </a:endParaRPr>
                    </a:p>
                  </a:txBody>
                  <a:tcPr marL="7620" marR="7620" marT="7620" marB="0" anchor="ctr">
                    <a:solidFill>
                      <a:srgbClr val="3D4888"/>
                    </a:solidFill>
                  </a:tcPr>
                </a:tc>
                <a:tc>
                  <a:txBody>
                    <a:bodyPr/>
                    <a:lstStyle/>
                    <a:p>
                      <a:pPr marL="0" algn="ctr" defTabSz="914400" rtl="0" eaLnBrk="1" fontAlgn="ctr" latinLnBrk="0" hangingPunct="1"/>
                      <a:r>
                        <a:rPr lang="it-IT" sz="1100" b="1" u="none" strike="noStrike" kern="1200" dirty="0" err="1">
                          <a:solidFill>
                            <a:schemeClr val="bg1"/>
                          </a:solidFill>
                          <a:effectLst/>
                          <a:latin typeface="+mn-lt"/>
                          <a:ea typeface="+mn-ea"/>
                          <a:cs typeface="+mn-cs"/>
                        </a:rPr>
                        <a:t>title</a:t>
                      </a:r>
                      <a:endParaRPr lang="it-IT" sz="1100" b="1" u="none" strike="noStrike" kern="1200" dirty="0">
                        <a:solidFill>
                          <a:schemeClr val="bg1"/>
                        </a:solidFill>
                        <a:effectLst/>
                        <a:latin typeface="+mn-lt"/>
                        <a:ea typeface="+mn-ea"/>
                        <a:cs typeface="+mn-cs"/>
                      </a:endParaRPr>
                    </a:p>
                  </a:txBody>
                  <a:tcPr marL="7620" marR="7620" marT="7620" marB="0" anchor="ctr">
                    <a:solidFill>
                      <a:srgbClr val="3D4888"/>
                    </a:solidFill>
                  </a:tcPr>
                </a:tc>
                <a:tc>
                  <a:txBody>
                    <a:bodyPr/>
                    <a:lstStyle/>
                    <a:p>
                      <a:pPr marL="0" algn="ctr" defTabSz="914400" rtl="0" eaLnBrk="1" fontAlgn="ctr" latinLnBrk="0" hangingPunct="1"/>
                      <a:r>
                        <a:rPr lang="it-IT" sz="1100" b="1" u="none" strike="noStrike" kern="1200">
                          <a:solidFill>
                            <a:schemeClr val="bg1"/>
                          </a:solidFill>
                          <a:effectLst/>
                          <a:latin typeface="+mn-lt"/>
                          <a:ea typeface="+mn-ea"/>
                          <a:cs typeface="+mn-cs"/>
                        </a:rPr>
                        <a:t>Student</a:t>
                      </a:r>
                    </a:p>
                  </a:txBody>
                  <a:tcPr marL="7620" marR="7620" marT="7620" marB="0" anchor="ctr">
                    <a:solidFill>
                      <a:srgbClr val="3D4888"/>
                    </a:solidFill>
                  </a:tcPr>
                </a:tc>
                <a:tc>
                  <a:txBody>
                    <a:bodyPr/>
                    <a:lstStyle/>
                    <a:p>
                      <a:pPr marL="0" algn="ctr" defTabSz="914400" rtl="0" eaLnBrk="1" fontAlgn="ctr" latinLnBrk="0" hangingPunct="1"/>
                      <a:r>
                        <a:rPr lang="it-IT" sz="1100" b="1" u="none" strike="noStrike" kern="1200">
                          <a:solidFill>
                            <a:schemeClr val="bg1"/>
                          </a:solidFill>
                          <a:effectLst/>
                          <a:latin typeface="+mn-lt"/>
                          <a:ea typeface="+mn-ea"/>
                          <a:cs typeface="+mn-cs"/>
                        </a:rPr>
                        <a:t>Defence date</a:t>
                      </a:r>
                    </a:p>
                  </a:txBody>
                  <a:tcPr marL="7620" marR="7620" marT="7620" marB="0" anchor="ctr">
                    <a:solidFill>
                      <a:srgbClr val="3D4888"/>
                    </a:solidFill>
                  </a:tcPr>
                </a:tc>
                <a:tc>
                  <a:txBody>
                    <a:bodyPr/>
                    <a:lstStyle/>
                    <a:p>
                      <a:pPr marL="0" algn="ctr" defTabSz="914400" rtl="0" eaLnBrk="1" fontAlgn="ctr" latinLnBrk="0" hangingPunct="1"/>
                      <a:r>
                        <a:rPr lang="it-IT" sz="1100" b="1" u="none" strike="noStrike" kern="1200" dirty="0">
                          <a:solidFill>
                            <a:schemeClr val="bg1"/>
                          </a:solidFill>
                          <a:effectLst/>
                          <a:latin typeface="+mn-lt"/>
                          <a:ea typeface="+mn-ea"/>
                          <a:cs typeface="+mn-cs"/>
                        </a:rPr>
                        <a:t>Link/</a:t>
                      </a:r>
                      <a:r>
                        <a:rPr lang="it-IT" sz="1100" b="1" u="none" strike="noStrike" kern="1200" dirty="0" err="1">
                          <a:solidFill>
                            <a:schemeClr val="bg1"/>
                          </a:solidFill>
                          <a:effectLst/>
                          <a:latin typeface="+mn-lt"/>
                          <a:ea typeface="+mn-ea"/>
                          <a:cs typeface="+mn-cs"/>
                        </a:rPr>
                        <a:t>comment</a:t>
                      </a:r>
                      <a:endParaRPr lang="it-IT" sz="1100" b="1" u="none" strike="noStrike" kern="1200" dirty="0">
                        <a:solidFill>
                          <a:schemeClr val="bg1"/>
                        </a:solidFill>
                        <a:effectLst/>
                        <a:latin typeface="+mn-lt"/>
                        <a:ea typeface="+mn-ea"/>
                        <a:cs typeface="+mn-cs"/>
                      </a:endParaRPr>
                    </a:p>
                  </a:txBody>
                  <a:tcPr marL="7620" marR="7620" marT="7620" marB="0" anchor="ctr">
                    <a:solidFill>
                      <a:srgbClr val="3D4888"/>
                    </a:solidFill>
                  </a:tcPr>
                </a:tc>
                <a:extLst>
                  <a:ext uri="{0D108BD9-81ED-4DB2-BD59-A6C34878D82A}">
                    <a16:rowId xmlns:a16="http://schemas.microsoft.com/office/drawing/2014/main" val="2644354062"/>
                  </a:ext>
                </a:extLst>
              </a:tr>
              <a:tr h="418242">
                <a:tc>
                  <a:txBody>
                    <a:bodyPr/>
                    <a:lstStyle/>
                    <a:p>
                      <a:pPr algn="ctr" fontAlgn="ctr"/>
                      <a:r>
                        <a:rPr lang="it-IT" sz="1000" b="0" i="0" u="none" strike="noStrike" kern="1200" dirty="0">
                          <a:solidFill>
                            <a:srgbClr val="000000"/>
                          </a:solidFill>
                          <a:effectLst/>
                          <a:latin typeface="Calibri" panose="020F0502020204030204" pitchFamily="34" charset="0"/>
                          <a:ea typeface="+mn-ea"/>
                          <a:cs typeface="+mn-cs"/>
                        </a:rPr>
                        <a:t>1</a:t>
                      </a:r>
                    </a:p>
                  </a:txBody>
                  <a:tcPr marL="7620" marR="7620" marT="7620" marB="0" anchor="ctr"/>
                </a:tc>
                <a:tc>
                  <a:txBody>
                    <a:bodyPr/>
                    <a:lstStyle/>
                    <a:p>
                      <a:pPr algn="l" fontAlgn="ctr"/>
                      <a:r>
                        <a:rPr lang="it-IT" sz="1000" b="0" i="0" u="none" strike="noStrike" kern="1200" dirty="0">
                          <a:solidFill>
                            <a:srgbClr val="000000"/>
                          </a:solidFill>
                          <a:effectLst/>
                          <a:latin typeface="Calibri" panose="020F0502020204030204" pitchFamily="34" charset="0"/>
                          <a:ea typeface="+mn-ea"/>
                          <a:cs typeface="+mn-cs"/>
                        </a:rPr>
                        <a:t>I rivelatori del progetto MICADO per il monitoraggio dei rifiuti radioattivi</a:t>
                      </a:r>
                    </a:p>
                  </a:txBody>
                  <a:tcPr marL="7620" marR="7620" marT="7620" marB="0" anchor="ctr"/>
                </a:tc>
                <a:tc>
                  <a:txBody>
                    <a:bodyPr/>
                    <a:lstStyle/>
                    <a:p>
                      <a:pPr algn="ctr" fontAlgn="ctr"/>
                      <a:r>
                        <a:rPr lang="it-IT" sz="1000" b="0" i="0" u="none" strike="noStrike" kern="1200" dirty="0">
                          <a:solidFill>
                            <a:srgbClr val="000000"/>
                          </a:solidFill>
                          <a:effectLst/>
                          <a:latin typeface="Calibri" panose="020F0502020204030204" pitchFamily="34" charset="0"/>
                          <a:ea typeface="+mn-ea"/>
                          <a:cs typeface="+mn-cs"/>
                        </a:rPr>
                        <a:t>Martina Giuffrida</a:t>
                      </a:r>
                    </a:p>
                  </a:txBody>
                  <a:tcPr marL="7620" marR="7620" marT="7620" marB="0" anchor="ctr"/>
                </a:tc>
                <a:tc>
                  <a:txBody>
                    <a:bodyPr/>
                    <a:lstStyle/>
                    <a:p>
                      <a:pPr algn="ctr" fontAlgn="ctr"/>
                      <a:r>
                        <a:rPr lang="it-IT" sz="1000" b="0" i="0" u="none" strike="noStrike" kern="1200">
                          <a:solidFill>
                            <a:srgbClr val="000000"/>
                          </a:solidFill>
                          <a:effectLst/>
                          <a:latin typeface="Calibri" panose="020F0502020204030204" pitchFamily="34" charset="0"/>
                          <a:ea typeface="+mn-ea"/>
                          <a:cs typeface="+mn-cs"/>
                        </a:rPr>
                        <a:t>07-giu-21</a:t>
                      </a:r>
                    </a:p>
                  </a:txBody>
                  <a:tcPr marL="7620" marR="7620" marT="7620" marB="0" anchor="ctr"/>
                </a:tc>
                <a:tc>
                  <a:txBody>
                    <a:bodyPr/>
                    <a:lstStyle/>
                    <a:p>
                      <a:pPr algn="ctr" fontAlgn="ctr"/>
                      <a:r>
                        <a:rPr lang="it-IT" sz="1000" b="0" i="0" u="none" strike="noStrike" kern="1200" dirty="0">
                          <a:solidFill>
                            <a:srgbClr val="000000"/>
                          </a:solidFill>
                          <a:effectLst/>
                          <a:latin typeface="Calibri" panose="020F0502020204030204" pitchFamily="34" charset="0"/>
                          <a:ea typeface="+mn-ea"/>
                          <a:cs typeface="+mn-cs"/>
                        </a:rPr>
                        <a:t>110/110 </a:t>
                      </a:r>
                      <a:r>
                        <a:rPr lang="it-IT" sz="1000" b="0" i="0" u="none" strike="noStrike" kern="1200" dirty="0" err="1">
                          <a:solidFill>
                            <a:srgbClr val="000000"/>
                          </a:solidFill>
                          <a:effectLst/>
                          <a:latin typeface="Calibri" panose="020F0502020204030204" pitchFamily="34" charset="0"/>
                          <a:ea typeface="+mn-ea"/>
                          <a:cs typeface="+mn-cs"/>
                        </a:rPr>
                        <a:t>cum</a:t>
                      </a:r>
                      <a:r>
                        <a:rPr lang="it-IT" sz="1000" b="0" i="0" u="none" strike="noStrike" kern="1200" dirty="0">
                          <a:solidFill>
                            <a:srgbClr val="000000"/>
                          </a:solidFill>
                          <a:effectLst/>
                          <a:latin typeface="Calibri" panose="020F0502020204030204" pitchFamily="34" charset="0"/>
                          <a:ea typeface="+mn-ea"/>
                          <a:cs typeface="+mn-cs"/>
                        </a:rPr>
                        <a:t> laude</a:t>
                      </a:r>
                    </a:p>
                  </a:txBody>
                  <a:tcPr marL="7620" marR="7620" marT="7620" marB="0" anchor="ctr"/>
                </a:tc>
                <a:extLst>
                  <a:ext uri="{0D108BD9-81ED-4DB2-BD59-A6C34878D82A}">
                    <a16:rowId xmlns:a16="http://schemas.microsoft.com/office/drawing/2014/main" val="1499922565"/>
                  </a:ext>
                </a:extLst>
              </a:tr>
            </a:tbl>
          </a:graphicData>
        </a:graphic>
      </p:graphicFrame>
      <p:sp>
        <p:nvSpPr>
          <p:cNvPr id="6" name="CasellaDiTesto 5">
            <a:extLst>
              <a:ext uri="{FF2B5EF4-FFF2-40B4-BE49-F238E27FC236}">
                <a16:creationId xmlns:a16="http://schemas.microsoft.com/office/drawing/2014/main" id="{18E141F4-4A62-C3D8-DD22-F2C44F41321C}"/>
              </a:ext>
            </a:extLst>
          </p:cNvPr>
          <p:cNvSpPr txBox="1"/>
          <p:nvPr/>
        </p:nvSpPr>
        <p:spPr>
          <a:xfrm>
            <a:off x="3214255" y="6309185"/>
            <a:ext cx="5899757" cy="369332"/>
          </a:xfrm>
          <a:prstGeom prst="rect">
            <a:avLst/>
          </a:prstGeom>
          <a:noFill/>
        </p:spPr>
        <p:txBody>
          <a:bodyPr wrap="none" rtlCol="0">
            <a:spAutoFit/>
          </a:bodyPr>
          <a:lstStyle/>
          <a:p>
            <a:r>
              <a:rPr lang="it-IT" u="sng" dirty="0"/>
              <a:t>The complete file </a:t>
            </a:r>
            <a:r>
              <a:rPr lang="it-IT" u="sng" dirty="0" err="1"/>
              <a:t>is</a:t>
            </a:r>
            <a:r>
              <a:rPr lang="it-IT" u="sng" dirty="0"/>
              <a:t> </a:t>
            </a:r>
            <a:r>
              <a:rPr lang="it-IT" u="sng" dirty="0" err="1"/>
              <a:t>available</a:t>
            </a:r>
            <a:r>
              <a:rPr lang="it-IT" u="sng" dirty="0"/>
              <a:t> on </a:t>
            </a:r>
            <a:r>
              <a:rPr lang="it-IT" u="sng" dirty="0" err="1"/>
              <a:t>sharepoint</a:t>
            </a:r>
            <a:r>
              <a:rPr lang="it-IT" u="sng" dirty="0"/>
              <a:t> in the WP3 folder</a:t>
            </a:r>
          </a:p>
        </p:txBody>
      </p:sp>
    </p:spTree>
    <p:extLst>
      <p:ext uri="{BB962C8B-B14F-4D97-AF65-F5344CB8AC3E}">
        <p14:creationId xmlns:p14="http://schemas.microsoft.com/office/powerpoint/2010/main" val="3224896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41F288-490C-4443-9771-81F9A2B5218A}"/>
              </a:ext>
            </a:extLst>
          </p:cNvPr>
          <p:cNvSpPr>
            <a:spLocks noGrp="1"/>
          </p:cNvSpPr>
          <p:nvPr>
            <p:ph type="title"/>
          </p:nvPr>
        </p:nvSpPr>
        <p:spPr>
          <a:xfrm>
            <a:off x="3581400" y="358095"/>
            <a:ext cx="5254556" cy="1055948"/>
          </a:xfrm>
        </p:spPr>
        <p:txBody>
          <a:bodyPr/>
          <a:lstStyle/>
          <a:p>
            <a:r>
              <a:rPr lang="en-US" dirty="0"/>
              <a:t>MICADO Short Video</a:t>
            </a:r>
            <a:endParaRPr lang="it-IT" dirty="0"/>
          </a:p>
        </p:txBody>
      </p:sp>
      <p:pic>
        <p:nvPicPr>
          <p:cNvPr id="7" name="Segnaposto contenuto 6">
            <a:extLst>
              <a:ext uri="{FF2B5EF4-FFF2-40B4-BE49-F238E27FC236}">
                <a16:creationId xmlns:a16="http://schemas.microsoft.com/office/drawing/2014/main" id="{A49A75B2-3D9D-4CFC-950C-1859CE7885F8}"/>
              </a:ext>
            </a:extLst>
          </p:cNvPr>
          <p:cNvPicPr>
            <a:picLocks noGrp="1" noChangeAspect="1"/>
          </p:cNvPicPr>
          <p:nvPr>
            <p:ph idx="1"/>
          </p:nvPr>
        </p:nvPicPr>
        <p:blipFill>
          <a:blip r:embed="rId3"/>
          <a:stretch>
            <a:fillRect/>
          </a:stretch>
        </p:blipFill>
        <p:spPr>
          <a:xfrm>
            <a:off x="2209800" y="1519956"/>
            <a:ext cx="7749513" cy="3889522"/>
          </a:xfrm>
        </p:spPr>
      </p:pic>
      <p:sp>
        <p:nvSpPr>
          <p:cNvPr id="4" name="Segnaposto data 3">
            <a:extLst>
              <a:ext uri="{FF2B5EF4-FFF2-40B4-BE49-F238E27FC236}">
                <a16:creationId xmlns:a16="http://schemas.microsoft.com/office/drawing/2014/main" id="{34E7B82C-E8DA-4B4B-88AB-87ECC9C59C65}"/>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05832934-F0F3-4A1E-B721-385956D382E7}"/>
              </a:ext>
            </a:extLst>
          </p:cNvPr>
          <p:cNvSpPr>
            <a:spLocks noGrp="1"/>
          </p:cNvSpPr>
          <p:nvPr>
            <p:ph type="sldNum" sz="quarter" idx="12"/>
          </p:nvPr>
        </p:nvSpPr>
        <p:spPr/>
        <p:txBody>
          <a:bodyPr/>
          <a:lstStyle/>
          <a:p>
            <a:fld id="{7ADC2682-86E0-43EF-9663-C77056E8D387}" type="slidenum">
              <a:rPr lang="it-IT" smtClean="0"/>
              <a:t>21</a:t>
            </a:fld>
            <a:endParaRPr lang="it-IT"/>
          </a:p>
        </p:txBody>
      </p:sp>
      <p:sp>
        <p:nvSpPr>
          <p:cNvPr id="8" name="CasellaDiTesto 7">
            <a:extLst>
              <a:ext uri="{FF2B5EF4-FFF2-40B4-BE49-F238E27FC236}">
                <a16:creationId xmlns:a16="http://schemas.microsoft.com/office/drawing/2014/main" id="{B580E55C-96CD-3DBF-D770-69FD5B11DDED}"/>
              </a:ext>
            </a:extLst>
          </p:cNvPr>
          <p:cNvSpPr txBox="1"/>
          <p:nvPr/>
        </p:nvSpPr>
        <p:spPr>
          <a:xfrm>
            <a:off x="3677265" y="5621304"/>
            <a:ext cx="5397910" cy="523220"/>
          </a:xfrm>
          <a:prstGeom prst="rect">
            <a:avLst/>
          </a:prstGeom>
          <a:noFill/>
        </p:spPr>
        <p:txBody>
          <a:bodyPr wrap="square">
            <a:spAutoFit/>
          </a:bodyPr>
          <a:lstStyle/>
          <a:p>
            <a:r>
              <a:rPr lang="en-US" sz="2800" dirty="0">
                <a:hlinkClick r:id="rId4"/>
              </a:rPr>
              <a:t>https://youtu.be/3xV6WtOUkRk</a:t>
            </a:r>
            <a:endParaRPr lang="en-US" sz="2800" dirty="0"/>
          </a:p>
        </p:txBody>
      </p:sp>
    </p:spTree>
    <p:extLst>
      <p:ext uri="{BB962C8B-B14F-4D97-AF65-F5344CB8AC3E}">
        <p14:creationId xmlns:p14="http://schemas.microsoft.com/office/powerpoint/2010/main" val="4064125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296DF3-427B-7C25-CADA-08BF897DAF10}"/>
              </a:ext>
            </a:extLst>
          </p:cNvPr>
          <p:cNvSpPr>
            <a:spLocks noGrp="1"/>
          </p:cNvSpPr>
          <p:nvPr>
            <p:ph type="title"/>
          </p:nvPr>
        </p:nvSpPr>
        <p:spPr/>
        <p:txBody>
          <a:bodyPr>
            <a:normAutofit/>
          </a:bodyPr>
          <a:lstStyle/>
          <a:p>
            <a:r>
              <a:rPr lang="it-IT" dirty="0"/>
              <a:t>MICADO Products for exploitation</a:t>
            </a:r>
          </a:p>
        </p:txBody>
      </p:sp>
      <p:sp>
        <p:nvSpPr>
          <p:cNvPr id="4" name="Segnaposto data 3">
            <a:extLst>
              <a:ext uri="{FF2B5EF4-FFF2-40B4-BE49-F238E27FC236}">
                <a16:creationId xmlns:a16="http://schemas.microsoft.com/office/drawing/2014/main" id="{DF42079C-93A0-FF3B-7FCA-6F7DB31A8F92}"/>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8CD25F2B-239A-78E6-CA98-7372E3163174}"/>
              </a:ext>
            </a:extLst>
          </p:cNvPr>
          <p:cNvSpPr>
            <a:spLocks noGrp="1"/>
          </p:cNvSpPr>
          <p:nvPr>
            <p:ph type="sldNum" sz="quarter" idx="12"/>
          </p:nvPr>
        </p:nvSpPr>
        <p:spPr/>
        <p:txBody>
          <a:bodyPr/>
          <a:lstStyle/>
          <a:p>
            <a:fld id="{7ADC2682-86E0-43EF-9663-C77056E8D387}" type="slidenum">
              <a:rPr lang="it-IT" smtClean="0"/>
              <a:t>22</a:t>
            </a:fld>
            <a:endParaRPr lang="it-IT"/>
          </a:p>
        </p:txBody>
      </p:sp>
      <p:sp>
        <p:nvSpPr>
          <p:cNvPr id="10" name="Rettangolo 9">
            <a:extLst>
              <a:ext uri="{FF2B5EF4-FFF2-40B4-BE49-F238E27FC236}">
                <a16:creationId xmlns:a16="http://schemas.microsoft.com/office/drawing/2014/main" id="{0850F197-A748-2CE6-0DA0-DB239BA328A6}"/>
              </a:ext>
            </a:extLst>
          </p:cNvPr>
          <p:cNvSpPr/>
          <p:nvPr/>
        </p:nvSpPr>
        <p:spPr>
          <a:xfrm>
            <a:off x="880236" y="1968087"/>
            <a:ext cx="2546268" cy="3723793"/>
          </a:xfrm>
          <a:prstGeom prst="rect">
            <a:avLst/>
          </a:prstGeom>
          <a:solidFill>
            <a:srgbClr val="3D4888"/>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dirty="0"/>
          </a:p>
          <a:p>
            <a:pPr algn="ctr"/>
            <a:r>
              <a:rPr lang="it-IT" b="1" dirty="0"/>
              <a:t>KEY EXPLOITABLE</a:t>
            </a:r>
          </a:p>
          <a:p>
            <a:pPr algn="ctr"/>
            <a:r>
              <a:rPr lang="it-IT" b="1" dirty="0"/>
              <a:t>RESULTS (KER)</a:t>
            </a:r>
          </a:p>
        </p:txBody>
      </p:sp>
      <p:sp>
        <p:nvSpPr>
          <p:cNvPr id="11" name="Rettangolo 10">
            <a:extLst>
              <a:ext uri="{FF2B5EF4-FFF2-40B4-BE49-F238E27FC236}">
                <a16:creationId xmlns:a16="http://schemas.microsoft.com/office/drawing/2014/main" id="{A7BDC4EE-20B8-4245-F1CE-743199A3692E}"/>
              </a:ext>
            </a:extLst>
          </p:cNvPr>
          <p:cNvSpPr/>
          <p:nvPr/>
        </p:nvSpPr>
        <p:spPr>
          <a:xfrm>
            <a:off x="1111804" y="3097178"/>
            <a:ext cx="2113808" cy="71056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t>GAMMA STATION</a:t>
            </a:r>
          </a:p>
        </p:txBody>
      </p:sp>
      <p:sp>
        <p:nvSpPr>
          <p:cNvPr id="12" name="Rettangolo 11">
            <a:extLst>
              <a:ext uri="{FF2B5EF4-FFF2-40B4-BE49-F238E27FC236}">
                <a16:creationId xmlns:a16="http://schemas.microsoft.com/office/drawing/2014/main" id="{381FEF18-15CE-7CF0-7309-87963A57EFF9}"/>
              </a:ext>
            </a:extLst>
          </p:cNvPr>
          <p:cNvSpPr/>
          <p:nvPr/>
        </p:nvSpPr>
        <p:spPr>
          <a:xfrm>
            <a:off x="1111804" y="3922473"/>
            <a:ext cx="2113808" cy="71056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t>NEUTRON STATION</a:t>
            </a:r>
          </a:p>
        </p:txBody>
      </p:sp>
      <p:sp>
        <p:nvSpPr>
          <p:cNvPr id="13" name="Rettangolo 12">
            <a:extLst>
              <a:ext uri="{FF2B5EF4-FFF2-40B4-BE49-F238E27FC236}">
                <a16:creationId xmlns:a16="http://schemas.microsoft.com/office/drawing/2014/main" id="{0DA85EC9-B117-9AC6-FBB4-A91553C97B35}"/>
              </a:ext>
            </a:extLst>
          </p:cNvPr>
          <p:cNvSpPr/>
          <p:nvPr/>
        </p:nvSpPr>
        <p:spPr>
          <a:xfrm>
            <a:off x="1111804" y="4751727"/>
            <a:ext cx="2113808" cy="71056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t>WASTE DATABASE</a:t>
            </a:r>
          </a:p>
        </p:txBody>
      </p:sp>
      <p:sp>
        <p:nvSpPr>
          <p:cNvPr id="14" name="Rettangolo 13">
            <a:extLst>
              <a:ext uri="{FF2B5EF4-FFF2-40B4-BE49-F238E27FC236}">
                <a16:creationId xmlns:a16="http://schemas.microsoft.com/office/drawing/2014/main" id="{34536445-25DC-F067-B2AB-72C9C8C1EA60}"/>
              </a:ext>
            </a:extLst>
          </p:cNvPr>
          <p:cNvSpPr/>
          <p:nvPr/>
        </p:nvSpPr>
        <p:spPr>
          <a:xfrm>
            <a:off x="6262180" y="1976650"/>
            <a:ext cx="2546268" cy="371523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dirty="0"/>
          </a:p>
          <a:p>
            <a:pPr algn="ctr"/>
            <a:r>
              <a:rPr lang="it-IT" b="1" dirty="0"/>
              <a:t>ADD-ON</a:t>
            </a:r>
          </a:p>
          <a:p>
            <a:pPr algn="ctr"/>
            <a:r>
              <a:rPr lang="it-IT" b="1" dirty="0"/>
              <a:t>TECHNOLOGIES</a:t>
            </a:r>
          </a:p>
        </p:txBody>
      </p:sp>
      <p:sp>
        <p:nvSpPr>
          <p:cNvPr id="15" name="Rettangolo 14">
            <a:extLst>
              <a:ext uri="{FF2B5EF4-FFF2-40B4-BE49-F238E27FC236}">
                <a16:creationId xmlns:a16="http://schemas.microsoft.com/office/drawing/2014/main" id="{AB563DCA-F052-5BD3-4201-4ACDFBAC312A}"/>
              </a:ext>
            </a:extLst>
          </p:cNvPr>
          <p:cNvSpPr/>
          <p:nvPr/>
        </p:nvSpPr>
        <p:spPr>
          <a:xfrm>
            <a:off x="6493748" y="3105741"/>
            <a:ext cx="2113808" cy="4568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t>GAMMA CAMERA</a:t>
            </a:r>
          </a:p>
        </p:txBody>
      </p:sp>
      <p:sp>
        <p:nvSpPr>
          <p:cNvPr id="16" name="Rettangolo 15">
            <a:extLst>
              <a:ext uri="{FF2B5EF4-FFF2-40B4-BE49-F238E27FC236}">
                <a16:creationId xmlns:a16="http://schemas.microsoft.com/office/drawing/2014/main" id="{691545DD-AAA2-F850-5865-A2B72F212AFA}"/>
              </a:ext>
            </a:extLst>
          </p:cNvPr>
          <p:cNvSpPr/>
          <p:nvPr/>
        </p:nvSpPr>
        <p:spPr>
          <a:xfrm>
            <a:off x="6493748" y="3756376"/>
            <a:ext cx="2113808" cy="4568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t>PHOTOFISSION</a:t>
            </a:r>
          </a:p>
        </p:txBody>
      </p:sp>
      <p:sp>
        <p:nvSpPr>
          <p:cNvPr id="17" name="Rettangolo 16">
            <a:extLst>
              <a:ext uri="{FF2B5EF4-FFF2-40B4-BE49-F238E27FC236}">
                <a16:creationId xmlns:a16="http://schemas.microsoft.com/office/drawing/2014/main" id="{C02F1FD8-3A3A-5FB2-0672-9FDCAB70364C}"/>
              </a:ext>
            </a:extLst>
          </p:cNvPr>
          <p:cNvSpPr/>
          <p:nvPr/>
        </p:nvSpPr>
        <p:spPr>
          <a:xfrm>
            <a:off x="6493748" y="4396734"/>
            <a:ext cx="2113808" cy="4568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t>AI</a:t>
            </a:r>
          </a:p>
        </p:txBody>
      </p:sp>
      <p:sp>
        <p:nvSpPr>
          <p:cNvPr id="18" name="Rettangolo 17">
            <a:extLst>
              <a:ext uri="{FF2B5EF4-FFF2-40B4-BE49-F238E27FC236}">
                <a16:creationId xmlns:a16="http://schemas.microsoft.com/office/drawing/2014/main" id="{1B04EB58-381C-A9B6-0899-FF2C744531D0}"/>
              </a:ext>
            </a:extLst>
          </p:cNvPr>
          <p:cNvSpPr/>
          <p:nvPr/>
        </p:nvSpPr>
        <p:spPr>
          <a:xfrm>
            <a:off x="6492038" y="5021741"/>
            <a:ext cx="2113808" cy="45682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t>MONITORING GRID</a:t>
            </a:r>
          </a:p>
        </p:txBody>
      </p:sp>
      <p:sp>
        <p:nvSpPr>
          <p:cNvPr id="19" name="Rettangolo 18">
            <a:extLst>
              <a:ext uri="{FF2B5EF4-FFF2-40B4-BE49-F238E27FC236}">
                <a16:creationId xmlns:a16="http://schemas.microsoft.com/office/drawing/2014/main" id="{1661EE5B-7EE6-A6B3-2407-46CD076F7541}"/>
              </a:ext>
            </a:extLst>
          </p:cNvPr>
          <p:cNvSpPr/>
          <p:nvPr/>
        </p:nvSpPr>
        <p:spPr>
          <a:xfrm>
            <a:off x="3416238" y="1987551"/>
            <a:ext cx="2424123" cy="3683000"/>
          </a:xfrm>
          <a:prstGeom prst="rect">
            <a:avLst/>
          </a:prstGeom>
          <a:solidFill>
            <a:schemeClr val="bg1"/>
          </a:solidFill>
          <a:ln w="50800">
            <a:solidFill>
              <a:srgbClr val="3D4888"/>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dirty="0">
              <a:solidFill>
                <a:schemeClr val="tx1"/>
              </a:solidFill>
            </a:endParaRPr>
          </a:p>
          <a:p>
            <a:pPr algn="ctr"/>
            <a:endParaRPr lang="it-IT" dirty="0">
              <a:solidFill>
                <a:schemeClr val="tx1"/>
              </a:solidFill>
            </a:endParaRPr>
          </a:p>
          <a:p>
            <a:pPr algn="ctr"/>
            <a:r>
              <a:rPr lang="it-IT" b="1" dirty="0" err="1">
                <a:solidFill>
                  <a:schemeClr val="tx1"/>
                </a:solidFill>
              </a:rPr>
              <a:t>Higher</a:t>
            </a:r>
            <a:r>
              <a:rPr lang="it-IT" b="1" dirty="0">
                <a:solidFill>
                  <a:schemeClr val="tx1"/>
                </a:solidFill>
              </a:rPr>
              <a:t> TRL</a:t>
            </a:r>
          </a:p>
          <a:p>
            <a:pPr algn="ctr"/>
            <a:endParaRPr lang="it-IT" b="1" dirty="0">
              <a:solidFill>
                <a:schemeClr val="tx1"/>
              </a:solidFill>
            </a:endParaRPr>
          </a:p>
          <a:p>
            <a:pPr algn="ctr"/>
            <a:r>
              <a:rPr lang="it-IT" b="1" dirty="0" err="1">
                <a:solidFill>
                  <a:schemeClr val="tx1"/>
                </a:solidFill>
              </a:rPr>
              <a:t>Further</a:t>
            </a:r>
            <a:r>
              <a:rPr lang="it-IT" b="1" dirty="0">
                <a:solidFill>
                  <a:schemeClr val="tx1"/>
                </a:solidFill>
              </a:rPr>
              <a:t> R&amp;D </a:t>
            </a:r>
            <a:r>
              <a:rPr lang="it-IT" b="1" dirty="0" err="1">
                <a:solidFill>
                  <a:schemeClr val="tx1"/>
                </a:solidFill>
              </a:rPr>
              <a:t>not</a:t>
            </a:r>
            <a:r>
              <a:rPr lang="it-IT" b="1" dirty="0">
                <a:solidFill>
                  <a:schemeClr val="tx1"/>
                </a:solidFill>
              </a:rPr>
              <a:t> </a:t>
            </a:r>
            <a:r>
              <a:rPr lang="it-IT" b="1" dirty="0" err="1">
                <a:solidFill>
                  <a:schemeClr val="tx1"/>
                </a:solidFill>
              </a:rPr>
              <a:t>strictly</a:t>
            </a:r>
            <a:r>
              <a:rPr lang="it-IT" b="1" dirty="0">
                <a:solidFill>
                  <a:schemeClr val="tx1"/>
                </a:solidFill>
              </a:rPr>
              <a:t> </a:t>
            </a:r>
            <a:r>
              <a:rPr lang="it-IT" b="1" dirty="0" err="1">
                <a:solidFill>
                  <a:schemeClr val="tx1"/>
                </a:solidFill>
              </a:rPr>
              <a:t>required</a:t>
            </a:r>
            <a:endParaRPr lang="it-IT" b="1" dirty="0">
              <a:solidFill>
                <a:schemeClr val="tx1"/>
              </a:solidFill>
            </a:endParaRPr>
          </a:p>
          <a:p>
            <a:pPr algn="ctr"/>
            <a:endParaRPr lang="it-IT" b="1" dirty="0">
              <a:solidFill>
                <a:schemeClr val="tx1"/>
              </a:solidFill>
            </a:endParaRPr>
          </a:p>
          <a:p>
            <a:pPr algn="ctr"/>
            <a:r>
              <a:rPr lang="it-IT" b="1" dirty="0">
                <a:solidFill>
                  <a:schemeClr val="tx1"/>
                </a:solidFill>
              </a:rPr>
              <a:t>Mature product </a:t>
            </a:r>
            <a:r>
              <a:rPr lang="it-IT" b="1" dirty="0" err="1">
                <a:solidFill>
                  <a:schemeClr val="tx1"/>
                </a:solidFill>
              </a:rPr>
              <a:t>definition</a:t>
            </a:r>
            <a:endParaRPr lang="it-IT" b="1" dirty="0">
              <a:solidFill>
                <a:schemeClr val="tx1"/>
              </a:solidFill>
            </a:endParaRPr>
          </a:p>
          <a:p>
            <a:pPr algn="ctr"/>
            <a:endParaRPr lang="it-IT" b="1" dirty="0">
              <a:solidFill>
                <a:schemeClr val="tx1"/>
              </a:solidFill>
            </a:endParaRPr>
          </a:p>
          <a:p>
            <a:pPr algn="ctr"/>
            <a:r>
              <a:rPr lang="it-IT" b="1" dirty="0">
                <a:solidFill>
                  <a:schemeClr val="tx1"/>
                </a:solidFill>
              </a:rPr>
              <a:t>Clear market positioning</a:t>
            </a:r>
          </a:p>
          <a:p>
            <a:pPr algn="ctr"/>
            <a:endParaRPr lang="it-IT" b="1" dirty="0">
              <a:solidFill>
                <a:schemeClr val="tx1"/>
              </a:solidFill>
            </a:endParaRPr>
          </a:p>
          <a:p>
            <a:pPr algn="ctr"/>
            <a:endParaRPr lang="it-IT" b="1" dirty="0">
              <a:solidFill>
                <a:schemeClr val="tx1"/>
              </a:solidFill>
            </a:endParaRPr>
          </a:p>
        </p:txBody>
      </p:sp>
      <p:sp>
        <p:nvSpPr>
          <p:cNvPr id="20" name="Rettangolo 19">
            <a:extLst>
              <a:ext uri="{FF2B5EF4-FFF2-40B4-BE49-F238E27FC236}">
                <a16:creationId xmlns:a16="http://schemas.microsoft.com/office/drawing/2014/main" id="{83F3F73C-BD16-93A1-F462-B00819CB1B54}"/>
              </a:ext>
            </a:extLst>
          </p:cNvPr>
          <p:cNvSpPr/>
          <p:nvPr/>
        </p:nvSpPr>
        <p:spPr>
          <a:xfrm>
            <a:off x="8826438" y="1993900"/>
            <a:ext cx="2253758" cy="3676651"/>
          </a:xfrm>
          <a:prstGeom prst="rect">
            <a:avLst/>
          </a:prstGeom>
          <a:solidFill>
            <a:schemeClr val="bg1"/>
          </a:solidFill>
          <a:ln w="508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it-IT" dirty="0">
              <a:solidFill>
                <a:schemeClr val="tx1"/>
              </a:solidFill>
            </a:endParaRPr>
          </a:p>
          <a:p>
            <a:pPr algn="ctr"/>
            <a:endParaRPr lang="it-IT" dirty="0">
              <a:solidFill>
                <a:schemeClr val="tx1"/>
              </a:solidFill>
            </a:endParaRPr>
          </a:p>
          <a:p>
            <a:pPr algn="ctr"/>
            <a:r>
              <a:rPr lang="it-IT" b="1" dirty="0">
                <a:solidFill>
                  <a:schemeClr val="tx1"/>
                </a:solidFill>
              </a:rPr>
              <a:t>Lower TRL</a:t>
            </a:r>
          </a:p>
          <a:p>
            <a:pPr algn="ctr"/>
            <a:endParaRPr lang="it-IT" b="1" dirty="0">
              <a:solidFill>
                <a:schemeClr val="tx1"/>
              </a:solidFill>
            </a:endParaRPr>
          </a:p>
          <a:p>
            <a:pPr algn="ctr"/>
            <a:r>
              <a:rPr lang="it-IT" b="1" dirty="0" err="1">
                <a:solidFill>
                  <a:schemeClr val="tx1"/>
                </a:solidFill>
              </a:rPr>
              <a:t>Further</a:t>
            </a:r>
            <a:r>
              <a:rPr lang="it-IT" b="1" dirty="0">
                <a:solidFill>
                  <a:schemeClr val="tx1"/>
                </a:solidFill>
              </a:rPr>
              <a:t> R&amp;D </a:t>
            </a:r>
            <a:r>
              <a:rPr lang="it-IT" b="1" dirty="0" err="1">
                <a:solidFill>
                  <a:schemeClr val="tx1"/>
                </a:solidFill>
              </a:rPr>
              <a:t>beneficial</a:t>
            </a:r>
            <a:endParaRPr lang="it-IT" b="1" dirty="0">
              <a:solidFill>
                <a:schemeClr val="tx1"/>
              </a:solidFill>
            </a:endParaRPr>
          </a:p>
          <a:p>
            <a:pPr algn="ctr"/>
            <a:endParaRPr lang="it-IT" b="1" dirty="0">
              <a:solidFill>
                <a:schemeClr val="tx1"/>
              </a:solidFill>
            </a:endParaRPr>
          </a:p>
          <a:p>
            <a:pPr algn="ctr"/>
            <a:r>
              <a:rPr lang="it-IT" b="1" dirty="0">
                <a:solidFill>
                  <a:schemeClr val="tx1"/>
                </a:solidFill>
              </a:rPr>
              <a:t>Preliminary product </a:t>
            </a:r>
            <a:r>
              <a:rPr lang="it-IT" b="1" dirty="0" err="1">
                <a:solidFill>
                  <a:schemeClr val="tx1"/>
                </a:solidFill>
              </a:rPr>
              <a:t>definition</a:t>
            </a:r>
            <a:endParaRPr lang="it-IT" b="1" dirty="0">
              <a:solidFill>
                <a:schemeClr val="tx1"/>
              </a:solidFill>
            </a:endParaRPr>
          </a:p>
          <a:p>
            <a:pPr algn="ctr"/>
            <a:r>
              <a:rPr lang="it-IT" b="1" dirty="0">
                <a:solidFill>
                  <a:schemeClr val="tx1"/>
                </a:solidFill>
              </a:rPr>
              <a:t> </a:t>
            </a:r>
          </a:p>
          <a:p>
            <a:pPr algn="ctr"/>
            <a:r>
              <a:rPr lang="it-IT" b="1" dirty="0">
                <a:solidFill>
                  <a:schemeClr val="tx1"/>
                </a:solidFill>
              </a:rPr>
              <a:t>Clear </a:t>
            </a:r>
            <a:r>
              <a:rPr lang="it-IT" b="1" dirty="0" err="1">
                <a:solidFill>
                  <a:schemeClr val="tx1"/>
                </a:solidFill>
              </a:rPr>
              <a:t>added</a:t>
            </a:r>
            <a:r>
              <a:rPr lang="it-IT" b="1" dirty="0">
                <a:solidFill>
                  <a:schemeClr val="tx1"/>
                </a:solidFill>
              </a:rPr>
              <a:t> </a:t>
            </a:r>
            <a:r>
              <a:rPr lang="it-IT" b="1" dirty="0" err="1">
                <a:solidFill>
                  <a:schemeClr val="tx1"/>
                </a:solidFill>
              </a:rPr>
              <a:t>value</a:t>
            </a:r>
            <a:r>
              <a:rPr lang="it-IT" b="1" dirty="0">
                <a:solidFill>
                  <a:schemeClr val="tx1"/>
                </a:solidFill>
              </a:rPr>
              <a:t>, to be </a:t>
            </a:r>
            <a:r>
              <a:rPr lang="it-IT" b="1" dirty="0" err="1">
                <a:solidFill>
                  <a:schemeClr val="tx1"/>
                </a:solidFill>
              </a:rPr>
              <a:t>positioned</a:t>
            </a:r>
            <a:endParaRPr lang="it-IT" b="1" dirty="0">
              <a:solidFill>
                <a:schemeClr val="tx1"/>
              </a:solidFill>
            </a:endParaRPr>
          </a:p>
          <a:p>
            <a:pPr algn="ctr"/>
            <a:endParaRPr lang="it-IT" b="1" dirty="0">
              <a:solidFill>
                <a:schemeClr val="tx1"/>
              </a:solidFill>
            </a:endParaRPr>
          </a:p>
          <a:p>
            <a:pPr algn="ctr"/>
            <a:endParaRPr lang="it-IT" b="1" dirty="0">
              <a:solidFill>
                <a:schemeClr val="tx1"/>
              </a:solidFill>
            </a:endParaRPr>
          </a:p>
        </p:txBody>
      </p:sp>
    </p:spTree>
    <p:extLst>
      <p:ext uri="{BB962C8B-B14F-4D97-AF65-F5344CB8AC3E}">
        <p14:creationId xmlns:p14="http://schemas.microsoft.com/office/powerpoint/2010/main" val="2160267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296DF3-427B-7C25-CADA-08BF897DAF10}"/>
              </a:ext>
            </a:extLst>
          </p:cNvPr>
          <p:cNvSpPr>
            <a:spLocks noGrp="1"/>
          </p:cNvSpPr>
          <p:nvPr>
            <p:ph type="title"/>
          </p:nvPr>
        </p:nvSpPr>
        <p:spPr/>
        <p:txBody>
          <a:bodyPr>
            <a:normAutofit/>
          </a:bodyPr>
          <a:lstStyle/>
          <a:p>
            <a:r>
              <a:rPr lang="it-IT" dirty="0"/>
              <a:t>Partners </a:t>
            </a:r>
            <a:r>
              <a:rPr lang="it-IT" dirty="0" err="1"/>
              <a:t>Roles</a:t>
            </a:r>
            <a:r>
              <a:rPr lang="it-IT" dirty="0"/>
              <a:t> / </a:t>
            </a:r>
            <a:r>
              <a:rPr lang="it-IT" dirty="0" err="1"/>
              <a:t>IPs</a:t>
            </a:r>
            <a:endParaRPr lang="it-IT" dirty="0"/>
          </a:p>
        </p:txBody>
      </p:sp>
      <p:sp>
        <p:nvSpPr>
          <p:cNvPr id="4" name="Segnaposto data 3">
            <a:extLst>
              <a:ext uri="{FF2B5EF4-FFF2-40B4-BE49-F238E27FC236}">
                <a16:creationId xmlns:a16="http://schemas.microsoft.com/office/drawing/2014/main" id="{DF42079C-93A0-FF3B-7FCA-6F7DB31A8F92}"/>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8CD25F2B-239A-78E6-CA98-7372E3163174}"/>
              </a:ext>
            </a:extLst>
          </p:cNvPr>
          <p:cNvSpPr>
            <a:spLocks noGrp="1"/>
          </p:cNvSpPr>
          <p:nvPr>
            <p:ph type="sldNum" sz="quarter" idx="12"/>
          </p:nvPr>
        </p:nvSpPr>
        <p:spPr/>
        <p:txBody>
          <a:bodyPr/>
          <a:lstStyle/>
          <a:p>
            <a:fld id="{7ADC2682-86E0-43EF-9663-C77056E8D387}" type="slidenum">
              <a:rPr lang="it-IT" smtClean="0"/>
              <a:t>23</a:t>
            </a:fld>
            <a:endParaRPr lang="it-IT"/>
          </a:p>
        </p:txBody>
      </p:sp>
      <p:graphicFrame>
        <p:nvGraphicFramePr>
          <p:cNvPr id="7" name="Tabella 6">
            <a:extLst>
              <a:ext uri="{FF2B5EF4-FFF2-40B4-BE49-F238E27FC236}">
                <a16:creationId xmlns:a16="http://schemas.microsoft.com/office/drawing/2014/main" id="{CE2DAA1C-A598-4750-D7E5-23BBFFB1DEAD}"/>
              </a:ext>
            </a:extLst>
          </p:cNvPr>
          <p:cNvGraphicFramePr>
            <a:graphicFrameLocks noGrp="1"/>
          </p:cNvGraphicFramePr>
          <p:nvPr>
            <p:extLst>
              <p:ext uri="{D42A27DB-BD31-4B8C-83A1-F6EECF244321}">
                <p14:modId xmlns:p14="http://schemas.microsoft.com/office/powerpoint/2010/main" val="490452474"/>
              </p:ext>
            </p:extLst>
          </p:nvPr>
        </p:nvGraphicFramePr>
        <p:xfrm>
          <a:off x="838200" y="2697480"/>
          <a:ext cx="6879336" cy="2743200"/>
        </p:xfrm>
        <a:graphic>
          <a:graphicData uri="http://schemas.openxmlformats.org/drawingml/2006/table">
            <a:tbl>
              <a:tblPr firstRow="1" bandRow="1">
                <a:tableStyleId>{5C22544A-7EE6-4342-B048-85BDC9FD1C3A}</a:tableStyleId>
              </a:tblPr>
              <a:tblGrid>
                <a:gridCol w="3084576">
                  <a:extLst>
                    <a:ext uri="{9D8B030D-6E8A-4147-A177-3AD203B41FA5}">
                      <a16:colId xmlns:a16="http://schemas.microsoft.com/office/drawing/2014/main" val="785158830"/>
                    </a:ext>
                  </a:extLst>
                </a:gridCol>
                <a:gridCol w="832104">
                  <a:extLst>
                    <a:ext uri="{9D8B030D-6E8A-4147-A177-3AD203B41FA5}">
                      <a16:colId xmlns:a16="http://schemas.microsoft.com/office/drawing/2014/main" val="7313971"/>
                    </a:ext>
                  </a:extLst>
                </a:gridCol>
                <a:gridCol w="2962656">
                  <a:extLst>
                    <a:ext uri="{9D8B030D-6E8A-4147-A177-3AD203B41FA5}">
                      <a16:colId xmlns:a16="http://schemas.microsoft.com/office/drawing/2014/main" val="3768035704"/>
                    </a:ext>
                  </a:extLst>
                </a:gridCol>
              </a:tblGrid>
              <a:tr h="407444">
                <a:tc>
                  <a:txBody>
                    <a:bodyPr/>
                    <a:lstStyle/>
                    <a:p>
                      <a:pPr marL="0" algn="l" defTabSz="914400" rtl="0" eaLnBrk="1" latinLnBrk="0" hangingPunct="1">
                        <a:lnSpc>
                          <a:spcPts val="1175"/>
                        </a:lnSpc>
                      </a:pPr>
                      <a:r>
                        <a:rPr lang="it-IT" sz="1600" b="1" kern="1200" dirty="0">
                          <a:solidFill>
                            <a:schemeClr val="lt1"/>
                          </a:solidFill>
                          <a:effectLst/>
                          <a:latin typeface="+mn-lt"/>
                          <a:ea typeface="+mn-ea"/>
                          <a:cs typeface="+mn-cs"/>
                        </a:rPr>
                        <a:t>  </a:t>
                      </a:r>
                      <a:r>
                        <a:rPr lang="it-IT" sz="1600" b="1" kern="1200" dirty="0" err="1">
                          <a:solidFill>
                            <a:schemeClr val="lt1"/>
                          </a:solidFill>
                          <a:effectLst/>
                          <a:latin typeface="+mn-lt"/>
                          <a:ea typeface="+mn-ea"/>
                          <a:cs typeface="+mn-cs"/>
                        </a:rPr>
                        <a:t>Potential</a:t>
                      </a:r>
                      <a:r>
                        <a:rPr lang="it-IT" sz="1600" b="1" kern="1200" dirty="0">
                          <a:solidFill>
                            <a:schemeClr val="lt1"/>
                          </a:solidFill>
                          <a:effectLst/>
                          <a:latin typeface="+mn-lt"/>
                          <a:ea typeface="+mn-ea"/>
                          <a:cs typeface="+mn-cs"/>
                        </a:rPr>
                        <a:t> </a:t>
                      </a:r>
                      <a:r>
                        <a:rPr lang="it-IT" sz="1600" b="1" kern="1200" dirty="0" err="1">
                          <a:solidFill>
                            <a:schemeClr val="lt1"/>
                          </a:solidFill>
                          <a:effectLst/>
                          <a:latin typeface="+mn-lt"/>
                          <a:ea typeface="+mn-ea"/>
                          <a:cs typeface="+mn-cs"/>
                        </a:rPr>
                        <a:t>Roles</a:t>
                      </a:r>
                      <a:endParaRPr lang="it-IT" sz="1600" b="1" kern="1200" dirty="0">
                        <a:solidFill>
                          <a:schemeClr val="lt1"/>
                        </a:solidFill>
                        <a:effectLst/>
                        <a:latin typeface="+mn-lt"/>
                        <a:ea typeface="+mn-ea"/>
                        <a:cs typeface="+mn-cs"/>
                      </a:endParaRPr>
                    </a:p>
                  </a:txBody>
                  <a:tcPr marL="44450" marR="25400" marT="29210" marB="0" anchor="ctr">
                    <a:solidFill>
                      <a:srgbClr val="3D4888"/>
                    </a:solidFill>
                  </a:tcPr>
                </a:tc>
                <a:tc>
                  <a:txBody>
                    <a:bodyPr/>
                    <a:lstStyle/>
                    <a:p>
                      <a:pPr marL="0" algn="l" defTabSz="914400" rtl="0" eaLnBrk="1" latinLnBrk="0" hangingPunct="1">
                        <a:lnSpc>
                          <a:spcPts val="1175"/>
                        </a:lnSpc>
                      </a:pPr>
                      <a:r>
                        <a:rPr lang="it-IT" sz="1600" b="1" kern="1200">
                          <a:solidFill>
                            <a:schemeClr val="lt1"/>
                          </a:solidFill>
                          <a:effectLst/>
                          <a:latin typeface="+mn-lt"/>
                          <a:ea typeface="+mn-ea"/>
                          <a:cs typeface="+mn-cs"/>
                        </a:rPr>
                        <a:t>Yes/No</a:t>
                      </a:r>
                    </a:p>
                  </a:txBody>
                  <a:tcPr marL="44450" marR="25400" marT="29210" marB="0" anchor="ctr">
                    <a:solidFill>
                      <a:srgbClr val="3D4888"/>
                    </a:solidFill>
                  </a:tcPr>
                </a:tc>
                <a:tc>
                  <a:txBody>
                    <a:bodyPr/>
                    <a:lstStyle/>
                    <a:p>
                      <a:pPr marL="0" algn="l" defTabSz="914400" rtl="0" eaLnBrk="1" latinLnBrk="0" hangingPunct="1">
                        <a:lnSpc>
                          <a:spcPts val="1175"/>
                        </a:lnSpc>
                      </a:pPr>
                      <a:r>
                        <a:rPr lang="it-IT" sz="1600" b="1" kern="1200" dirty="0">
                          <a:solidFill>
                            <a:schemeClr val="lt1"/>
                          </a:solidFill>
                          <a:effectLst/>
                          <a:latin typeface="+mn-lt"/>
                          <a:ea typeface="+mn-ea"/>
                          <a:cs typeface="+mn-cs"/>
                        </a:rPr>
                        <a:t>DETAILS</a:t>
                      </a:r>
                    </a:p>
                  </a:txBody>
                  <a:tcPr marL="44450" marR="25400" marT="29210" marB="0" anchor="ctr">
                    <a:solidFill>
                      <a:srgbClr val="3D4888"/>
                    </a:solidFill>
                  </a:tcPr>
                </a:tc>
                <a:extLst>
                  <a:ext uri="{0D108BD9-81ED-4DB2-BD59-A6C34878D82A}">
                    <a16:rowId xmlns:a16="http://schemas.microsoft.com/office/drawing/2014/main" val="1839463679"/>
                  </a:ext>
                </a:extLst>
              </a:tr>
              <a:tr h="274548">
                <a:tc>
                  <a:txBody>
                    <a:bodyPr/>
                    <a:lstStyle/>
                    <a:p>
                      <a:pPr>
                        <a:lnSpc>
                          <a:spcPts val="1175"/>
                        </a:lnSpc>
                      </a:pPr>
                      <a:r>
                        <a:rPr lang="en-US" sz="1400">
                          <a:effectLst/>
                        </a:rPr>
                        <a:t>Partners willing to go to the market </a:t>
                      </a:r>
                      <a:endParaRPr lang="it-IT" sz="1400">
                        <a:effectLst/>
                        <a:latin typeface="Times New Roman" panose="02020603050405020304" pitchFamily="18" charset="0"/>
                        <a:ea typeface="Calibri" panose="020F0502020204030204" pitchFamily="34" charset="0"/>
                      </a:endParaRPr>
                    </a:p>
                  </a:txBody>
                  <a:tcPr marL="44450" marR="25400" marT="29210" marB="0" anchor="ctr"/>
                </a:tc>
                <a:tc>
                  <a:txBody>
                    <a:bodyPr/>
                    <a:lstStyle/>
                    <a:p>
                      <a:pPr>
                        <a:lnSpc>
                          <a:spcPts val="1175"/>
                        </a:lnSpc>
                      </a:pPr>
                      <a:r>
                        <a:rPr lang="en-US" sz="1400">
                          <a:effectLst/>
                        </a:rPr>
                        <a:t> </a:t>
                      </a:r>
                      <a:endParaRPr lang="it-IT" sz="1400">
                        <a:effectLst/>
                        <a:latin typeface="Times New Roman" panose="02020603050405020304" pitchFamily="18" charset="0"/>
                        <a:ea typeface="Calibri" panose="020F0502020204030204" pitchFamily="34" charset="0"/>
                      </a:endParaRPr>
                    </a:p>
                  </a:txBody>
                  <a:tcPr marL="44450" marR="25400" marT="29210" marB="0" anchor="ctr"/>
                </a:tc>
                <a:tc>
                  <a:txBody>
                    <a:bodyPr/>
                    <a:lstStyle/>
                    <a:p>
                      <a:pPr>
                        <a:lnSpc>
                          <a:spcPts val="1175"/>
                        </a:lnSpc>
                      </a:pPr>
                      <a:r>
                        <a:rPr lang="en-US" sz="1400">
                          <a:effectLst/>
                        </a:rPr>
                        <a:t>Accept the share of investments &amp; risks </a:t>
                      </a:r>
                      <a:endParaRPr lang="it-IT" sz="1400">
                        <a:effectLst/>
                        <a:latin typeface="Times New Roman" panose="02020603050405020304" pitchFamily="18" charset="0"/>
                        <a:ea typeface="Calibri" panose="020F0502020204030204" pitchFamily="34" charset="0"/>
                      </a:endParaRPr>
                    </a:p>
                  </a:txBody>
                  <a:tcPr marL="44450" marR="25400" marT="29210" marB="0" anchor="ctr"/>
                </a:tc>
                <a:extLst>
                  <a:ext uri="{0D108BD9-81ED-4DB2-BD59-A6C34878D82A}">
                    <a16:rowId xmlns:a16="http://schemas.microsoft.com/office/drawing/2014/main" val="2655740127"/>
                  </a:ext>
                </a:extLst>
              </a:tr>
              <a:tr h="256783">
                <a:tc>
                  <a:txBody>
                    <a:bodyPr/>
                    <a:lstStyle/>
                    <a:p>
                      <a:pPr>
                        <a:lnSpc>
                          <a:spcPts val="1175"/>
                        </a:lnSpc>
                      </a:pPr>
                      <a:r>
                        <a:rPr lang="en-US" sz="1400">
                          <a:effectLst/>
                        </a:rPr>
                        <a:t>Porte-parole partner (not contributing) </a:t>
                      </a:r>
                      <a:endParaRPr lang="it-IT" sz="1400">
                        <a:effectLst/>
                        <a:latin typeface="Times New Roman" panose="02020603050405020304" pitchFamily="18" charset="0"/>
                        <a:ea typeface="Calibri" panose="020F0502020204030204" pitchFamily="34" charset="0"/>
                      </a:endParaRPr>
                    </a:p>
                  </a:txBody>
                  <a:tcPr marL="44450" marR="25400" marT="29210" marB="0" anchor="ctr"/>
                </a:tc>
                <a:tc>
                  <a:txBody>
                    <a:bodyPr/>
                    <a:lstStyle/>
                    <a:p>
                      <a:pPr>
                        <a:lnSpc>
                          <a:spcPts val="1175"/>
                        </a:lnSpc>
                      </a:pPr>
                      <a:r>
                        <a:rPr lang="en-US" sz="1400">
                          <a:effectLst/>
                        </a:rPr>
                        <a:t> </a:t>
                      </a:r>
                      <a:endParaRPr lang="it-IT" sz="1400">
                        <a:effectLst/>
                        <a:latin typeface="Times New Roman" panose="02020603050405020304" pitchFamily="18" charset="0"/>
                        <a:ea typeface="Calibri" panose="020F0502020204030204" pitchFamily="34" charset="0"/>
                      </a:endParaRPr>
                    </a:p>
                  </a:txBody>
                  <a:tcPr marL="44450" marR="25400" marT="29210" marB="0" anchor="ctr"/>
                </a:tc>
                <a:tc>
                  <a:txBody>
                    <a:bodyPr/>
                    <a:lstStyle/>
                    <a:p>
                      <a:pPr>
                        <a:lnSpc>
                          <a:spcPts val="1175"/>
                        </a:lnSpc>
                      </a:pPr>
                      <a:r>
                        <a:rPr lang="en-US" sz="1400">
                          <a:effectLst/>
                        </a:rPr>
                        <a:t>For coordination purpose only </a:t>
                      </a:r>
                      <a:endParaRPr lang="it-IT" sz="1400">
                        <a:effectLst/>
                        <a:latin typeface="Times New Roman" panose="02020603050405020304" pitchFamily="18" charset="0"/>
                        <a:ea typeface="Calibri" panose="020F0502020204030204" pitchFamily="34" charset="0"/>
                      </a:endParaRPr>
                    </a:p>
                  </a:txBody>
                  <a:tcPr marL="44450" marR="25400" marT="29210" marB="0" anchor="ctr"/>
                </a:tc>
                <a:extLst>
                  <a:ext uri="{0D108BD9-81ED-4DB2-BD59-A6C34878D82A}">
                    <a16:rowId xmlns:a16="http://schemas.microsoft.com/office/drawing/2014/main" val="1850824223"/>
                  </a:ext>
                </a:extLst>
              </a:tr>
              <a:tr h="456234">
                <a:tc>
                  <a:txBody>
                    <a:bodyPr/>
                    <a:lstStyle/>
                    <a:p>
                      <a:pPr>
                        <a:lnSpc>
                          <a:spcPts val="1175"/>
                        </a:lnSpc>
                      </a:pPr>
                      <a:r>
                        <a:rPr lang="en-US" sz="1400">
                          <a:effectLst/>
                        </a:rPr>
                        <a:t>Partners providing background knowledge willing to claim rights </a:t>
                      </a:r>
                      <a:endParaRPr lang="it-IT" sz="1400">
                        <a:effectLst/>
                        <a:latin typeface="Times New Roman" panose="02020603050405020304" pitchFamily="18" charset="0"/>
                        <a:ea typeface="Calibri" panose="020F0502020204030204" pitchFamily="34" charset="0"/>
                      </a:endParaRPr>
                    </a:p>
                  </a:txBody>
                  <a:tcPr marL="44450" marR="25400" marT="29210" marB="0" anchor="ctr"/>
                </a:tc>
                <a:tc>
                  <a:txBody>
                    <a:bodyPr/>
                    <a:lstStyle/>
                    <a:p>
                      <a:pPr>
                        <a:lnSpc>
                          <a:spcPts val="1175"/>
                        </a:lnSpc>
                      </a:pPr>
                      <a:r>
                        <a:rPr lang="en-US" sz="1400">
                          <a:effectLst/>
                        </a:rPr>
                        <a:t> </a:t>
                      </a:r>
                      <a:endParaRPr lang="it-IT" sz="1400">
                        <a:effectLst/>
                        <a:latin typeface="Times New Roman" panose="02020603050405020304" pitchFamily="18" charset="0"/>
                        <a:ea typeface="Calibri" panose="020F0502020204030204" pitchFamily="34" charset="0"/>
                      </a:endParaRPr>
                    </a:p>
                  </a:txBody>
                  <a:tcPr marL="44450" marR="25400" marT="29210" marB="0" anchor="ctr"/>
                </a:tc>
                <a:tc>
                  <a:txBody>
                    <a:bodyPr/>
                    <a:lstStyle/>
                    <a:p>
                      <a:r>
                        <a:rPr lang="en-US" sz="1400">
                          <a:effectLst/>
                        </a:rPr>
                        <a:t> </a:t>
                      </a:r>
                      <a:endParaRPr lang="it-IT" sz="1400">
                        <a:effectLst/>
                        <a:latin typeface="Times New Roman" panose="02020603050405020304" pitchFamily="18" charset="0"/>
                        <a:ea typeface="Calibri" panose="020F0502020204030204" pitchFamily="34" charset="0"/>
                      </a:endParaRPr>
                    </a:p>
                  </a:txBody>
                  <a:tcPr marL="44450" marR="25400" marT="29210" marB="0" anchor="ctr"/>
                </a:tc>
                <a:extLst>
                  <a:ext uri="{0D108BD9-81ED-4DB2-BD59-A6C34878D82A}">
                    <a16:rowId xmlns:a16="http://schemas.microsoft.com/office/drawing/2014/main" val="724820248"/>
                  </a:ext>
                </a:extLst>
              </a:tr>
              <a:tr h="475614">
                <a:tc>
                  <a:txBody>
                    <a:bodyPr/>
                    <a:lstStyle/>
                    <a:p>
                      <a:pPr>
                        <a:lnSpc>
                          <a:spcPts val="1175"/>
                        </a:lnSpc>
                      </a:pPr>
                      <a:r>
                        <a:rPr lang="en-US" sz="1400">
                          <a:effectLst/>
                        </a:rPr>
                        <a:t>Partners providing background knowledge NOT willing to claim rights </a:t>
                      </a:r>
                      <a:endParaRPr lang="it-IT" sz="1400">
                        <a:effectLst/>
                        <a:latin typeface="Times New Roman" panose="02020603050405020304" pitchFamily="18" charset="0"/>
                        <a:ea typeface="Calibri" panose="020F0502020204030204" pitchFamily="34" charset="0"/>
                      </a:endParaRPr>
                    </a:p>
                  </a:txBody>
                  <a:tcPr marL="44450" marR="25400" marT="29210" marB="0" anchor="ctr"/>
                </a:tc>
                <a:tc>
                  <a:txBody>
                    <a:bodyPr/>
                    <a:lstStyle/>
                    <a:p>
                      <a:pPr>
                        <a:lnSpc>
                          <a:spcPts val="1175"/>
                        </a:lnSpc>
                      </a:pPr>
                      <a:r>
                        <a:rPr lang="en-US" sz="1400">
                          <a:effectLst/>
                        </a:rPr>
                        <a:t> </a:t>
                      </a:r>
                      <a:endParaRPr lang="it-IT" sz="1400">
                        <a:effectLst/>
                        <a:latin typeface="Times New Roman" panose="02020603050405020304" pitchFamily="18" charset="0"/>
                        <a:ea typeface="Calibri" panose="020F0502020204030204" pitchFamily="34" charset="0"/>
                      </a:endParaRPr>
                    </a:p>
                  </a:txBody>
                  <a:tcPr marL="44450" marR="25400" marT="29210" marB="0" anchor="ctr"/>
                </a:tc>
                <a:tc>
                  <a:txBody>
                    <a:bodyPr/>
                    <a:lstStyle/>
                    <a:p>
                      <a:pPr>
                        <a:lnSpc>
                          <a:spcPts val="1175"/>
                        </a:lnSpc>
                      </a:pPr>
                      <a:r>
                        <a:rPr lang="en-US" sz="1400" dirty="0">
                          <a:effectLst/>
                        </a:rPr>
                        <a:t>However, may request NDA on their Foreground Knowledge </a:t>
                      </a:r>
                      <a:endParaRPr lang="it-IT" sz="1400" dirty="0">
                        <a:effectLst/>
                        <a:latin typeface="Times New Roman" panose="02020603050405020304" pitchFamily="18" charset="0"/>
                        <a:ea typeface="Calibri" panose="020F0502020204030204" pitchFamily="34" charset="0"/>
                      </a:endParaRPr>
                    </a:p>
                  </a:txBody>
                  <a:tcPr marL="44450" marR="25400" marT="29210" marB="0" anchor="ctr"/>
                </a:tc>
                <a:extLst>
                  <a:ext uri="{0D108BD9-81ED-4DB2-BD59-A6C34878D82A}">
                    <a16:rowId xmlns:a16="http://schemas.microsoft.com/office/drawing/2014/main" val="1570457432"/>
                  </a:ext>
                </a:extLst>
              </a:tr>
              <a:tr h="439276">
                <a:tc>
                  <a:txBody>
                    <a:bodyPr/>
                    <a:lstStyle/>
                    <a:p>
                      <a:pPr>
                        <a:lnSpc>
                          <a:spcPts val="1175"/>
                        </a:lnSpc>
                      </a:pPr>
                      <a:r>
                        <a:rPr lang="en-US" sz="1400">
                          <a:effectLst/>
                        </a:rPr>
                        <a:t>Partners providing foreground knowledge willing to claim rights </a:t>
                      </a:r>
                      <a:endParaRPr lang="it-IT" sz="1400">
                        <a:effectLst/>
                        <a:latin typeface="Times New Roman" panose="02020603050405020304" pitchFamily="18" charset="0"/>
                        <a:ea typeface="Calibri" panose="020F0502020204030204" pitchFamily="34" charset="0"/>
                      </a:endParaRPr>
                    </a:p>
                  </a:txBody>
                  <a:tcPr marL="44450" marR="25400" marT="29210" marB="0" anchor="ctr"/>
                </a:tc>
                <a:tc>
                  <a:txBody>
                    <a:bodyPr/>
                    <a:lstStyle/>
                    <a:p>
                      <a:pPr>
                        <a:lnSpc>
                          <a:spcPts val="1175"/>
                        </a:lnSpc>
                      </a:pPr>
                      <a:r>
                        <a:rPr lang="en-US" sz="1400" dirty="0">
                          <a:effectLst/>
                        </a:rPr>
                        <a:t> </a:t>
                      </a:r>
                      <a:endParaRPr lang="it-IT" sz="1400" dirty="0">
                        <a:effectLst/>
                        <a:latin typeface="Times New Roman" panose="02020603050405020304" pitchFamily="18" charset="0"/>
                        <a:ea typeface="Calibri" panose="020F0502020204030204" pitchFamily="34" charset="0"/>
                      </a:endParaRPr>
                    </a:p>
                  </a:txBody>
                  <a:tcPr marL="44450" marR="25400" marT="29210" marB="0" anchor="ctr"/>
                </a:tc>
                <a:tc>
                  <a:txBody>
                    <a:bodyPr/>
                    <a:lstStyle/>
                    <a:p>
                      <a:r>
                        <a:rPr lang="en-US" sz="1400">
                          <a:effectLst/>
                        </a:rPr>
                        <a:t> </a:t>
                      </a:r>
                      <a:endParaRPr lang="it-IT" sz="1400">
                        <a:effectLst/>
                        <a:latin typeface="Times New Roman" panose="02020603050405020304" pitchFamily="18" charset="0"/>
                        <a:ea typeface="Calibri" panose="020F0502020204030204" pitchFamily="34" charset="0"/>
                      </a:endParaRPr>
                    </a:p>
                  </a:txBody>
                  <a:tcPr marL="44450" marR="25400" marT="29210" marB="0" anchor="ctr"/>
                </a:tc>
                <a:extLst>
                  <a:ext uri="{0D108BD9-81ED-4DB2-BD59-A6C34878D82A}">
                    <a16:rowId xmlns:a16="http://schemas.microsoft.com/office/drawing/2014/main" val="3113524295"/>
                  </a:ext>
                </a:extLst>
              </a:tr>
              <a:tr h="433301">
                <a:tc>
                  <a:txBody>
                    <a:bodyPr/>
                    <a:lstStyle/>
                    <a:p>
                      <a:pPr>
                        <a:lnSpc>
                          <a:spcPts val="1175"/>
                        </a:lnSpc>
                      </a:pPr>
                      <a:r>
                        <a:rPr lang="en-US" sz="1400" dirty="0">
                          <a:effectLst/>
                        </a:rPr>
                        <a:t>Partners providing foreground knowledge NOT willing to claim rights </a:t>
                      </a:r>
                      <a:endParaRPr lang="it-IT" sz="1400" dirty="0">
                        <a:effectLst/>
                        <a:latin typeface="Times New Roman" panose="02020603050405020304" pitchFamily="18" charset="0"/>
                        <a:ea typeface="Calibri" panose="020F0502020204030204" pitchFamily="34" charset="0"/>
                      </a:endParaRPr>
                    </a:p>
                  </a:txBody>
                  <a:tcPr marL="44450" marR="25400" marT="29210" marB="0" anchor="ctr"/>
                </a:tc>
                <a:tc>
                  <a:txBody>
                    <a:bodyPr/>
                    <a:lstStyle/>
                    <a:p>
                      <a:pPr>
                        <a:lnSpc>
                          <a:spcPts val="1175"/>
                        </a:lnSpc>
                      </a:pPr>
                      <a:r>
                        <a:rPr lang="en-US" sz="1400" dirty="0">
                          <a:effectLst/>
                        </a:rPr>
                        <a:t> </a:t>
                      </a:r>
                      <a:endParaRPr lang="it-IT" sz="1400" dirty="0">
                        <a:effectLst/>
                        <a:latin typeface="Times New Roman" panose="02020603050405020304" pitchFamily="18" charset="0"/>
                        <a:ea typeface="Calibri" panose="020F0502020204030204" pitchFamily="34" charset="0"/>
                      </a:endParaRPr>
                    </a:p>
                  </a:txBody>
                  <a:tcPr marL="44450" marR="25400" marT="29210" marB="0" anchor="ctr"/>
                </a:tc>
                <a:tc>
                  <a:txBody>
                    <a:bodyPr/>
                    <a:lstStyle/>
                    <a:p>
                      <a:pPr>
                        <a:lnSpc>
                          <a:spcPts val="1175"/>
                        </a:lnSpc>
                      </a:pPr>
                      <a:r>
                        <a:rPr lang="en-US" sz="1400" dirty="0">
                          <a:effectLst/>
                        </a:rPr>
                        <a:t>However, may request NDA on their Foreground Knowledge </a:t>
                      </a:r>
                      <a:endParaRPr lang="it-IT" sz="1400" dirty="0">
                        <a:effectLst/>
                        <a:latin typeface="Times New Roman" panose="02020603050405020304" pitchFamily="18" charset="0"/>
                        <a:ea typeface="Calibri" panose="020F0502020204030204" pitchFamily="34" charset="0"/>
                      </a:endParaRPr>
                    </a:p>
                  </a:txBody>
                  <a:tcPr marL="44450" marR="25400" marT="29210" marB="0" anchor="ctr"/>
                </a:tc>
                <a:extLst>
                  <a:ext uri="{0D108BD9-81ED-4DB2-BD59-A6C34878D82A}">
                    <a16:rowId xmlns:a16="http://schemas.microsoft.com/office/drawing/2014/main" val="2887807141"/>
                  </a:ext>
                </a:extLst>
              </a:tr>
            </a:tbl>
          </a:graphicData>
        </a:graphic>
      </p:graphicFrame>
      <p:graphicFrame>
        <p:nvGraphicFramePr>
          <p:cNvPr id="8" name="Tabella 7">
            <a:extLst>
              <a:ext uri="{FF2B5EF4-FFF2-40B4-BE49-F238E27FC236}">
                <a16:creationId xmlns:a16="http://schemas.microsoft.com/office/drawing/2014/main" id="{A6427210-3831-1AD8-9042-5B5899C8B76A}"/>
              </a:ext>
            </a:extLst>
          </p:cNvPr>
          <p:cNvGraphicFramePr>
            <a:graphicFrameLocks noGrp="1"/>
          </p:cNvGraphicFramePr>
          <p:nvPr>
            <p:extLst>
              <p:ext uri="{D42A27DB-BD31-4B8C-83A1-F6EECF244321}">
                <p14:modId xmlns:p14="http://schemas.microsoft.com/office/powerpoint/2010/main" val="2615252669"/>
              </p:ext>
            </p:extLst>
          </p:nvPr>
        </p:nvGraphicFramePr>
        <p:xfrm>
          <a:off x="8153082" y="2697480"/>
          <a:ext cx="3295207" cy="2743202"/>
        </p:xfrm>
        <a:graphic>
          <a:graphicData uri="http://schemas.openxmlformats.org/drawingml/2006/table">
            <a:tbl>
              <a:tblPr firstRow="1" bandRow="1">
                <a:tableStyleId>{5C22544A-7EE6-4342-B048-85BDC9FD1C3A}</a:tableStyleId>
              </a:tblPr>
              <a:tblGrid>
                <a:gridCol w="415499">
                  <a:extLst>
                    <a:ext uri="{9D8B030D-6E8A-4147-A177-3AD203B41FA5}">
                      <a16:colId xmlns:a16="http://schemas.microsoft.com/office/drawing/2014/main" val="943811378"/>
                    </a:ext>
                  </a:extLst>
                </a:gridCol>
                <a:gridCol w="785731">
                  <a:extLst>
                    <a:ext uri="{9D8B030D-6E8A-4147-A177-3AD203B41FA5}">
                      <a16:colId xmlns:a16="http://schemas.microsoft.com/office/drawing/2014/main" val="3254887796"/>
                    </a:ext>
                  </a:extLst>
                </a:gridCol>
                <a:gridCol w="2093977">
                  <a:extLst>
                    <a:ext uri="{9D8B030D-6E8A-4147-A177-3AD203B41FA5}">
                      <a16:colId xmlns:a16="http://schemas.microsoft.com/office/drawing/2014/main" val="2780709662"/>
                    </a:ext>
                  </a:extLst>
                </a:gridCol>
              </a:tblGrid>
              <a:tr h="399805">
                <a:tc>
                  <a:txBody>
                    <a:bodyPr/>
                    <a:lstStyle/>
                    <a:p>
                      <a:pPr>
                        <a:lnSpc>
                          <a:spcPts val="1175"/>
                        </a:lnSpc>
                      </a:pPr>
                      <a:r>
                        <a:rPr lang="en-US" sz="1600">
                          <a:effectLst/>
                        </a:rPr>
                        <a:t> </a:t>
                      </a:r>
                      <a:endParaRPr lang="it-IT" sz="1200">
                        <a:effectLst/>
                        <a:latin typeface="Times New Roman" panose="02020603050405020304" pitchFamily="18" charset="0"/>
                        <a:ea typeface="Calibri" panose="020F0502020204030204" pitchFamily="34" charset="0"/>
                      </a:endParaRPr>
                    </a:p>
                  </a:txBody>
                  <a:tcPr marL="44450" marR="73025" marT="28575" marB="0" anchor="ctr">
                    <a:solidFill>
                      <a:srgbClr val="3D4888"/>
                    </a:solidFill>
                  </a:tcPr>
                </a:tc>
                <a:tc>
                  <a:txBody>
                    <a:bodyPr/>
                    <a:lstStyle/>
                    <a:p>
                      <a:pPr algn="ctr">
                        <a:lnSpc>
                          <a:spcPts val="1175"/>
                        </a:lnSpc>
                      </a:pPr>
                      <a:r>
                        <a:rPr lang="it-IT" sz="1600" dirty="0">
                          <a:effectLst/>
                        </a:rPr>
                        <a:t>Yes/No</a:t>
                      </a:r>
                      <a:endParaRPr lang="it-IT" sz="1200" dirty="0">
                        <a:effectLst/>
                        <a:latin typeface="Times New Roman" panose="02020603050405020304" pitchFamily="18" charset="0"/>
                        <a:ea typeface="Calibri" panose="020F0502020204030204" pitchFamily="34" charset="0"/>
                      </a:endParaRPr>
                    </a:p>
                  </a:txBody>
                  <a:tcPr marL="44450" marR="73025" marT="28575" marB="0" anchor="ctr">
                    <a:solidFill>
                      <a:srgbClr val="3D4888"/>
                    </a:solidFill>
                  </a:tcPr>
                </a:tc>
                <a:tc>
                  <a:txBody>
                    <a:bodyPr/>
                    <a:lstStyle/>
                    <a:p>
                      <a:pPr algn="ctr">
                        <a:lnSpc>
                          <a:spcPts val="1175"/>
                        </a:lnSpc>
                      </a:pPr>
                      <a:r>
                        <a:rPr lang="en-US" sz="1600" dirty="0">
                          <a:effectLst/>
                        </a:rPr>
                        <a:t>DETAILS </a:t>
                      </a:r>
                      <a:endParaRPr lang="it-IT" sz="1200" dirty="0">
                        <a:effectLst/>
                        <a:latin typeface="Times New Roman" panose="02020603050405020304" pitchFamily="18" charset="0"/>
                        <a:ea typeface="Calibri" panose="020F0502020204030204" pitchFamily="34" charset="0"/>
                      </a:endParaRPr>
                    </a:p>
                  </a:txBody>
                  <a:tcPr marL="44450" marR="73025" marT="28575" marB="0" anchor="ctr">
                    <a:solidFill>
                      <a:srgbClr val="3D4888"/>
                    </a:solidFill>
                  </a:tcPr>
                </a:tc>
                <a:extLst>
                  <a:ext uri="{0D108BD9-81ED-4DB2-BD59-A6C34878D82A}">
                    <a16:rowId xmlns:a16="http://schemas.microsoft.com/office/drawing/2014/main" val="2953866996"/>
                  </a:ext>
                </a:extLst>
              </a:tr>
              <a:tr h="334771">
                <a:tc>
                  <a:txBody>
                    <a:bodyPr/>
                    <a:lstStyle/>
                    <a:p>
                      <a:pPr algn="ctr">
                        <a:lnSpc>
                          <a:spcPts val="1175"/>
                        </a:lnSpc>
                      </a:pPr>
                      <a:r>
                        <a:rPr lang="en-US" sz="1400">
                          <a:effectLst/>
                        </a:rPr>
                        <a:t>M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a:effectLst/>
                        </a:rPr>
                        <a:t>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a:effectLst/>
                        </a:rPr>
                        <a:t>Manufacturing, Realization </a:t>
                      </a:r>
                      <a:endParaRPr lang="it-IT" sz="1100">
                        <a:effectLst/>
                        <a:latin typeface="Times New Roman" panose="02020603050405020304" pitchFamily="18" charset="0"/>
                        <a:ea typeface="Calibri" panose="020F0502020204030204" pitchFamily="34" charset="0"/>
                      </a:endParaRPr>
                    </a:p>
                  </a:txBody>
                  <a:tcPr marL="44450" marR="73025" marT="28575" marB="0" anchor="ctr"/>
                </a:tc>
                <a:extLst>
                  <a:ext uri="{0D108BD9-81ED-4DB2-BD59-A6C34878D82A}">
                    <a16:rowId xmlns:a16="http://schemas.microsoft.com/office/drawing/2014/main" val="82792645"/>
                  </a:ext>
                </a:extLst>
              </a:tr>
              <a:tr h="334771">
                <a:tc>
                  <a:txBody>
                    <a:bodyPr/>
                    <a:lstStyle/>
                    <a:p>
                      <a:pPr algn="ctr">
                        <a:lnSpc>
                          <a:spcPts val="1175"/>
                        </a:lnSpc>
                      </a:pPr>
                      <a:r>
                        <a:rPr lang="en-US" sz="1400">
                          <a:effectLst/>
                        </a:rPr>
                        <a:t>A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a:effectLst/>
                        </a:rPr>
                        <a:t>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dirty="0">
                          <a:effectLst/>
                        </a:rPr>
                        <a:t>Assembly </a:t>
                      </a:r>
                      <a:endParaRPr lang="it-IT" sz="1100" dirty="0">
                        <a:effectLst/>
                        <a:latin typeface="Times New Roman" panose="02020603050405020304" pitchFamily="18" charset="0"/>
                        <a:ea typeface="Calibri" panose="020F0502020204030204" pitchFamily="34" charset="0"/>
                      </a:endParaRPr>
                    </a:p>
                  </a:txBody>
                  <a:tcPr marL="44450" marR="73025" marT="28575" marB="0" anchor="ctr"/>
                </a:tc>
                <a:extLst>
                  <a:ext uri="{0D108BD9-81ED-4DB2-BD59-A6C34878D82A}">
                    <a16:rowId xmlns:a16="http://schemas.microsoft.com/office/drawing/2014/main" val="3549117758"/>
                  </a:ext>
                </a:extLst>
              </a:tr>
              <a:tr h="334771">
                <a:tc>
                  <a:txBody>
                    <a:bodyPr/>
                    <a:lstStyle/>
                    <a:p>
                      <a:pPr algn="ctr">
                        <a:lnSpc>
                          <a:spcPts val="1175"/>
                        </a:lnSpc>
                      </a:pPr>
                      <a:r>
                        <a:rPr lang="en-US" sz="1400">
                          <a:effectLst/>
                        </a:rPr>
                        <a:t>R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a:effectLst/>
                        </a:rPr>
                        <a:t>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a:effectLst/>
                        </a:rPr>
                        <a:t>Research </a:t>
                      </a:r>
                      <a:endParaRPr lang="it-IT" sz="1100">
                        <a:effectLst/>
                        <a:latin typeface="Times New Roman" panose="02020603050405020304" pitchFamily="18" charset="0"/>
                        <a:ea typeface="Calibri" panose="020F0502020204030204" pitchFamily="34" charset="0"/>
                      </a:endParaRPr>
                    </a:p>
                  </a:txBody>
                  <a:tcPr marL="44450" marR="73025" marT="28575" marB="0" anchor="ctr"/>
                </a:tc>
                <a:extLst>
                  <a:ext uri="{0D108BD9-81ED-4DB2-BD59-A6C34878D82A}">
                    <a16:rowId xmlns:a16="http://schemas.microsoft.com/office/drawing/2014/main" val="1640509914"/>
                  </a:ext>
                </a:extLst>
              </a:tr>
              <a:tr h="334771">
                <a:tc>
                  <a:txBody>
                    <a:bodyPr/>
                    <a:lstStyle/>
                    <a:p>
                      <a:pPr algn="ctr">
                        <a:lnSpc>
                          <a:spcPts val="1175"/>
                        </a:lnSpc>
                      </a:pPr>
                      <a:r>
                        <a:rPr lang="en-US" sz="1400">
                          <a:effectLst/>
                        </a:rPr>
                        <a:t>C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a:effectLst/>
                        </a:rPr>
                        <a:t>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a:effectLst/>
                        </a:rPr>
                        <a:t>Consultancy, Training </a:t>
                      </a:r>
                      <a:endParaRPr lang="it-IT" sz="1100">
                        <a:effectLst/>
                        <a:latin typeface="Times New Roman" panose="02020603050405020304" pitchFamily="18" charset="0"/>
                        <a:ea typeface="Calibri" panose="020F0502020204030204" pitchFamily="34" charset="0"/>
                      </a:endParaRPr>
                    </a:p>
                  </a:txBody>
                  <a:tcPr marL="44450" marR="73025" marT="28575" marB="0" anchor="ctr"/>
                </a:tc>
                <a:extLst>
                  <a:ext uri="{0D108BD9-81ED-4DB2-BD59-A6C34878D82A}">
                    <a16:rowId xmlns:a16="http://schemas.microsoft.com/office/drawing/2014/main" val="1786505513"/>
                  </a:ext>
                </a:extLst>
              </a:tr>
              <a:tr h="334771">
                <a:tc>
                  <a:txBody>
                    <a:bodyPr/>
                    <a:lstStyle/>
                    <a:p>
                      <a:pPr algn="ctr">
                        <a:lnSpc>
                          <a:spcPts val="1175"/>
                        </a:lnSpc>
                      </a:pPr>
                      <a:r>
                        <a:rPr lang="en-US" sz="1400">
                          <a:effectLst/>
                        </a:rPr>
                        <a:t>U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dirty="0">
                          <a:effectLst/>
                        </a:rPr>
                        <a:t>  </a:t>
                      </a:r>
                      <a:endParaRPr lang="it-IT" sz="1100" dirty="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a:effectLst/>
                        </a:rPr>
                        <a:t>Utilization in other business </a:t>
                      </a:r>
                      <a:endParaRPr lang="it-IT" sz="1100">
                        <a:effectLst/>
                        <a:latin typeface="Times New Roman" panose="02020603050405020304" pitchFamily="18" charset="0"/>
                        <a:ea typeface="Calibri" panose="020F0502020204030204" pitchFamily="34" charset="0"/>
                      </a:endParaRPr>
                    </a:p>
                  </a:txBody>
                  <a:tcPr marL="44450" marR="73025" marT="28575" marB="0" anchor="ctr"/>
                </a:tc>
                <a:extLst>
                  <a:ext uri="{0D108BD9-81ED-4DB2-BD59-A6C34878D82A}">
                    <a16:rowId xmlns:a16="http://schemas.microsoft.com/office/drawing/2014/main" val="35288978"/>
                  </a:ext>
                </a:extLst>
              </a:tr>
              <a:tr h="334771">
                <a:tc>
                  <a:txBody>
                    <a:bodyPr/>
                    <a:lstStyle/>
                    <a:p>
                      <a:pPr algn="ctr">
                        <a:lnSpc>
                          <a:spcPts val="1175"/>
                        </a:lnSpc>
                      </a:pPr>
                      <a:r>
                        <a:rPr lang="en-US" sz="1400">
                          <a:effectLst/>
                        </a:rPr>
                        <a:t>SD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a:effectLst/>
                        </a:rPr>
                        <a:t>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a:effectLst/>
                        </a:rPr>
                        <a:t>Selling, Distribution </a:t>
                      </a:r>
                      <a:endParaRPr lang="it-IT" sz="1100">
                        <a:effectLst/>
                        <a:latin typeface="Times New Roman" panose="02020603050405020304" pitchFamily="18" charset="0"/>
                        <a:ea typeface="Calibri" panose="020F0502020204030204" pitchFamily="34" charset="0"/>
                      </a:endParaRPr>
                    </a:p>
                  </a:txBody>
                  <a:tcPr marL="44450" marR="73025" marT="28575" marB="0" anchor="ctr"/>
                </a:tc>
                <a:extLst>
                  <a:ext uri="{0D108BD9-81ED-4DB2-BD59-A6C34878D82A}">
                    <a16:rowId xmlns:a16="http://schemas.microsoft.com/office/drawing/2014/main" val="2921525544"/>
                  </a:ext>
                </a:extLst>
              </a:tr>
              <a:tr h="334771">
                <a:tc>
                  <a:txBody>
                    <a:bodyPr/>
                    <a:lstStyle/>
                    <a:p>
                      <a:pPr algn="ctr">
                        <a:lnSpc>
                          <a:spcPts val="1175"/>
                        </a:lnSpc>
                      </a:pPr>
                      <a:r>
                        <a:rPr lang="en-US" sz="1400">
                          <a:effectLst/>
                        </a:rPr>
                        <a:t>S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a:effectLst/>
                        </a:rPr>
                        <a:t>  </a:t>
                      </a:r>
                      <a:endParaRPr lang="it-IT" sz="1100">
                        <a:effectLst/>
                        <a:latin typeface="Times New Roman" panose="02020603050405020304" pitchFamily="18" charset="0"/>
                        <a:ea typeface="Calibri" panose="020F0502020204030204" pitchFamily="34" charset="0"/>
                      </a:endParaRPr>
                    </a:p>
                  </a:txBody>
                  <a:tcPr marL="44450" marR="73025" marT="28575" marB="0" anchor="ctr"/>
                </a:tc>
                <a:tc>
                  <a:txBody>
                    <a:bodyPr/>
                    <a:lstStyle/>
                    <a:p>
                      <a:pPr>
                        <a:lnSpc>
                          <a:spcPts val="1175"/>
                        </a:lnSpc>
                      </a:pPr>
                      <a:r>
                        <a:rPr lang="en-US" sz="1400" dirty="0">
                          <a:effectLst/>
                        </a:rPr>
                        <a:t>Services </a:t>
                      </a:r>
                      <a:endParaRPr lang="it-IT" sz="1100" dirty="0">
                        <a:effectLst/>
                        <a:latin typeface="Times New Roman" panose="02020603050405020304" pitchFamily="18" charset="0"/>
                        <a:ea typeface="Calibri" panose="020F0502020204030204" pitchFamily="34" charset="0"/>
                      </a:endParaRPr>
                    </a:p>
                  </a:txBody>
                  <a:tcPr marL="44450" marR="73025" marT="28575" marB="0" anchor="ctr"/>
                </a:tc>
                <a:extLst>
                  <a:ext uri="{0D108BD9-81ED-4DB2-BD59-A6C34878D82A}">
                    <a16:rowId xmlns:a16="http://schemas.microsoft.com/office/drawing/2014/main" val="2604089027"/>
                  </a:ext>
                </a:extLst>
              </a:tr>
            </a:tbl>
          </a:graphicData>
        </a:graphic>
      </p:graphicFrame>
      <p:sp>
        <p:nvSpPr>
          <p:cNvPr id="13" name="CasellaDiTesto 12">
            <a:extLst>
              <a:ext uri="{FF2B5EF4-FFF2-40B4-BE49-F238E27FC236}">
                <a16:creationId xmlns:a16="http://schemas.microsoft.com/office/drawing/2014/main" id="{921BD55E-E602-59AD-FBA8-6D54E0D3FBC8}"/>
              </a:ext>
            </a:extLst>
          </p:cNvPr>
          <p:cNvSpPr txBox="1"/>
          <p:nvPr/>
        </p:nvSpPr>
        <p:spPr>
          <a:xfrm>
            <a:off x="838199" y="1583459"/>
            <a:ext cx="10610090" cy="8853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3D4888"/>
                </a:solidFill>
                <a:effectLst/>
                <a:uLnTx/>
                <a:uFillTx/>
                <a:latin typeface="Tw Cen MT" panose="020B0602020104020603"/>
                <a:ea typeface="+mn-ea"/>
                <a:cs typeface="+mn-cs"/>
              </a:rPr>
              <a:t>A questionnaire is going</a:t>
            </a:r>
            <a:r>
              <a:rPr lang="en-US" sz="2400" dirty="0">
                <a:solidFill>
                  <a:srgbClr val="3D4888"/>
                </a:solidFill>
                <a:latin typeface="Tw Cen MT" panose="020B0602020104020603"/>
              </a:rPr>
              <a:t> answered by project partners after the demo.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3D4888"/>
                </a:solidFill>
                <a:effectLst/>
                <a:uLnTx/>
                <a:uFillTx/>
                <a:latin typeface="Tw Cen MT" panose="020B0602020104020603"/>
                <a:ea typeface="+mn-ea"/>
                <a:cs typeface="+mn-cs"/>
              </a:rPr>
              <a:t>Results will be analyzed and summarized in D3.7.</a:t>
            </a:r>
          </a:p>
        </p:txBody>
      </p:sp>
    </p:spTree>
    <p:extLst>
      <p:ext uri="{BB962C8B-B14F-4D97-AF65-F5344CB8AC3E}">
        <p14:creationId xmlns:p14="http://schemas.microsoft.com/office/powerpoint/2010/main" val="1989775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018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C6C2E3-D999-47EC-8ACC-A1B4DBBAE2D2}"/>
              </a:ext>
            </a:extLst>
          </p:cNvPr>
          <p:cNvSpPr>
            <a:spLocks noGrp="1"/>
          </p:cNvSpPr>
          <p:nvPr>
            <p:ph type="title"/>
          </p:nvPr>
        </p:nvSpPr>
        <p:spPr/>
        <p:txBody>
          <a:bodyPr/>
          <a:lstStyle/>
          <a:p>
            <a:r>
              <a:rPr lang="it-IT" dirty="0"/>
              <a:t>WP3 - Goals</a:t>
            </a:r>
          </a:p>
        </p:txBody>
      </p:sp>
      <p:sp>
        <p:nvSpPr>
          <p:cNvPr id="3" name="Segnaposto contenuto 2">
            <a:extLst>
              <a:ext uri="{FF2B5EF4-FFF2-40B4-BE49-F238E27FC236}">
                <a16:creationId xmlns:a16="http://schemas.microsoft.com/office/drawing/2014/main" id="{BDE63E48-E029-442B-8499-00469391DC39}"/>
              </a:ext>
            </a:extLst>
          </p:cNvPr>
          <p:cNvSpPr>
            <a:spLocks noGrp="1"/>
          </p:cNvSpPr>
          <p:nvPr>
            <p:ph idx="1"/>
          </p:nvPr>
        </p:nvSpPr>
        <p:spPr/>
        <p:txBody>
          <a:bodyPr>
            <a:normAutofit fontScale="92500" lnSpcReduction="10000"/>
          </a:bodyPr>
          <a:lstStyle/>
          <a:p>
            <a:pPr algn="just"/>
            <a:r>
              <a:rPr lang="en-US" dirty="0"/>
              <a:t>To provide the project with the adequate link with the external world, potential customers, international organizations and other main stakeholders and to develop a marketing and commercialization strategy to bring the results rapidly to </a:t>
            </a:r>
            <a:r>
              <a:rPr lang="it-IT" dirty="0"/>
              <a:t>the market;</a:t>
            </a:r>
          </a:p>
          <a:p>
            <a:pPr algn="just"/>
            <a:r>
              <a:rPr lang="en-US" dirty="0"/>
              <a:t>To disseminate to different audiences the achievements of the project and academics;</a:t>
            </a:r>
          </a:p>
          <a:p>
            <a:pPr algn="just"/>
            <a:r>
              <a:rPr lang="en-US" dirty="0"/>
              <a:t>To manage the Intellectual Properties according to the Consortium Agreement (CA) during the project lifetime to support patent requests, technology licensing and protection of commercial interests of the companies involved;</a:t>
            </a:r>
          </a:p>
          <a:p>
            <a:pPr algn="just"/>
            <a:r>
              <a:rPr lang="en-US" dirty="0"/>
              <a:t>To manage the data assessment in term of policy, validation and security of the information used and transferred to </a:t>
            </a:r>
            <a:r>
              <a:rPr lang="it-IT" dirty="0"/>
              <a:t>the database.</a:t>
            </a:r>
          </a:p>
        </p:txBody>
      </p:sp>
      <p:sp>
        <p:nvSpPr>
          <p:cNvPr id="4" name="Segnaposto data 3">
            <a:extLst>
              <a:ext uri="{FF2B5EF4-FFF2-40B4-BE49-F238E27FC236}">
                <a16:creationId xmlns:a16="http://schemas.microsoft.com/office/drawing/2014/main" id="{AA3425CD-50AC-45C6-AE02-D1C7AA9E9C5C}"/>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EFDC7A00-952B-4EDA-8A4B-4FD418F679DF}"/>
              </a:ext>
            </a:extLst>
          </p:cNvPr>
          <p:cNvSpPr>
            <a:spLocks noGrp="1"/>
          </p:cNvSpPr>
          <p:nvPr>
            <p:ph type="sldNum" sz="quarter" idx="12"/>
          </p:nvPr>
        </p:nvSpPr>
        <p:spPr/>
        <p:txBody>
          <a:bodyPr/>
          <a:lstStyle/>
          <a:p>
            <a:fld id="{7ADC2682-86E0-43EF-9663-C77056E8D387}" type="slidenum">
              <a:rPr lang="it-IT" smtClean="0"/>
              <a:t>3</a:t>
            </a:fld>
            <a:endParaRPr lang="it-IT"/>
          </a:p>
        </p:txBody>
      </p:sp>
    </p:spTree>
    <p:extLst>
      <p:ext uri="{BB962C8B-B14F-4D97-AF65-F5344CB8AC3E}">
        <p14:creationId xmlns:p14="http://schemas.microsoft.com/office/powerpoint/2010/main" val="1573017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239D80-2333-4C77-BC3F-A94B1C14AFAB}"/>
              </a:ext>
            </a:extLst>
          </p:cNvPr>
          <p:cNvSpPr>
            <a:spLocks noGrp="1"/>
          </p:cNvSpPr>
          <p:nvPr>
            <p:ph type="title"/>
          </p:nvPr>
        </p:nvSpPr>
        <p:spPr/>
        <p:txBody>
          <a:bodyPr/>
          <a:lstStyle/>
          <a:p>
            <a:r>
              <a:rPr lang="it-IT" dirty="0" err="1"/>
              <a:t>Participants</a:t>
            </a:r>
            <a:endParaRPr lang="it-IT" dirty="0"/>
          </a:p>
        </p:txBody>
      </p:sp>
      <p:graphicFrame>
        <p:nvGraphicFramePr>
          <p:cNvPr id="10" name="Segnaposto contenuto 9">
            <a:extLst>
              <a:ext uri="{FF2B5EF4-FFF2-40B4-BE49-F238E27FC236}">
                <a16:creationId xmlns:a16="http://schemas.microsoft.com/office/drawing/2014/main" id="{85FB184F-8FB3-4419-B328-529A4EDED618}"/>
              </a:ext>
            </a:extLst>
          </p:cNvPr>
          <p:cNvGraphicFramePr>
            <a:graphicFrameLocks noGrp="1"/>
          </p:cNvGraphicFramePr>
          <p:nvPr>
            <p:ph sz="half" idx="1"/>
          </p:nvPr>
        </p:nvGraphicFramePr>
        <p:xfrm>
          <a:off x="6848475" y="1916113"/>
          <a:ext cx="3205299" cy="3708400"/>
        </p:xfrm>
        <a:graphic>
          <a:graphicData uri="http://schemas.openxmlformats.org/drawingml/2006/table">
            <a:tbl>
              <a:tblPr firstRow="1" bandRow="1">
                <a:tableStyleId>{5C22544A-7EE6-4342-B048-85BDC9FD1C3A}</a:tableStyleId>
              </a:tblPr>
              <a:tblGrid>
                <a:gridCol w="2185072">
                  <a:extLst>
                    <a:ext uri="{9D8B030D-6E8A-4147-A177-3AD203B41FA5}">
                      <a16:colId xmlns:a16="http://schemas.microsoft.com/office/drawing/2014/main" val="1005546916"/>
                    </a:ext>
                  </a:extLst>
                </a:gridCol>
                <a:gridCol w="1020227">
                  <a:extLst>
                    <a:ext uri="{9D8B030D-6E8A-4147-A177-3AD203B41FA5}">
                      <a16:colId xmlns:a16="http://schemas.microsoft.com/office/drawing/2014/main" val="1545532141"/>
                    </a:ext>
                  </a:extLst>
                </a:gridCol>
              </a:tblGrid>
              <a:tr h="370840">
                <a:tc>
                  <a:txBody>
                    <a:bodyPr/>
                    <a:lstStyle/>
                    <a:p>
                      <a:r>
                        <a:rPr lang="it-IT" dirty="0"/>
                        <a:t>Partners </a:t>
                      </a:r>
                      <a:r>
                        <a:rPr lang="it-IT" dirty="0" err="1"/>
                        <a:t>involved</a:t>
                      </a:r>
                      <a:endParaRPr lang="it-IT" dirty="0"/>
                    </a:p>
                  </a:txBody>
                  <a:tcPr marL="163475" marR="163475">
                    <a:solidFill>
                      <a:srgbClr val="3D4888"/>
                    </a:solidFill>
                  </a:tcPr>
                </a:tc>
                <a:tc>
                  <a:txBody>
                    <a:bodyPr/>
                    <a:lstStyle/>
                    <a:p>
                      <a:r>
                        <a:rPr lang="it-IT" dirty="0" err="1"/>
                        <a:t>PMs</a:t>
                      </a:r>
                      <a:endParaRPr lang="it-IT" dirty="0"/>
                    </a:p>
                  </a:txBody>
                  <a:tcPr marL="163475" marR="163475">
                    <a:solidFill>
                      <a:srgbClr val="3D4888"/>
                    </a:solidFill>
                  </a:tcPr>
                </a:tc>
                <a:extLst>
                  <a:ext uri="{0D108BD9-81ED-4DB2-BD59-A6C34878D82A}">
                    <a16:rowId xmlns:a16="http://schemas.microsoft.com/office/drawing/2014/main" val="3888932952"/>
                  </a:ext>
                </a:extLst>
              </a:tr>
              <a:tr h="370840">
                <a:tc>
                  <a:txBody>
                    <a:bodyPr/>
                    <a:lstStyle/>
                    <a:p>
                      <a:r>
                        <a:rPr lang="it-IT" sz="1600" dirty="0"/>
                        <a:t>1 – CAEN</a:t>
                      </a:r>
                    </a:p>
                  </a:txBody>
                  <a:tcPr marL="163475" marR="163475" anchor="ctr"/>
                </a:tc>
                <a:tc>
                  <a:txBody>
                    <a:bodyPr/>
                    <a:lstStyle/>
                    <a:p>
                      <a:pPr algn="ctr"/>
                      <a:r>
                        <a:rPr lang="it-IT" dirty="0"/>
                        <a:t>10</a:t>
                      </a:r>
                    </a:p>
                  </a:txBody>
                  <a:tcPr marL="163475" marR="163475"/>
                </a:tc>
                <a:extLst>
                  <a:ext uri="{0D108BD9-81ED-4DB2-BD59-A6C34878D82A}">
                    <a16:rowId xmlns:a16="http://schemas.microsoft.com/office/drawing/2014/main" val="1897182898"/>
                  </a:ext>
                </a:extLst>
              </a:tr>
              <a:tr h="370840">
                <a:tc>
                  <a:txBody>
                    <a:bodyPr/>
                    <a:lstStyle/>
                    <a:p>
                      <a:r>
                        <a:rPr lang="it-IT" sz="1600" dirty="0"/>
                        <a:t>2 – ORANO</a:t>
                      </a:r>
                    </a:p>
                  </a:txBody>
                  <a:tcPr marL="163475" marR="163475" anchor="ctr"/>
                </a:tc>
                <a:tc>
                  <a:txBody>
                    <a:bodyPr/>
                    <a:lstStyle/>
                    <a:p>
                      <a:pPr algn="ctr"/>
                      <a:r>
                        <a:rPr lang="it-IT" dirty="0"/>
                        <a:t>2</a:t>
                      </a:r>
                    </a:p>
                  </a:txBody>
                  <a:tcPr marL="163475" marR="163475"/>
                </a:tc>
                <a:extLst>
                  <a:ext uri="{0D108BD9-81ED-4DB2-BD59-A6C34878D82A}">
                    <a16:rowId xmlns:a16="http://schemas.microsoft.com/office/drawing/2014/main" val="11255555"/>
                  </a:ext>
                </a:extLst>
              </a:tr>
              <a:tr h="370840">
                <a:tc>
                  <a:txBody>
                    <a:bodyPr/>
                    <a:lstStyle/>
                    <a:p>
                      <a:r>
                        <a:rPr lang="it-IT" sz="1600" dirty="0"/>
                        <a:t>3 – CEA</a:t>
                      </a:r>
                    </a:p>
                  </a:txBody>
                  <a:tcPr marL="163475" marR="163475" anchor="ctr"/>
                </a:tc>
                <a:tc>
                  <a:txBody>
                    <a:bodyPr/>
                    <a:lstStyle/>
                    <a:p>
                      <a:pPr algn="ctr"/>
                      <a:r>
                        <a:rPr lang="it-IT" dirty="0"/>
                        <a:t>6</a:t>
                      </a:r>
                    </a:p>
                  </a:txBody>
                  <a:tcPr marL="163475" marR="163475"/>
                </a:tc>
                <a:extLst>
                  <a:ext uri="{0D108BD9-81ED-4DB2-BD59-A6C34878D82A}">
                    <a16:rowId xmlns:a16="http://schemas.microsoft.com/office/drawing/2014/main" val="964331160"/>
                  </a:ext>
                </a:extLst>
              </a:tr>
              <a:tr h="370840">
                <a:tc>
                  <a:txBody>
                    <a:bodyPr/>
                    <a:lstStyle/>
                    <a:p>
                      <a:r>
                        <a:rPr lang="it-IT" sz="1600" dirty="0"/>
                        <a:t>4 – XIE</a:t>
                      </a:r>
                    </a:p>
                  </a:txBody>
                  <a:tcPr marL="163475" marR="163475" anchor="ctr"/>
                </a:tc>
                <a:tc>
                  <a:txBody>
                    <a:bodyPr/>
                    <a:lstStyle/>
                    <a:p>
                      <a:pPr algn="ctr"/>
                      <a:r>
                        <a:rPr lang="it-IT" dirty="0"/>
                        <a:t>2</a:t>
                      </a:r>
                    </a:p>
                  </a:txBody>
                  <a:tcPr marL="163475" marR="163475"/>
                </a:tc>
                <a:extLst>
                  <a:ext uri="{0D108BD9-81ED-4DB2-BD59-A6C34878D82A}">
                    <a16:rowId xmlns:a16="http://schemas.microsoft.com/office/drawing/2014/main" val="1372244592"/>
                  </a:ext>
                </a:extLst>
              </a:tr>
              <a:tr h="370840">
                <a:tc>
                  <a:txBody>
                    <a:bodyPr/>
                    <a:lstStyle/>
                    <a:p>
                      <a:r>
                        <a:rPr lang="it-IT" sz="1600" dirty="0"/>
                        <a:t>5 – CTU</a:t>
                      </a:r>
                    </a:p>
                  </a:txBody>
                  <a:tcPr marL="163475" marR="163475" anchor="ctr"/>
                </a:tc>
                <a:tc>
                  <a:txBody>
                    <a:bodyPr/>
                    <a:lstStyle/>
                    <a:p>
                      <a:pPr algn="ctr"/>
                      <a:r>
                        <a:rPr lang="it-IT" dirty="0"/>
                        <a:t>2</a:t>
                      </a:r>
                    </a:p>
                  </a:txBody>
                  <a:tcPr marL="163475" marR="163475"/>
                </a:tc>
                <a:extLst>
                  <a:ext uri="{0D108BD9-81ED-4DB2-BD59-A6C34878D82A}">
                    <a16:rowId xmlns:a16="http://schemas.microsoft.com/office/drawing/2014/main" val="2398961776"/>
                  </a:ext>
                </a:extLst>
              </a:tr>
              <a:tr h="370840">
                <a:tc>
                  <a:txBody>
                    <a:bodyPr/>
                    <a:lstStyle/>
                    <a:p>
                      <a:r>
                        <a:rPr lang="it-IT" sz="1600" dirty="0"/>
                        <a:t>6 – ENEA</a:t>
                      </a:r>
                    </a:p>
                  </a:txBody>
                  <a:tcPr marL="163475" marR="163475" anchor="ctr"/>
                </a:tc>
                <a:tc>
                  <a:txBody>
                    <a:bodyPr/>
                    <a:lstStyle/>
                    <a:p>
                      <a:pPr algn="ctr"/>
                      <a:r>
                        <a:rPr lang="it-IT" dirty="0"/>
                        <a:t>1</a:t>
                      </a:r>
                    </a:p>
                  </a:txBody>
                  <a:tcPr marL="163475" marR="163475"/>
                </a:tc>
                <a:extLst>
                  <a:ext uri="{0D108BD9-81ED-4DB2-BD59-A6C34878D82A}">
                    <a16:rowId xmlns:a16="http://schemas.microsoft.com/office/drawing/2014/main" val="4282632405"/>
                  </a:ext>
                </a:extLst>
              </a:tr>
              <a:tr h="370840">
                <a:tc>
                  <a:txBody>
                    <a:bodyPr/>
                    <a:lstStyle/>
                    <a:p>
                      <a:r>
                        <a:rPr lang="it-IT" sz="1600" dirty="0"/>
                        <a:t>7 – INFN</a:t>
                      </a:r>
                    </a:p>
                  </a:txBody>
                  <a:tcPr marL="163475" marR="163475" anchor="ctr"/>
                </a:tc>
                <a:tc>
                  <a:txBody>
                    <a:bodyPr/>
                    <a:lstStyle/>
                    <a:p>
                      <a:pPr algn="ctr"/>
                      <a:r>
                        <a:rPr lang="it-IT" dirty="0"/>
                        <a:t>1</a:t>
                      </a:r>
                    </a:p>
                  </a:txBody>
                  <a:tcPr marL="163475" marR="163475"/>
                </a:tc>
                <a:extLst>
                  <a:ext uri="{0D108BD9-81ED-4DB2-BD59-A6C34878D82A}">
                    <a16:rowId xmlns:a16="http://schemas.microsoft.com/office/drawing/2014/main" val="3663702566"/>
                  </a:ext>
                </a:extLst>
              </a:tr>
              <a:tr h="370840">
                <a:tc>
                  <a:txBody>
                    <a:bodyPr/>
                    <a:lstStyle/>
                    <a:p>
                      <a:r>
                        <a:rPr lang="it-IT" sz="1600" dirty="0"/>
                        <a:t>8 - SCK</a:t>
                      </a:r>
                      <a:r>
                        <a:rPr lang="it-IT" sz="1600" dirty="0">
                          <a:sym typeface="Wingdings" panose="05000000000000000000" pitchFamily="2" charset="2"/>
                        </a:rPr>
                        <a:t>CEN</a:t>
                      </a:r>
                      <a:endParaRPr lang="it-IT" sz="1600" dirty="0"/>
                    </a:p>
                  </a:txBody>
                  <a:tcPr marL="163475" marR="163475" anchor="ctr"/>
                </a:tc>
                <a:tc>
                  <a:txBody>
                    <a:bodyPr/>
                    <a:lstStyle/>
                    <a:p>
                      <a:pPr algn="ctr"/>
                      <a:r>
                        <a:rPr lang="it-IT" dirty="0"/>
                        <a:t>1</a:t>
                      </a:r>
                    </a:p>
                  </a:txBody>
                  <a:tcPr marL="163475" marR="163475"/>
                </a:tc>
                <a:extLst>
                  <a:ext uri="{0D108BD9-81ED-4DB2-BD59-A6C34878D82A}">
                    <a16:rowId xmlns:a16="http://schemas.microsoft.com/office/drawing/2014/main" val="906050559"/>
                  </a:ext>
                </a:extLst>
              </a:tr>
              <a:tr h="370840">
                <a:tc>
                  <a:txBody>
                    <a:bodyPr/>
                    <a:lstStyle/>
                    <a:p>
                      <a:r>
                        <a:rPr lang="it-IT" b="1" dirty="0"/>
                        <a:t>TOTAL </a:t>
                      </a:r>
                      <a:r>
                        <a:rPr lang="it-IT" b="1" dirty="0" err="1"/>
                        <a:t>PMs</a:t>
                      </a:r>
                      <a:endParaRPr lang="it-IT" b="1" dirty="0"/>
                    </a:p>
                  </a:txBody>
                  <a:tcPr marL="163475" marR="163475"/>
                </a:tc>
                <a:tc>
                  <a:txBody>
                    <a:bodyPr/>
                    <a:lstStyle/>
                    <a:p>
                      <a:pPr algn="ctr"/>
                      <a:r>
                        <a:rPr lang="it-IT" b="1" dirty="0"/>
                        <a:t>25</a:t>
                      </a:r>
                    </a:p>
                  </a:txBody>
                  <a:tcPr marL="163475" marR="163475"/>
                </a:tc>
                <a:extLst>
                  <a:ext uri="{0D108BD9-81ED-4DB2-BD59-A6C34878D82A}">
                    <a16:rowId xmlns:a16="http://schemas.microsoft.com/office/drawing/2014/main" val="3095774136"/>
                  </a:ext>
                </a:extLst>
              </a:tr>
            </a:tbl>
          </a:graphicData>
        </a:graphic>
      </p:graphicFrame>
      <p:sp>
        <p:nvSpPr>
          <p:cNvPr id="11" name="Segnaposto contenuto 10">
            <a:extLst>
              <a:ext uri="{FF2B5EF4-FFF2-40B4-BE49-F238E27FC236}">
                <a16:creationId xmlns:a16="http://schemas.microsoft.com/office/drawing/2014/main" id="{1ED01485-4068-4E34-A82E-1B85E871AD17}"/>
              </a:ext>
            </a:extLst>
          </p:cNvPr>
          <p:cNvSpPr>
            <a:spLocks noGrp="1"/>
          </p:cNvSpPr>
          <p:nvPr>
            <p:ph sz="half" idx="2"/>
          </p:nvPr>
        </p:nvSpPr>
        <p:spPr>
          <a:xfrm>
            <a:off x="838200" y="2468561"/>
            <a:ext cx="5257800" cy="3708401"/>
          </a:xfrm>
        </p:spPr>
        <p:txBody>
          <a:bodyPr/>
          <a:lstStyle/>
          <a:p>
            <a:pPr marL="0" indent="0">
              <a:buNone/>
            </a:pPr>
            <a:r>
              <a:rPr lang="it-IT" b="1" u="sng" dirty="0"/>
              <a:t>WP Leader</a:t>
            </a:r>
          </a:p>
          <a:p>
            <a:pPr marL="0" indent="0">
              <a:buNone/>
            </a:pPr>
            <a:r>
              <a:rPr lang="it-IT" dirty="0"/>
              <a:t>Alessandro Iovene (CAEN)</a:t>
            </a:r>
          </a:p>
          <a:p>
            <a:pPr marL="0" indent="0">
              <a:buNone/>
            </a:pPr>
            <a:endParaRPr lang="it-IT" dirty="0"/>
          </a:p>
          <a:p>
            <a:pPr marL="0" indent="0">
              <a:buNone/>
            </a:pPr>
            <a:r>
              <a:rPr lang="it-IT" b="1" u="sng" dirty="0"/>
              <a:t>Deputy</a:t>
            </a:r>
          </a:p>
          <a:p>
            <a:pPr marL="0" indent="0">
              <a:buNone/>
            </a:pPr>
            <a:r>
              <a:rPr lang="it-IT" dirty="0"/>
              <a:t>Ferdinando Giordano (CAEN)</a:t>
            </a:r>
          </a:p>
          <a:p>
            <a:endParaRPr lang="it-IT" dirty="0"/>
          </a:p>
        </p:txBody>
      </p:sp>
      <p:sp>
        <p:nvSpPr>
          <p:cNvPr id="4" name="Segnaposto data 3">
            <a:extLst>
              <a:ext uri="{FF2B5EF4-FFF2-40B4-BE49-F238E27FC236}">
                <a16:creationId xmlns:a16="http://schemas.microsoft.com/office/drawing/2014/main" id="{D90FD113-FA75-4219-ABE6-24E2F02A28A8}"/>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9DB5297B-E7FD-436A-A242-E45D614E2671}"/>
              </a:ext>
            </a:extLst>
          </p:cNvPr>
          <p:cNvSpPr>
            <a:spLocks noGrp="1"/>
          </p:cNvSpPr>
          <p:nvPr>
            <p:ph type="sldNum" sz="quarter" idx="12"/>
          </p:nvPr>
        </p:nvSpPr>
        <p:spPr/>
        <p:txBody>
          <a:bodyPr/>
          <a:lstStyle/>
          <a:p>
            <a:fld id="{7ADC2682-86E0-43EF-9663-C77056E8D387}" type="slidenum">
              <a:rPr lang="it-IT" smtClean="0"/>
              <a:t>4</a:t>
            </a:fld>
            <a:endParaRPr lang="it-IT"/>
          </a:p>
        </p:txBody>
      </p:sp>
    </p:spTree>
    <p:extLst>
      <p:ext uri="{BB962C8B-B14F-4D97-AF65-F5344CB8AC3E}">
        <p14:creationId xmlns:p14="http://schemas.microsoft.com/office/powerpoint/2010/main" val="2079529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BF9696-2BF7-4963-BFC7-65C55341805D}"/>
              </a:ext>
            </a:extLst>
          </p:cNvPr>
          <p:cNvSpPr>
            <a:spLocks noGrp="1"/>
          </p:cNvSpPr>
          <p:nvPr>
            <p:ph type="title"/>
          </p:nvPr>
        </p:nvSpPr>
        <p:spPr>
          <a:xfrm>
            <a:off x="498565" y="1035337"/>
            <a:ext cx="10515600" cy="1055948"/>
          </a:xfrm>
        </p:spPr>
        <p:txBody>
          <a:bodyPr/>
          <a:lstStyle/>
          <a:p>
            <a:r>
              <a:rPr lang="it-IT" dirty="0"/>
              <a:t>GANTT</a:t>
            </a:r>
          </a:p>
        </p:txBody>
      </p:sp>
      <p:graphicFrame>
        <p:nvGraphicFramePr>
          <p:cNvPr id="7" name="Segnaposto contenuto 6">
            <a:extLst>
              <a:ext uri="{FF2B5EF4-FFF2-40B4-BE49-F238E27FC236}">
                <a16:creationId xmlns:a16="http://schemas.microsoft.com/office/drawing/2014/main" id="{76FF3960-B8E8-4778-82A0-5EA8D48993C7}"/>
              </a:ext>
            </a:extLst>
          </p:cNvPr>
          <p:cNvGraphicFramePr>
            <a:graphicFrameLocks noGrp="1"/>
          </p:cNvGraphicFramePr>
          <p:nvPr>
            <p:ph idx="1"/>
            <p:extLst>
              <p:ext uri="{D42A27DB-BD31-4B8C-83A1-F6EECF244321}">
                <p14:modId xmlns:p14="http://schemas.microsoft.com/office/powerpoint/2010/main" val="3958938486"/>
              </p:ext>
            </p:extLst>
          </p:nvPr>
        </p:nvGraphicFramePr>
        <p:xfrm>
          <a:off x="555228" y="1081384"/>
          <a:ext cx="11132126" cy="4775863"/>
        </p:xfrm>
        <a:graphic>
          <a:graphicData uri="http://schemas.openxmlformats.org/drawingml/2006/table">
            <a:tbl>
              <a:tblPr/>
              <a:tblGrid>
                <a:gridCol w="3044861">
                  <a:extLst>
                    <a:ext uri="{9D8B030D-6E8A-4147-A177-3AD203B41FA5}">
                      <a16:colId xmlns:a16="http://schemas.microsoft.com/office/drawing/2014/main" val="389106719"/>
                    </a:ext>
                  </a:extLst>
                </a:gridCol>
                <a:gridCol w="179717">
                  <a:extLst>
                    <a:ext uri="{9D8B030D-6E8A-4147-A177-3AD203B41FA5}">
                      <a16:colId xmlns:a16="http://schemas.microsoft.com/office/drawing/2014/main" val="346490360"/>
                    </a:ext>
                  </a:extLst>
                </a:gridCol>
                <a:gridCol w="179717">
                  <a:extLst>
                    <a:ext uri="{9D8B030D-6E8A-4147-A177-3AD203B41FA5}">
                      <a16:colId xmlns:a16="http://schemas.microsoft.com/office/drawing/2014/main" val="2926592755"/>
                    </a:ext>
                  </a:extLst>
                </a:gridCol>
                <a:gridCol w="179717">
                  <a:extLst>
                    <a:ext uri="{9D8B030D-6E8A-4147-A177-3AD203B41FA5}">
                      <a16:colId xmlns:a16="http://schemas.microsoft.com/office/drawing/2014/main" val="3956791770"/>
                    </a:ext>
                  </a:extLst>
                </a:gridCol>
                <a:gridCol w="179717">
                  <a:extLst>
                    <a:ext uri="{9D8B030D-6E8A-4147-A177-3AD203B41FA5}">
                      <a16:colId xmlns:a16="http://schemas.microsoft.com/office/drawing/2014/main" val="3346350933"/>
                    </a:ext>
                  </a:extLst>
                </a:gridCol>
                <a:gridCol w="179717">
                  <a:extLst>
                    <a:ext uri="{9D8B030D-6E8A-4147-A177-3AD203B41FA5}">
                      <a16:colId xmlns:a16="http://schemas.microsoft.com/office/drawing/2014/main" val="2833864379"/>
                    </a:ext>
                  </a:extLst>
                </a:gridCol>
                <a:gridCol w="179717">
                  <a:extLst>
                    <a:ext uri="{9D8B030D-6E8A-4147-A177-3AD203B41FA5}">
                      <a16:colId xmlns:a16="http://schemas.microsoft.com/office/drawing/2014/main" val="2722772444"/>
                    </a:ext>
                  </a:extLst>
                </a:gridCol>
                <a:gridCol w="179717">
                  <a:extLst>
                    <a:ext uri="{9D8B030D-6E8A-4147-A177-3AD203B41FA5}">
                      <a16:colId xmlns:a16="http://schemas.microsoft.com/office/drawing/2014/main" val="2337836292"/>
                    </a:ext>
                  </a:extLst>
                </a:gridCol>
                <a:gridCol w="179717">
                  <a:extLst>
                    <a:ext uri="{9D8B030D-6E8A-4147-A177-3AD203B41FA5}">
                      <a16:colId xmlns:a16="http://schemas.microsoft.com/office/drawing/2014/main" val="3910957697"/>
                    </a:ext>
                  </a:extLst>
                </a:gridCol>
                <a:gridCol w="179717">
                  <a:extLst>
                    <a:ext uri="{9D8B030D-6E8A-4147-A177-3AD203B41FA5}">
                      <a16:colId xmlns:a16="http://schemas.microsoft.com/office/drawing/2014/main" val="2814668816"/>
                    </a:ext>
                  </a:extLst>
                </a:gridCol>
                <a:gridCol w="179717">
                  <a:extLst>
                    <a:ext uri="{9D8B030D-6E8A-4147-A177-3AD203B41FA5}">
                      <a16:colId xmlns:a16="http://schemas.microsoft.com/office/drawing/2014/main" val="3553117515"/>
                    </a:ext>
                  </a:extLst>
                </a:gridCol>
                <a:gridCol w="179717">
                  <a:extLst>
                    <a:ext uri="{9D8B030D-6E8A-4147-A177-3AD203B41FA5}">
                      <a16:colId xmlns:a16="http://schemas.microsoft.com/office/drawing/2014/main" val="169003970"/>
                    </a:ext>
                  </a:extLst>
                </a:gridCol>
                <a:gridCol w="179717">
                  <a:extLst>
                    <a:ext uri="{9D8B030D-6E8A-4147-A177-3AD203B41FA5}">
                      <a16:colId xmlns:a16="http://schemas.microsoft.com/office/drawing/2014/main" val="1730429682"/>
                    </a:ext>
                  </a:extLst>
                </a:gridCol>
                <a:gridCol w="179717">
                  <a:extLst>
                    <a:ext uri="{9D8B030D-6E8A-4147-A177-3AD203B41FA5}">
                      <a16:colId xmlns:a16="http://schemas.microsoft.com/office/drawing/2014/main" val="2813367261"/>
                    </a:ext>
                  </a:extLst>
                </a:gridCol>
                <a:gridCol w="179717">
                  <a:extLst>
                    <a:ext uri="{9D8B030D-6E8A-4147-A177-3AD203B41FA5}">
                      <a16:colId xmlns:a16="http://schemas.microsoft.com/office/drawing/2014/main" val="2022893529"/>
                    </a:ext>
                  </a:extLst>
                </a:gridCol>
                <a:gridCol w="179717">
                  <a:extLst>
                    <a:ext uri="{9D8B030D-6E8A-4147-A177-3AD203B41FA5}">
                      <a16:colId xmlns:a16="http://schemas.microsoft.com/office/drawing/2014/main" val="1197767803"/>
                    </a:ext>
                  </a:extLst>
                </a:gridCol>
                <a:gridCol w="179717">
                  <a:extLst>
                    <a:ext uri="{9D8B030D-6E8A-4147-A177-3AD203B41FA5}">
                      <a16:colId xmlns:a16="http://schemas.microsoft.com/office/drawing/2014/main" val="808282123"/>
                    </a:ext>
                  </a:extLst>
                </a:gridCol>
                <a:gridCol w="179717">
                  <a:extLst>
                    <a:ext uri="{9D8B030D-6E8A-4147-A177-3AD203B41FA5}">
                      <a16:colId xmlns:a16="http://schemas.microsoft.com/office/drawing/2014/main" val="950866872"/>
                    </a:ext>
                  </a:extLst>
                </a:gridCol>
                <a:gridCol w="179717">
                  <a:extLst>
                    <a:ext uri="{9D8B030D-6E8A-4147-A177-3AD203B41FA5}">
                      <a16:colId xmlns:a16="http://schemas.microsoft.com/office/drawing/2014/main" val="1517218092"/>
                    </a:ext>
                  </a:extLst>
                </a:gridCol>
                <a:gridCol w="179717">
                  <a:extLst>
                    <a:ext uri="{9D8B030D-6E8A-4147-A177-3AD203B41FA5}">
                      <a16:colId xmlns:a16="http://schemas.microsoft.com/office/drawing/2014/main" val="1460055390"/>
                    </a:ext>
                  </a:extLst>
                </a:gridCol>
                <a:gridCol w="179717">
                  <a:extLst>
                    <a:ext uri="{9D8B030D-6E8A-4147-A177-3AD203B41FA5}">
                      <a16:colId xmlns:a16="http://schemas.microsoft.com/office/drawing/2014/main" val="2538653127"/>
                    </a:ext>
                  </a:extLst>
                </a:gridCol>
                <a:gridCol w="179717">
                  <a:extLst>
                    <a:ext uri="{9D8B030D-6E8A-4147-A177-3AD203B41FA5}">
                      <a16:colId xmlns:a16="http://schemas.microsoft.com/office/drawing/2014/main" val="1102092783"/>
                    </a:ext>
                  </a:extLst>
                </a:gridCol>
                <a:gridCol w="179717">
                  <a:extLst>
                    <a:ext uri="{9D8B030D-6E8A-4147-A177-3AD203B41FA5}">
                      <a16:colId xmlns:a16="http://schemas.microsoft.com/office/drawing/2014/main" val="3267730943"/>
                    </a:ext>
                  </a:extLst>
                </a:gridCol>
                <a:gridCol w="179717">
                  <a:extLst>
                    <a:ext uri="{9D8B030D-6E8A-4147-A177-3AD203B41FA5}">
                      <a16:colId xmlns:a16="http://schemas.microsoft.com/office/drawing/2014/main" val="1238851538"/>
                    </a:ext>
                  </a:extLst>
                </a:gridCol>
                <a:gridCol w="179717">
                  <a:extLst>
                    <a:ext uri="{9D8B030D-6E8A-4147-A177-3AD203B41FA5}">
                      <a16:colId xmlns:a16="http://schemas.microsoft.com/office/drawing/2014/main" val="2964130470"/>
                    </a:ext>
                  </a:extLst>
                </a:gridCol>
                <a:gridCol w="179717">
                  <a:extLst>
                    <a:ext uri="{9D8B030D-6E8A-4147-A177-3AD203B41FA5}">
                      <a16:colId xmlns:a16="http://schemas.microsoft.com/office/drawing/2014/main" val="2480646053"/>
                    </a:ext>
                  </a:extLst>
                </a:gridCol>
                <a:gridCol w="179717">
                  <a:extLst>
                    <a:ext uri="{9D8B030D-6E8A-4147-A177-3AD203B41FA5}">
                      <a16:colId xmlns:a16="http://schemas.microsoft.com/office/drawing/2014/main" val="3048931929"/>
                    </a:ext>
                  </a:extLst>
                </a:gridCol>
                <a:gridCol w="179717">
                  <a:extLst>
                    <a:ext uri="{9D8B030D-6E8A-4147-A177-3AD203B41FA5}">
                      <a16:colId xmlns:a16="http://schemas.microsoft.com/office/drawing/2014/main" val="2685993537"/>
                    </a:ext>
                  </a:extLst>
                </a:gridCol>
                <a:gridCol w="179717">
                  <a:extLst>
                    <a:ext uri="{9D8B030D-6E8A-4147-A177-3AD203B41FA5}">
                      <a16:colId xmlns:a16="http://schemas.microsoft.com/office/drawing/2014/main" val="2126478811"/>
                    </a:ext>
                  </a:extLst>
                </a:gridCol>
                <a:gridCol w="179717">
                  <a:extLst>
                    <a:ext uri="{9D8B030D-6E8A-4147-A177-3AD203B41FA5}">
                      <a16:colId xmlns:a16="http://schemas.microsoft.com/office/drawing/2014/main" val="1580275247"/>
                    </a:ext>
                  </a:extLst>
                </a:gridCol>
                <a:gridCol w="179717">
                  <a:extLst>
                    <a:ext uri="{9D8B030D-6E8A-4147-A177-3AD203B41FA5}">
                      <a16:colId xmlns:a16="http://schemas.microsoft.com/office/drawing/2014/main" val="3685443056"/>
                    </a:ext>
                  </a:extLst>
                </a:gridCol>
                <a:gridCol w="179717">
                  <a:extLst>
                    <a:ext uri="{9D8B030D-6E8A-4147-A177-3AD203B41FA5}">
                      <a16:colId xmlns:a16="http://schemas.microsoft.com/office/drawing/2014/main" val="1601674562"/>
                    </a:ext>
                  </a:extLst>
                </a:gridCol>
                <a:gridCol w="179717">
                  <a:extLst>
                    <a:ext uri="{9D8B030D-6E8A-4147-A177-3AD203B41FA5}">
                      <a16:colId xmlns:a16="http://schemas.microsoft.com/office/drawing/2014/main" val="3148549877"/>
                    </a:ext>
                  </a:extLst>
                </a:gridCol>
                <a:gridCol w="179717">
                  <a:extLst>
                    <a:ext uri="{9D8B030D-6E8A-4147-A177-3AD203B41FA5}">
                      <a16:colId xmlns:a16="http://schemas.microsoft.com/office/drawing/2014/main" val="3654518637"/>
                    </a:ext>
                  </a:extLst>
                </a:gridCol>
                <a:gridCol w="179717">
                  <a:extLst>
                    <a:ext uri="{9D8B030D-6E8A-4147-A177-3AD203B41FA5}">
                      <a16:colId xmlns:a16="http://schemas.microsoft.com/office/drawing/2014/main" val="1405412919"/>
                    </a:ext>
                  </a:extLst>
                </a:gridCol>
                <a:gridCol w="179717">
                  <a:extLst>
                    <a:ext uri="{9D8B030D-6E8A-4147-A177-3AD203B41FA5}">
                      <a16:colId xmlns:a16="http://schemas.microsoft.com/office/drawing/2014/main" val="405992769"/>
                    </a:ext>
                  </a:extLst>
                </a:gridCol>
                <a:gridCol w="179717">
                  <a:extLst>
                    <a:ext uri="{9D8B030D-6E8A-4147-A177-3AD203B41FA5}">
                      <a16:colId xmlns:a16="http://schemas.microsoft.com/office/drawing/2014/main" val="2387595521"/>
                    </a:ext>
                  </a:extLst>
                </a:gridCol>
                <a:gridCol w="179717">
                  <a:extLst>
                    <a:ext uri="{9D8B030D-6E8A-4147-A177-3AD203B41FA5}">
                      <a16:colId xmlns:a16="http://schemas.microsoft.com/office/drawing/2014/main" val="3660921620"/>
                    </a:ext>
                  </a:extLst>
                </a:gridCol>
                <a:gridCol w="179717">
                  <a:extLst>
                    <a:ext uri="{9D8B030D-6E8A-4147-A177-3AD203B41FA5}">
                      <a16:colId xmlns:a16="http://schemas.microsoft.com/office/drawing/2014/main" val="3940692391"/>
                    </a:ext>
                  </a:extLst>
                </a:gridCol>
                <a:gridCol w="179717">
                  <a:extLst>
                    <a:ext uri="{9D8B030D-6E8A-4147-A177-3AD203B41FA5}">
                      <a16:colId xmlns:a16="http://schemas.microsoft.com/office/drawing/2014/main" val="726599948"/>
                    </a:ext>
                  </a:extLst>
                </a:gridCol>
                <a:gridCol w="179717">
                  <a:extLst>
                    <a:ext uri="{9D8B030D-6E8A-4147-A177-3AD203B41FA5}">
                      <a16:colId xmlns:a16="http://schemas.microsoft.com/office/drawing/2014/main" val="1488375816"/>
                    </a:ext>
                  </a:extLst>
                </a:gridCol>
                <a:gridCol w="179717">
                  <a:extLst>
                    <a:ext uri="{9D8B030D-6E8A-4147-A177-3AD203B41FA5}">
                      <a16:colId xmlns:a16="http://schemas.microsoft.com/office/drawing/2014/main" val="2482448195"/>
                    </a:ext>
                  </a:extLst>
                </a:gridCol>
                <a:gridCol w="179717">
                  <a:extLst>
                    <a:ext uri="{9D8B030D-6E8A-4147-A177-3AD203B41FA5}">
                      <a16:colId xmlns:a16="http://schemas.microsoft.com/office/drawing/2014/main" val="2057663412"/>
                    </a:ext>
                  </a:extLst>
                </a:gridCol>
                <a:gridCol w="179717">
                  <a:extLst>
                    <a:ext uri="{9D8B030D-6E8A-4147-A177-3AD203B41FA5}">
                      <a16:colId xmlns:a16="http://schemas.microsoft.com/office/drawing/2014/main" val="3392049965"/>
                    </a:ext>
                  </a:extLst>
                </a:gridCol>
                <a:gridCol w="179717">
                  <a:extLst>
                    <a:ext uri="{9D8B030D-6E8A-4147-A177-3AD203B41FA5}">
                      <a16:colId xmlns:a16="http://schemas.microsoft.com/office/drawing/2014/main" val="2808404756"/>
                    </a:ext>
                  </a:extLst>
                </a:gridCol>
                <a:gridCol w="179717">
                  <a:extLst>
                    <a:ext uri="{9D8B030D-6E8A-4147-A177-3AD203B41FA5}">
                      <a16:colId xmlns:a16="http://schemas.microsoft.com/office/drawing/2014/main" val="3694033143"/>
                    </a:ext>
                  </a:extLst>
                </a:gridCol>
              </a:tblGrid>
              <a:tr h="294576">
                <a:tc rowSpan="3">
                  <a:txBody>
                    <a:bodyPr/>
                    <a:lstStyle/>
                    <a:p>
                      <a:pPr algn="ctr" fontAlgn="ctr"/>
                      <a:endParaRPr lang="it-IT" sz="1200" b="1" i="0" u="none" strike="noStrike" dirty="0">
                        <a:solidFill>
                          <a:srgbClr val="000000"/>
                        </a:solidFill>
                        <a:effectLst/>
                        <a:latin typeface="Calibri" panose="020F0502020204030204" pitchFamily="34" charset="0"/>
                      </a:endParaRPr>
                    </a:p>
                  </a:txBody>
                  <a:tcPr marL="2784" marR="2784" marT="2784"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7">
                  <a:txBody>
                    <a:bodyPr/>
                    <a:lstStyle/>
                    <a:p>
                      <a:pPr algn="ctr" fontAlgn="b"/>
                      <a:r>
                        <a:rPr lang="it-IT" sz="1200" b="1" i="0" u="none" strike="noStrike" dirty="0">
                          <a:solidFill>
                            <a:srgbClr val="000000"/>
                          </a:solidFill>
                          <a:effectLst/>
                          <a:latin typeface="Calibri" panose="020F0502020204030204" pitchFamily="34" charset="0"/>
                        </a:rPr>
                        <a:t>2019</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12">
                  <a:txBody>
                    <a:bodyPr/>
                    <a:lstStyle/>
                    <a:p>
                      <a:pPr algn="ctr" fontAlgn="b"/>
                      <a:r>
                        <a:rPr lang="it-IT" sz="1200" b="1" i="0" u="none" strike="noStrike" dirty="0">
                          <a:solidFill>
                            <a:srgbClr val="000000"/>
                          </a:solidFill>
                          <a:effectLst/>
                          <a:latin typeface="Calibri" panose="020F0502020204030204" pitchFamily="34" charset="0"/>
                        </a:rPr>
                        <a:t>2020</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12">
                  <a:txBody>
                    <a:bodyPr/>
                    <a:lstStyle/>
                    <a:p>
                      <a:pPr algn="ctr" fontAlgn="b"/>
                      <a:r>
                        <a:rPr lang="it-IT" sz="1200" b="1" i="0" u="none" strike="noStrike" dirty="0">
                          <a:solidFill>
                            <a:srgbClr val="000000"/>
                          </a:solidFill>
                          <a:effectLst/>
                          <a:latin typeface="Calibri" panose="020F0502020204030204" pitchFamily="34" charset="0"/>
                        </a:rPr>
                        <a:t>2021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12">
                  <a:txBody>
                    <a:bodyPr/>
                    <a:lstStyle/>
                    <a:p>
                      <a:pPr algn="ctr" fontAlgn="b"/>
                      <a:r>
                        <a:rPr lang="it-IT" sz="1200" b="1" i="0" u="none" strike="noStrike" dirty="0">
                          <a:solidFill>
                            <a:srgbClr val="000000"/>
                          </a:solidFill>
                          <a:effectLst/>
                          <a:latin typeface="Calibri" panose="020F0502020204030204" pitchFamily="34" charset="0"/>
                        </a:rPr>
                        <a:t>2022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pPr algn="ctr" fontAlgn="b"/>
                      <a:endParaRPr lang="it-IT" sz="1200" b="1"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it-IT" sz="1200" b="1"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it-IT" sz="1200" b="1"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it-IT" sz="1200" b="1"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it-IT" sz="1200" b="1"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it-IT" sz="1200" b="1"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it-IT" sz="1200" b="1"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fontAlgn="b"/>
                      <a:r>
                        <a:rPr lang="it-IT" sz="1200" b="1" i="0" u="none" strike="noStrike" dirty="0">
                          <a:solidFill>
                            <a:srgbClr val="000000"/>
                          </a:solidFill>
                          <a:effectLst/>
                          <a:latin typeface="Calibri" panose="020F0502020204030204" pitchFamily="34" charset="0"/>
                        </a:rPr>
                        <a:t>2023</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b"/>
                      <a:endParaRPr lang="it-IT" sz="1200" b="1"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005553"/>
                  </a:ext>
                </a:extLst>
              </a:tr>
              <a:tr h="311294">
                <a:tc vMerge="1">
                  <a:txBody>
                    <a:bodyPr/>
                    <a:lstStyle/>
                    <a:p>
                      <a:endParaRPr lang="it-IT"/>
                    </a:p>
                  </a:txBody>
                  <a:tcPr/>
                </a:tc>
                <a:tc>
                  <a:txBody>
                    <a:bodyPr/>
                    <a:lstStyle/>
                    <a:p>
                      <a:pPr algn="ctr" fontAlgn="b"/>
                      <a:r>
                        <a:rPr lang="it-IT" sz="1000" b="1" i="0" u="none" strike="noStrike" dirty="0">
                          <a:solidFill>
                            <a:srgbClr val="000000"/>
                          </a:solidFill>
                          <a:effectLst/>
                          <a:latin typeface="Calibri" panose="020F0502020204030204" pitchFamily="34" charset="0"/>
                        </a:rPr>
                        <a:t>6</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b"/>
                      <a:r>
                        <a:rPr lang="it-IT" sz="1000" b="1" i="0" u="none" strike="noStrike">
                          <a:solidFill>
                            <a:srgbClr val="000000"/>
                          </a:solidFill>
                          <a:effectLst/>
                          <a:latin typeface="Calibri" panose="020F0502020204030204" pitchFamily="34" charset="0"/>
                        </a:rPr>
                        <a:t>7</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b"/>
                      <a:r>
                        <a:rPr lang="it-IT" sz="1000" b="1" i="0" u="none" strike="noStrike">
                          <a:solidFill>
                            <a:srgbClr val="000000"/>
                          </a:solidFill>
                          <a:effectLst/>
                          <a:latin typeface="Calibri" panose="020F0502020204030204" pitchFamily="34" charset="0"/>
                        </a:rPr>
                        <a:t>8</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b"/>
                      <a:r>
                        <a:rPr lang="it-IT" sz="1000" b="1" i="0" u="none" strike="noStrike" dirty="0">
                          <a:solidFill>
                            <a:srgbClr val="000000"/>
                          </a:solidFill>
                          <a:effectLst/>
                          <a:latin typeface="Calibri" panose="020F0502020204030204" pitchFamily="34" charset="0"/>
                        </a:rPr>
                        <a:t>9</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b"/>
                      <a:r>
                        <a:rPr lang="it-IT" sz="1000" b="1" i="0" u="none" strike="noStrike" dirty="0">
                          <a:solidFill>
                            <a:srgbClr val="000000"/>
                          </a:solidFill>
                          <a:effectLst/>
                          <a:latin typeface="Calibri" panose="020F0502020204030204" pitchFamily="34" charset="0"/>
                        </a:rPr>
                        <a:t>10</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b"/>
                      <a:r>
                        <a:rPr lang="it-IT" sz="1000" b="1" i="0" u="none" strike="noStrike">
                          <a:solidFill>
                            <a:srgbClr val="000000"/>
                          </a:solidFill>
                          <a:effectLst/>
                          <a:latin typeface="Calibri" panose="020F0502020204030204" pitchFamily="34" charset="0"/>
                        </a:rPr>
                        <a:t>11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b"/>
                      <a:r>
                        <a:rPr lang="it-IT" sz="1000" b="1" i="0" u="none" strike="noStrike">
                          <a:solidFill>
                            <a:srgbClr val="000000"/>
                          </a:solidFill>
                          <a:effectLst/>
                          <a:latin typeface="Calibri" panose="020F0502020204030204" pitchFamily="34" charset="0"/>
                        </a:rPr>
                        <a:t>12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b"/>
                      <a:r>
                        <a:rPr lang="it-IT" sz="1000" b="1" i="0" u="none" strike="noStrike">
                          <a:solidFill>
                            <a:srgbClr val="000000"/>
                          </a:solidFill>
                          <a:effectLst/>
                          <a:latin typeface="Calibri" panose="020F0502020204030204" pitchFamily="34" charset="0"/>
                        </a:rPr>
                        <a:t>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it-IT" sz="1000" b="1" i="0" u="none" strike="noStrike" dirty="0">
                          <a:solidFill>
                            <a:srgbClr val="000000"/>
                          </a:solidFill>
                          <a:effectLst/>
                          <a:latin typeface="Calibri" panose="020F0502020204030204" pitchFamily="34" charset="0"/>
                        </a:rPr>
                        <a:t>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it-IT" sz="1000" b="1" i="0" u="none" strike="noStrike" dirty="0">
                          <a:solidFill>
                            <a:srgbClr val="000000"/>
                          </a:solidFill>
                          <a:effectLst/>
                          <a:latin typeface="Calibri" panose="020F0502020204030204" pitchFamily="34" charset="0"/>
                        </a:rPr>
                        <a:t>3</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it-IT" sz="1000" b="1" i="0" u="none" strike="noStrike">
                          <a:solidFill>
                            <a:srgbClr val="000000"/>
                          </a:solidFill>
                          <a:effectLst/>
                          <a:latin typeface="Calibri" panose="020F0502020204030204" pitchFamily="34" charset="0"/>
                        </a:rPr>
                        <a:t>4</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it-IT" sz="1000" b="1" i="0" u="none" strike="noStrike">
                          <a:solidFill>
                            <a:srgbClr val="000000"/>
                          </a:solidFill>
                          <a:effectLst/>
                          <a:latin typeface="Calibri" panose="020F0502020204030204" pitchFamily="34" charset="0"/>
                        </a:rPr>
                        <a:t>5</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it-IT" sz="1000" b="1" i="0" u="none" strike="noStrike">
                          <a:solidFill>
                            <a:srgbClr val="000000"/>
                          </a:solidFill>
                          <a:effectLst/>
                          <a:latin typeface="Calibri" panose="020F0502020204030204" pitchFamily="34" charset="0"/>
                        </a:rPr>
                        <a:t>6</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it-IT" sz="1000" b="1" i="0" u="none" strike="noStrike" dirty="0">
                          <a:solidFill>
                            <a:srgbClr val="000000"/>
                          </a:solidFill>
                          <a:effectLst/>
                          <a:latin typeface="Calibri" panose="020F0502020204030204" pitchFamily="34" charset="0"/>
                        </a:rPr>
                        <a:t>7</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it-IT" sz="1000" b="1" i="0" u="none" strike="noStrike">
                          <a:solidFill>
                            <a:srgbClr val="000000"/>
                          </a:solidFill>
                          <a:effectLst/>
                          <a:latin typeface="Calibri" panose="020F0502020204030204" pitchFamily="34" charset="0"/>
                        </a:rPr>
                        <a:t>8</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it-IT" sz="1000" b="1" i="0" u="none" strike="noStrike" dirty="0">
                          <a:solidFill>
                            <a:srgbClr val="000000"/>
                          </a:solidFill>
                          <a:effectLst/>
                          <a:latin typeface="Calibri" panose="020F0502020204030204" pitchFamily="34" charset="0"/>
                        </a:rPr>
                        <a:t>9</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it-IT" sz="1000" b="1" i="0" u="none" strike="noStrike">
                          <a:solidFill>
                            <a:srgbClr val="000000"/>
                          </a:solidFill>
                          <a:effectLst/>
                          <a:latin typeface="Calibri" panose="020F0502020204030204" pitchFamily="34" charset="0"/>
                        </a:rPr>
                        <a:t>10</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it-IT" sz="1000" b="1" i="0" u="none" strike="noStrike">
                          <a:solidFill>
                            <a:srgbClr val="000000"/>
                          </a:solidFill>
                          <a:effectLst/>
                          <a:latin typeface="Calibri" panose="020F0502020204030204" pitchFamily="34" charset="0"/>
                        </a:rPr>
                        <a:t>11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it-IT" sz="1000" b="1" i="0" u="none" strike="noStrike">
                          <a:solidFill>
                            <a:srgbClr val="000000"/>
                          </a:solidFill>
                          <a:effectLst/>
                          <a:latin typeface="Calibri" panose="020F0502020204030204" pitchFamily="34" charset="0"/>
                        </a:rPr>
                        <a:t>12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b"/>
                      <a:r>
                        <a:rPr lang="it-IT" sz="1000" b="1" i="0" u="none" strike="noStrike">
                          <a:solidFill>
                            <a:srgbClr val="000000"/>
                          </a:solidFill>
                          <a:effectLst/>
                          <a:latin typeface="Calibri" panose="020F0502020204030204" pitchFamily="34" charset="0"/>
                        </a:rPr>
                        <a:t>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it-IT" sz="1000" b="1" i="0" u="none" strike="noStrike" dirty="0">
                          <a:solidFill>
                            <a:srgbClr val="000000"/>
                          </a:solidFill>
                          <a:effectLst/>
                          <a:latin typeface="Calibri" panose="020F0502020204030204" pitchFamily="34" charset="0"/>
                        </a:rPr>
                        <a:t>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it-IT" sz="1000" b="1" i="0" u="none" strike="noStrike" dirty="0">
                          <a:solidFill>
                            <a:srgbClr val="000000"/>
                          </a:solidFill>
                          <a:effectLst/>
                          <a:latin typeface="Calibri" panose="020F0502020204030204" pitchFamily="34" charset="0"/>
                        </a:rPr>
                        <a:t>3</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4</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5</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6</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it-IT" sz="1000" b="1" i="0" u="none" strike="noStrike" dirty="0">
                          <a:solidFill>
                            <a:srgbClr val="000000"/>
                          </a:solidFill>
                          <a:effectLst/>
                          <a:latin typeface="Calibri" panose="020F0502020204030204" pitchFamily="34" charset="0"/>
                        </a:rPr>
                        <a:t>7</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8</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9</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it-IT" sz="1000" b="1" i="0" u="none" strike="noStrike" dirty="0">
                          <a:solidFill>
                            <a:srgbClr val="000000"/>
                          </a:solidFill>
                          <a:effectLst/>
                          <a:latin typeface="Calibri" panose="020F0502020204030204" pitchFamily="34" charset="0"/>
                        </a:rPr>
                        <a:t>10</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11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it-IT" sz="1000" b="1" i="0" u="none" strike="noStrike">
                          <a:solidFill>
                            <a:srgbClr val="000000"/>
                          </a:solidFill>
                          <a:effectLst/>
                          <a:latin typeface="Calibri" panose="020F0502020204030204" pitchFamily="34" charset="0"/>
                        </a:rPr>
                        <a:t>12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b"/>
                      <a:r>
                        <a:rPr lang="it-IT" sz="1000" b="1" i="0" u="none" strike="noStrike" dirty="0">
                          <a:solidFill>
                            <a:srgbClr val="000000"/>
                          </a:solidFill>
                          <a:effectLst/>
                          <a:latin typeface="Calibri" panose="020F0502020204030204" pitchFamily="34" charset="0"/>
                        </a:rPr>
                        <a:t>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it-IT" sz="1000" b="1" i="0" u="none" strike="noStrike" dirty="0">
                          <a:solidFill>
                            <a:srgbClr val="000000"/>
                          </a:solidFill>
                          <a:effectLst/>
                          <a:latin typeface="Calibri" panose="020F0502020204030204" pitchFamily="34" charset="0"/>
                        </a:rPr>
                        <a:t>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it-IT" sz="1000" b="1" i="0" u="none" strike="noStrike" dirty="0">
                          <a:solidFill>
                            <a:srgbClr val="000000"/>
                          </a:solidFill>
                          <a:effectLst/>
                          <a:latin typeface="Calibri" panose="020F0502020204030204" pitchFamily="34" charset="0"/>
                        </a:rPr>
                        <a:t>3</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it-IT" sz="1000" b="1" i="0" u="none" strike="noStrike" dirty="0">
                          <a:solidFill>
                            <a:srgbClr val="000000"/>
                          </a:solidFill>
                          <a:effectLst/>
                          <a:latin typeface="Calibri" panose="020F0502020204030204" pitchFamily="34" charset="0"/>
                        </a:rPr>
                        <a:t>4</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it-IT" sz="1000" b="1" i="0" u="none" strike="noStrike" dirty="0">
                          <a:solidFill>
                            <a:srgbClr val="000000"/>
                          </a:solidFill>
                          <a:effectLst/>
                          <a:latin typeface="Calibri" panose="020F0502020204030204" pitchFamily="34" charset="0"/>
                        </a:rPr>
                        <a:t>5</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it-IT" sz="1000" b="1" i="0" u="none" strike="noStrike" dirty="0">
                          <a:solidFill>
                            <a:srgbClr val="000000"/>
                          </a:solidFill>
                          <a:effectLst/>
                          <a:latin typeface="Calibri" panose="020F0502020204030204" pitchFamily="34" charset="0"/>
                        </a:rPr>
                        <a:t>6</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it-IT" sz="1000" b="1" i="0" u="none" strike="noStrike" dirty="0">
                          <a:solidFill>
                            <a:srgbClr val="000000"/>
                          </a:solidFill>
                          <a:effectLst/>
                          <a:latin typeface="Calibri" panose="020F0502020204030204" pitchFamily="34" charset="0"/>
                        </a:rPr>
                        <a:t>7</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it-IT" sz="1000" b="1" i="0" u="none" strike="noStrike" dirty="0">
                          <a:solidFill>
                            <a:srgbClr val="000000"/>
                          </a:solidFill>
                          <a:effectLst/>
                          <a:latin typeface="Calibri" panose="020F0502020204030204" pitchFamily="34" charset="0"/>
                        </a:rPr>
                        <a:t>8</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it-IT" sz="1000" b="1" i="0" u="none" strike="noStrike" dirty="0">
                          <a:solidFill>
                            <a:srgbClr val="000000"/>
                          </a:solidFill>
                          <a:effectLst/>
                          <a:latin typeface="Calibri" panose="020F0502020204030204" pitchFamily="34" charset="0"/>
                        </a:rPr>
                        <a:t>9</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it-IT" sz="1000" b="1" i="0" u="none" strike="noStrike" dirty="0">
                          <a:solidFill>
                            <a:srgbClr val="000000"/>
                          </a:solidFill>
                          <a:effectLst/>
                          <a:latin typeface="Calibri" panose="020F0502020204030204" pitchFamily="34" charset="0"/>
                        </a:rPr>
                        <a:t>10</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it-IT" sz="1000" b="1" i="0" u="none" strike="noStrike" dirty="0">
                          <a:solidFill>
                            <a:srgbClr val="000000"/>
                          </a:solidFill>
                          <a:effectLst/>
                          <a:latin typeface="Calibri" panose="020F0502020204030204" pitchFamily="34" charset="0"/>
                        </a:rPr>
                        <a:t>11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it-IT" sz="1000" b="1" i="0" u="none" strike="noStrike" dirty="0">
                          <a:solidFill>
                            <a:srgbClr val="000000"/>
                          </a:solidFill>
                          <a:effectLst/>
                          <a:latin typeface="Calibri" panose="020F0502020204030204" pitchFamily="34" charset="0"/>
                        </a:rPr>
                        <a:t>12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b"/>
                      <a:r>
                        <a:rPr lang="it-IT" sz="1000" b="1" i="0" u="none" strike="noStrike" dirty="0">
                          <a:solidFill>
                            <a:srgbClr val="000000"/>
                          </a:solidFill>
                          <a:effectLst/>
                          <a:latin typeface="Calibri" panose="020F0502020204030204" pitchFamily="34" charset="0"/>
                        </a:rPr>
                        <a:t>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b"/>
                      <a:r>
                        <a:rPr lang="it-IT" sz="1000" b="1" i="0" u="none" strike="noStrike" dirty="0">
                          <a:solidFill>
                            <a:srgbClr val="000000"/>
                          </a:solidFill>
                          <a:effectLst/>
                          <a:latin typeface="Calibri" panose="020F0502020204030204" pitchFamily="34" charset="0"/>
                        </a:rPr>
                        <a:t>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2133609837"/>
                  </a:ext>
                </a:extLst>
              </a:tr>
              <a:tr h="345430">
                <a:tc vMerge="1">
                  <a:txBody>
                    <a:bodyPr/>
                    <a:lstStyle/>
                    <a:p>
                      <a:endParaRPr lang="it-IT"/>
                    </a:p>
                  </a:txBody>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3</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4</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5</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6</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7</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699"/>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8</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9</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10</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11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12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13</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14</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15</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16</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17</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18</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19</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20</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21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22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23</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24</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25</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26</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27</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28</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29</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30</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31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BDBDB"/>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32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33</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34</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35</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36</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37</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38</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39</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40</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41</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42</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43</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6E0B4"/>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44</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fontAlgn="ctr"/>
                      <a:r>
                        <a:rPr lang="it-IT" sz="800" b="0" i="0" u="none" strike="noStrike" dirty="0">
                          <a:solidFill>
                            <a:srgbClr val="000000"/>
                          </a:solidFill>
                          <a:effectLst/>
                          <a:latin typeface="Calibri" panose="020F0502020204030204" pitchFamily="34" charset="0"/>
                        </a:rPr>
                        <a:t>M</a:t>
                      </a:r>
                    </a:p>
                    <a:p>
                      <a:pPr algn="ctr" fontAlgn="ctr"/>
                      <a:r>
                        <a:rPr lang="it-IT" sz="800" b="0" i="0" u="none" strike="noStrike" dirty="0">
                          <a:solidFill>
                            <a:srgbClr val="000000"/>
                          </a:solidFill>
                          <a:effectLst/>
                          <a:latin typeface="Calibri" panose="020F0502020204030204" pitchFamily="34" charset="0"/>
                        </a:rPr>
                        <a:t>45</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768044245"/>
                  </a:ext>
                </a:extLst>
              </a:tr>
              <a:tr h="384678">
                <a:tc>
                  <a:txBody>
                    <a:bodyPr/>
                    <a:lstStyle/>
                    <a:p>
                      <a:pPr algn="l" fontAlgn="b"/>
                      <a:r>
                        <a:rPr lang="it-IT" sz="1200" b="1" i="0" u="none" strike="noStrike" dirty="0">
                          <a:solidFill>
                            <a:srgbClr val="3D4888"/>
                          </a:solidFill>
                          <a:effectLst/>
                          <a:latin typeface="Calibri" panose="020F0502020204030204" pitchFamily="34" charset="0"/>
                        </a:rPr>
                        <a:t> WP3 - Exploitation, </a:t>
                      </a:r>
                      <a:r>
                        <a:rPr lang="it-IT" sz="1200" b="1" i="0" u="none" strike="noStrike" dirty="0" err="1">
                          <a:solidFill>
                            <a:srgbClr val="3D4888"/>
                          </a:solidFill>
                          <a:effectLst/>
                          <a:latin typeface="Calibri" panose="020F0502020204030204" pitchFamily="34" charset="0"/>
                        </a:rPr>
                        <a:t>dissemination</a:t>
                      </a:r>
                      <a:r>
                        <a:rPr lang="it-IT" sz="1200" b="1" i="0" u="none" strike="noStrike" dirty="0">
                          <a:solidFill>
                            <a:srgbClr val="3D4888"/>
                          </a:solidFill>
                          <a:effectLst/>
                          <a:latin typeface="Calibri" panose="020F0502020204030204" pitchFamily="34" charset="0"/>
                        </a:rPr>
                        <a:t> and IP (CAEN)</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it-IT" sz="400" b="1" i="0" u="none" strike="noStrike" dirty="0">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1600" b="0" i="0" u="none" strike="noStrike" dirty="0">
                          <a:solidFill>
                            <a:srgbClr val="FFFFFF"/>
                          </a:solidFill>
                          <a:effectLst/>
                          <a:latin typeface="Calibri" panose="020F0502020204030204" pitchFamily="34" charset="0"/>
                          <a:sym typeface="Wingdings" panose="05000000000000000000" pitchFamily="2" charset="2"/>
                        </a:rPr>
                        <a:t></a:t>
                      </a:r>
                      <a:endParaRPr lang="it-IT" sz="1600" b="0" i="0" u="none" strike="noStrike" dirty="0">
                        <a:solidFill>
                          <a:srgbClr val="FFFFFF"/>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dirty="0">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dirty="0">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dirty="0">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dirty="0">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r>
                        <a:rPr lang="it-IT" sz="400" b="1" i="0" u="none" strike="noStrike">
                          <a:solidFill>
                            <a:srgbClr val="FFFFFF"/>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endParaRPr lang="it-IT" sz="400" b="1" i="0" u="none" strike="noStrike">
                        <a:solidFill>
                          <a:srgbClr val="FFFFFF"/>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endParaRPr lang="it-IT" sz="400" b="1" i="0" u="none" strike="noStrike">
                        <a:solidFill>
                          <a:srgbClr val="FFFFFF"/>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endParaRPr lang="it-IT" sz="400" b="1" i="0" u="none" strike="noStrike">
                        <a:solidFill>
                          <a:srgbClr val="FFFFFF"/>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endParaRPr lang="it-IT" sz="400" b="1" i="0" u="none" strike="noStrike">
                        <a:solidFill>
                          <a:srgbClr val="FFFFFF"/>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endParaRPr lang="it-IT" sz="400" b="1" i="0" u="none" strike="noStrike" dirty="0">
                        <a:solidFill>
                          <a:srgbClr val="FFFFFF"/>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endParaRPr lang="it-IT" sz="400" b="1" i="0" u="none" strike="noStrike">
                        <a:solidFill>
                          <a:srgbClr val="FFFFFF"/>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endParaRPr lang="it-IT" sz="400" b="1" i="0" u="none" strike="noStrike" dirty="0">
                        <a:solidFill>
                          <a:srgbClr val="FFFFFF"/>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endParaRPr lang="it-IT" sz="400" b="1" i="0" u="none" strike="noStrike">
                        <a:solidFill>
                          <a:srgbClr val="FFFFFF"/>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fontAlgn="b"/>
                      <a:endParaRPr lang="it-IT" sz="400" b="1" i="0" u="none" strike="noStrike">
                        <a:solidFill>
                          <a:srgbClr val="FFFFFF"/>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565164363"/>
                  </a:ext>
                </a:extLst>
              </a:tr>
              <a:tr h="341938">
                <a:tc>
                  <a:txBody>
                    <a:bodyPr/>
                    <a:lstStyle/>
                    <a:p>
                      <a:pPr algn="l" fontAlgn="b"/>
                      <a:r>
                        <a:rPr lang="it-IT" sz="1200" b="0" i="0" u="none" strike="noStrike" dirty="0">
                          <a:solidFill>
                            <a:srgbClr val="3D4888"/>
                          </a:solidFill>
                          <a:effectLst/>
                          <a:latin typeface="Calibri" panose="020F0502020204030204" pitchFamily="34" charset="0"/>
                        </a:rPr>
                        <a:t> T3.1 - Commercial exploitation (CAEN)</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dirty="0">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dirty="0">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dirty="0">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459897106"/>
                  </a:ext>
                </a:extLst>
              </a:tr>
              <a:tr h="341938">
                <a:tc>
                  <a:txBody>
                    <a:bodyPr/>
                    <a:lstStyle/>
                    <a:p>
                      <a:pPr algn="l" fontAlgn="b"/>
                      <a:r>
                        <a:rPr lang="it-IT" sz="1200" b="0" i="0" u="none" strike="noStrike" dirty="0">
                          <a:solidFill>
                            <a:srgbClr val="3D4888"/>
                          </a:solidFill>
                          <a:effectLst/>
                          <a:latin typeface="Calibri" panose="020F0502020204030204" pitchFamily="34" charset="0"/>
                        </a:rPr>
                        <a:t> T3.2 - </a:t>
                      </a:r>
                      <a:r>
                        <a:rPr lang="it-IT" sz="1200" b="0" i="0" u="none" strike="noStrike" dirty="0" err="1">
                          <a:solidFill>
                            <a:srgbClr val="3D4888"/>
                          </a:solidFill>
                          <a:effectLst/>
                          <a:latin typeface="Calibri" panose="020F0502020204030204" pitchFamily="34" charset="0"/>
                        </a:rPr>
                        <a:t>Dissemination</a:t>
                      </a:r>
                      <a:r>
                        <a:rPr lang="it-IT" sz="1200" b="0" i="0" u="none" strike="noStrike" dirty="0">
                          <a:solidFill>
                            <a:srgbClr val="3D4888"/>
                          </a:solidFill>
                          <a:effectLst/>
                          <a:latin typeface="Calibri" panose="020F0502020204030204" pitchFamily="34" charset="0"/>
                        </a:rPr>
                        <a:t> (CAEN)</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dirty="0">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dirty="0">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dirty="0">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dirty="0">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dirty="0">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dirty="0">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3462066813"/>
                  </a:ext>
                </a:extLst>
              </a:tr>
              <a:tr h="341938">
                <a:tc>
                  <a:txBody>
                    <a:bodyPr/>
                    <a:lstStyle/>
                    <a:p>
                      <a:pPr algn="l" fontAlgn="b"/>
                      <a:r>
                        <a:rPr lang="en-US" sz="1200" b="0" i="0" u="none" strike="noStrike" dirty="0">
                          <a:solidFill>
                            <a:srgbClr val="3D4888"/>
                          </a:solidFill>
                          <a:effectLst/>
                          <a:latin typeface="Calibri" panose="020F0502020204030204" pitchFamily="34" charset="0"/>
                        </a:rPr>
                        <a:t> T3.3 - Mgt of IP and Data Mgt Plan (CAEN)</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dirty="0">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dirty="0">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dirty="0">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dirty="0">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r>
                        <a:rPr lang="it-IT" sz="400" b="0" i="0" u="none" strike="noStrike">
                          <a:solidFill>
                            <a:srgbClr val="D9D9D9"/>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p>
                      <a:pPr algn="ctr" fontAlgn="b"/>
                      <a:endParaRPr lang="it-IT" sz="400" b="0" i="0" u="none" strike="noStrike">
                        <a:solidFill>
                          <a:srgbClr val="D9D9D9"/>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3248009208"/>
                  </a:ext>
                </a:extLst>
              </a:tr>
              <a:tr h="348198">
                <a:tc>
                  <a:txBody>
                    <a:bodyPr/>
                    <a:lstStyle/>
                    <a:p>
                      <a:pPr algn="l" fontAlgn="b"/>
                      <a:r>
                        <a:rPr lang="it-IT" sz="1000" b="1" i="0" u="none" strike="noStrike" dirty="0">
                          <a:solidFill>
                            <a:schemeClr val="bg1"/>
                          </a:solidFill>
                          <a:effectLst/>
                          <a:latin typeface="Calibri" panose="020F0502020204030204" pitchFamily="34" charset="0"/>
                        </a:rPr>
                        <a:t> D3.1-Project Website (Web, P) – CAEN</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1600" b="0" i="0" u="none" strike="noStrike" dirty="0">
                          <a:solidFill>
                            <a:schemeClr val="bg1"/>
                          </a:solidFill>
                          <a:effectLst/>
                          <a:latin typeface="Wingdings" panose="05000000000000000000" pitchFamily="2" charset="2"/>
                          <a:sym typeface="Wingdings" panose="05000000000000000000" pitchFamily="2" charset="2"/>
                        </a:rPr>
                        <a:t></a:t>
                      </a:r>
                      <a:endParaRPr lang="it-IT" sz="400" b="0" i="0" u="none" strike="noStrike" dirty="0">
                        <a:solidFill>
                          <a:schemeClr val="bg1"/>
                        </a:solidFill>
                        <a:effectLst/>
                        <a:latin typeface="Wingdings" panose="05000000000000000000" pitchFamily="2" charset="2"/>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6182704"/>
                  </a:ext>
                </a:extLst>
              </a:tr>
              <a:tr h="341938">
                <a:tc>
                  <a:txBody>
                    <a:bodyPr/>
                    <a:lstStyle/>
                    <a:p>
                      <a:pPr algn="l" fontAlgn="b"/>
                      <a:r>
                        <a:rPr lang="it-IT" sz="1000" b="1" i="0" u="none" strike="noStrike" dirty="0">
                          <a:solidFill>
                            <a:schemeClr val="bg1"/>
                          </a:solidFill>
                          <a:effectLst/>
                          <a:latin typeface="Calibri" panose="020F0502020204030204" pitchFamily="34" charset="0"/>
                        </a:rPr>
                        <a:t> D3.2-Dissemination and </a:t>
                      </a:r>
                      <a:r>
                        <a:rPr lang="it-IT" sz="1000" b="1" i="0" u="none" strike="noStrike" dirty="0" err="1">
                          <a:solidFill>
                            <a:schemeClr val="bg1"/>
                          </a:solidFill>
                          <a:effectLst/>
                          <a:latin typeface="Calibri" panose="020F0502020204030204" pitchFamily="34" charset="0"/>
                        </a:rPr>
                        <a:t>communication</a:t>
                      </a:r>
                      <a:r>
                        <a:rPr lang="it-IT" sz="1000" b="1" i="0" u="none" strike="noStrike" dirty="0">
                          <a:solidFill>
                            <a:schemeClr val="bg1"/>
                          </a:solidFill>
                          <a:effectLst/>
                          <a:latin typeface="Calibri" panose="020F0502020204030204" pitchFamily="34" charset="0"/>
                        </a:rPr>
                        <a:t> Plan (R, P) – CAEN</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Wingdings" panose="05000000000000000000" pitchFamily="2" charset="2"/>
                          <a:ea typeface="+mn-ea"/>
                          <a:cs typeface="+mn-cs"/>
                          <a:sym typeface="Wingdings" panose="05000000000000000000" pitchFamily="2" charset="2"/>
                        </a:rPr>
                        <a:t></a:t>
                      </a:r>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7465747"/>
                  </a:ext>
                </a:extLst>
              </a:tr>
              <a:tr h="341938">
                <a:tc>
                  <a:txBody>
                    <a:bodyPr/>
                    <a:lstStyle/>
                    <a:p>
                      <a:pPr algn="l" fontAlgn="b"/>
                      <a:r>
                        <a:rPr lang="en-US" sz="1000" b="1" i="0" u="none" strike="noStrike" dirty="0">
                          <a:solidFill>
                            <a:schemeClr val="bg1"/>
                          </a:solidFill>
                          <a:effectLst/>
                          <a:latin typeface="Calibri" panose="020F0502020204030204" pitchFamily="34" charset="0"/>
                        </a:rPr>
                        <a:t> D3.3-Data management plan (R, P) – CAEN</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Wingdings" panose="05000000000000000000" pitchFamily="2" charset="2"/>
                          <a:ea typeface="+mn-ea"/>
                          <a:cs typeface="+mn-cs"/>
                          <a:sym typeface="Wingdings" panose="05000000000000000000" pitchFamily="2" charset="2"/>
                        </a:rPr>
                        <a:t></a:t>
                      </a:r>
                      <a:endParaRPr kumimoji="0" lang="it-IT" sz="400" b="0" i="0" u="none" strike="noStrike" kern="1200" cap="none" spc="0" normalizeH="0" baseline="0" noProof="0" dirty="0">
                        <a:ln>
                          <a:noFill/>
                        </a:ln>
                        <a:solidFill>
                          <a:prstClr val="white"/>
                        </a:solidFill>
                        <a:effectLst/>
                        <a:uLnTx/>
                        <a:uFillTx/>
                        <a:latin typeface="Wingdings" panose="05000000000000000000" pitchFamily="2" charset="2"/>
                        <a:ea typeface="+mn-ea"/>
                        <a:cs typeface="+mn-cs"/>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8743498"/>
                  </a:ext>
                </a:extLst>
              </a:tr>
              <a:tr h="341938">
                <a:tc>
                  <a:txBody>
                    <a:bodyPr/>
                    <a:lstStyle/>
                    <a:p>
                      <a:pPr algn="l" fontAlgn="b"/>
                      <a:r>
                        <a:rPr lang="en-US" sz="1000" b="1" i="0" u="none" strike="noStrike" dirty="0">
                          <a:solidFill>
                            <a:schemeClr val="bg1"/>
                          </a:solidFill>
                          <a:effectLst/>
                          <a:latin typeface="Calibri" panose="020F0502020204030204" pitchFamily="34" charset="0"/>
                        </a:rPr>
                        <a:t> D3.4-Dissemination Kit for conferences and events (O, P) – CAEN</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Wingdings" panose="05000000000000000000" pitchFamily="2" charset="2"/>
                          <a:ea typeface="+mn-ea"/>
                          <a:cs typeface="+mn-cs"/>
                          <a:sym typeface="Wingdings" panose="05000000000000000000" pitchFamily="2" charset="2"/>
                        </a:rPr>
                        <a:t></a:t>
                      </a:r>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0652655"/>
                  </a:ext>
                </a:extLst>
              </a:tr>
              <a:tr h="341938">
                <a:tc>
                  <a:txBody>
                    <a:bodyPr/>
                    <a:lstStyle/>
                    <a:p>
                      <a:pPr algn="l" fontAlgn="b"/>
                      <a:r>
                        <a:rPr lang="en-US" sz="1000" b="1" i="0" u="none" strike="noStrike" dirty="0">
                          <a:solidFill>
                            <a:schemeClr val="bg1"/>
                          </a:solidFill>
                          <a:effectLst/>
                          <a:latin typeface="Calibri" panose="020F0502020204030204" pitchFamily="34" charset="0"/>
                        </a:rPr>
                        <a:t> D3.5-Marketing Strategy (R, CO) – CAEN</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kumimoji="0" lang="it-IT" sz="1600" b="0" i="0" u="none" strike="noStrike" kern="1200" cap="none" spc="0" normalizeH="0" baseline="0" noProof="0" dirty="0">
                          <a:ln>
                            <a:noFill/>
                          </a:ln>
                          <a:solidFill>
                            <a:prstClr val="white"/>
                          </a:solidFill>
                          <a:effectLst/>
                          <a:uLnTx/>
                          <a:uFillTx/>
                          <a:latin typeface="Wingdings" panose="05000000000000000000" pitchFamily="2" charset="2"/>
                          <a:ea typeface="+mn-ea"/>
                          <a:cs typeface="+mn-cs"/>
                          <a:sym typeface="Wingdings" panose="05000000000000000000" pitchFamily="2" charset="2"/>
                        </a:rPr>
                        <a:t></a:t>
                      </a:r>
                      <a:endParaRPr lang="it-IT" sz="3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37053103"/>
                  </a:ext>
                </a:extLst>
              </a:tr>
              <a:tr h="341938">
                <a:tc>
                  <a:txBody>
                    <a:bodyPr/>
                    <a:lstStyle/>
                    <a:p>
                      <a:pPr algn="l" fontAlgn="b"/>
                      <a:r>
                        <a:rPr lang="pt-BR" sz="1000" b="1" i="0" u="none" strike="noStrike" dirty="0">
                          <a:solidFill>
                            <a:schemeClr val="bg1"/>
                          </a:solidFill>
                          <a:effectLst/>
                          <a:latin typeface="Calibri" panose="020F0502020204030204" pitchFamily="34" charset="0"/>
                        </a:rPr>
                        <a:t> D3.6-Societal impact report (R, P) – ENEA</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Wingdings" panose="05000000000000000000" pitchFamily="2" charset="2"/>
                          <a:ea typeface="+mn-ea"/>
                          <a:cs typeface="+mn-cs"/>
                          <a:sym typeface="Wingdings" panose="05000000000000000000" pitchFamily="2" charset="2"/>
                        </a:rPr>
                        <a:t></a:t>
                      </a:r>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589073973"/>
                  </a:ext>
                </a:extLst>
              </a:tr>
              <a:tr h="356183">
                <a:tc>
                  <a:txBody>
                    <a:bodyPr/>
                    <a:lstStyle/>
                    <a:p>
                      <a:pPr algn="l" fontAlgn="b"/>
                      <a:r>
                        <a:rPr lang="en-US" sz="1000" b="1" i="0" u="none" strike="noStrike" dirty="0">
                          <a:solidFill>
                            <a:schemeClr val="bg1"/>
                          </a:solidFill>
                          <a:effectLst/>
                          <a:latin typeface="Calibri" panose="020F0502020204030204" pitchFamily="34" charset="0"/>
                        </a:rPr>
                        <a:t> D3.7-Report on market exploitation results (R, CO) - CAEN</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algn="ctr" fontAlgn="b"/>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it-IT" sz="400" b="0" i="0" u="none" strike="noStrike" dirty="0">
                        <a:solidFill>
                          <a:srgbClr val="000000"/>
                        </a:solidFill>
                        <a:effectLst/>
                        <a:latin typeface="Calibri" panose="020F0502020204030204" pitchFamily="34" charset="0"/>
                      </a:endParaRP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white"/>
                          </a:solidFill>
                          <a:effectLst/>
                          <a:uLnTx/>
                          <a:uFillTx/>
                          <a:latin typeface="Wingdings" panose="05000000000000000000" pitchFamily="2" charset="2"/>
                          <a:ea typeface="+mn-ea"/>
                          <a:cs typeface="+mn-cs"/>
                          <a:sym typeface="Wingdings" panose="05000000000000000000" pitchFamily="2" charset="2"/>
                        </a:rPr>
                        <a:t></a:t>
                      </a:r>
                      <a:r>
                        <a:rPr lang="it-IT" sz="400" b="0" i="0" u="none" strike="noStrike" dirty="0">
                          <a:solidFill>
                            <a:srgbClr val="000000"/>
                          </a:solidFill>
                          <a:effectLst/>
                          <a:latin typeface="Calibri" panose="020F0502020204030204" pitchFamily="34" charset="0"/>
                        </a:rPr>
                        <a:t> </a:t>
                      </a:r>
                    </a:p>
                  </a:txBody>
                  <a:tcPr marL="2784" marR="2784" marT="27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AD47"/>
                    </a:solidFill>
                  </a:tcPr>
                </a:tc>
                <a:extLst>
                  <a:ext uri="{0D108BD9-81ED-4DB2-BD59-A6C34878D82A}">
                    <a16:rowId xmlns:a16="http://schemas.microsoft.com/office/drawing/2014/main" val="47415452"/>
                  </a:ext>
                </a:extLst>
              </a:tr>
            </a:tbl>
          </a:graphicData>
        </a:graphic>
      </p:graphicFrame>
      <p:sp>
        <p:nvSpPr>
          <p:cNvPr id="4" name="Segnaposto data 3">
            <a:extLst>
              <a:ext uri="{FF2B5EF4-FFF2-40B4-BE49-F238E27FC236}">
                <a16:creationId xmlns:a16="http://schemas.microsoft.com/office/drawing/2014/main" id="{23AC0C56-646A-4E99-B484-8445DB170B9C}"/>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126A62B3-C50D-42D2-B0D8-50B227FE8CC2}"/>
              </a:ext>
            </a:extLst>
          </p:cNvPr>
          <p:cNvSpPr>
            <a:spLocks noGrp="1"/>
          </p:cNvSpPr>
          <p:nvPr>
            <p:ph type="sldNum" sz="quarter" idx="12"/>
          </p:nvPr>
        </p:nvSpPr>
        <p:spPr/>
        <p:txBody>
          <a:bodyPr/>
          <a:lstStyle/>
          <a:p>
            <a:fld id="{7ADC2682-86E0-43EF-9663-C77056E8D387}" type="slidenum">
              <a:rPr lang="it-IT" smtClean="0"/>
              <a:t>5</a:t>
            </a:fld>
            <a:endParaRPr lang="it-IT"/>
          </a:p>
        </p:txBody>
      </p:sp>
    </p:spTree>
    <p:extLst>
      <p:ext uri="{BB962C8B-B14F-4D97-AF65-F5344CB8AC3E}">
        <p14:creationId xmlns:p14="http://schemas.microsoft.com/office/powerpoint/2010/main" val="2148214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C6C2E3-D999-47EC-8ACC-A1B4DBBAE2D2}"/>
              </a:ext>
            </a:extLst>
          </p:cNvPr>
          <p:cNvSpPr>
            <a:spLocks noGrp="1"/>
          </p:cNvSpPr>
          <p:nvPr>
            <p:ph type="title"/>
          </p:nvPr>
        </p:nvSpPr>
        <p:spPr/>
        <p:txBody>
          <a:bodyPr/>
          <a:lstStyle/>
          <a:p>
            <a:r>
              <a:rPr lang="it-IT" dirty="0"/>
              <a:t>T3.1- Commercial exploitation (M1-M45)</a:t>
            </a:r>
          </a:p>
        </p:txBody>
      </p:sp>
      <p:sp>
        <p:nvSpPr>
          <p:cNvPr id="3" name="Segnaposto contenuto 2">
            <a:extLst>
              <a:ext uri="{FF2B5EF4-FFF2-40B4-BE49-F238E27FC236}">
                <a16:creationId xmlns:a16="http://schemas.microsoft.com/office/drawing/2014/main" id="{BDE63E48-E029-442B-8499-00469391DC39}"/>
              </a:ext>
            </a:extLst>
          </p:cNvPr>
          <p:cNvSpPr>
            <a:spLocks noGrp="1"/>
          </p:cNvSpPr>
          <p:nvPr>
            <p:ph idx="1"/>
          </p:nvPr>
        </p:nvSpPr>
        <p:spPr/>
        <p:txBody>
          <a:bodyPr>
            <a:normAutofit fontScale="55000" lnSpcReduction="20000"/>
          </a:bodyPr>
          <a:lstStyle/>
          <a:p>
            <a:pPr marL="0" indent="0">
              <a:buNone/>
            </a:pPr>
            <a:r>
              <a:rPr lang="en-US" sz="3600" b="1" dirty="0"/>
              <a:t>Task leader: CAEN; Participants: All partners</a:t>
            </a:r>
          </a:p>
          <a:p>
            <a:pPr marL="0" indent="0">
              <a:buNone/>
            </a:pPr>
            <a:r>
              <a:rPr lang="en-US" dirty="0"/>
              <a:t>This task will be focused on:</a:t>
            </a:r>
          </a:p>
          <a:p>
            <a:pPr marL="539750" indent="-539750"/>
            <a:r>
              <a:rPr lang="it-IT" dirty="0" err="1"/>
              <a:t>Identifying</a:t>
            </a:r>
            <a:r>
              <a:rPr lang="it-IT" dirty="0"/>
              <a:t> the </a:t>
            </a:r>
            <a:r>
              <a:rPr lang="it-IT" dirty="0" err="1"/>
              <a:t>exploitable</a:t>
            </a:r>
            <a:r>
              <a:rPr lang="it-IT" dirty="0"/>
              <a:t> </a:t>
            </a:r>
            <a:r>
              <a:rPr lang="it-IT" dirty="0" err="1"/>
              <a:t>results</a:t>
            </a:r>
            <a:r>
              <a:rPr lang="it-IT" dirty="0"/>
              <a:t>;</a:t>
            </a:r>
          </a:p>
          <a:p>
            <a:pPr marL="539750" indent="-539750"/>
            <a:r>
              <a:rPr lang="en-US" dirty="0"/>
              <a:t>Identifying the best exploitation strategy for every result (commercial, further R&amp;D...);</a:t>
            </a:r>
          </a:p>
          <a:p>
            <a:pPr marL="539750" indent="-539750"/>
            <a:r>
              <a:rPr lang="en-US" dirty="0"/>
              <a:t>Monitoring the market needs and the targeted users;</a:t>
            </a:r>
          </a:p>
          <a:p>
            <a:pPr marL="539750" indent="-539750"/>
            <a:r>
              <a:rPr lang="en-US" dirty="0"/>
              <a:t>Establishing a good communication channel among industry, academia and market;</a:t>
            </a:r>
          </a:p>
          <a:p>
            <a:pPr marL="539750" indent="-539750"/>
            <a:r>
              <a:rPr lang="en-US" dirty="0"/>
              <a:t>Linking the project with International Organizations;</a:t>
            </a:r>
          </a:p>
          <a:p>
            <a:pPr marL="539750" indent="-539750"/>
            <a:r>
              <a:rPr lang="en-US" dirty="0"/>
              <a:t>Creating a marketing strategy for the products;</a:t>
            </a:r>
          </a:p>
          <a:p>
            <a:pPr marL="539750" indent="-539750"/>
            <a:r>
              <a:rPr lang="it-IT" dirty="0"/>
              <a:t>Building a sales network.</a:t>
            </a:r>
          </a:p>
          <a:p>
            <a:pPr marL="0" indent="0">
              <a:buNone/>
            </a:pPr>
            <a:endParaRPr lang="en-US" dirty="0"/>
          </a:p>
          <a:p>
            <a:pPr marL="0" indent="0">
              <a:buNone/>
            </a:pPr>
            <a:r>
              <a:rPr lang="en-US" dirty="0"/>
              <a:t>A permanent group led by industrial partners (CAEN, ORANO, XIE) will be created during MICADO and will persist after the end of this project in order to ensure a follow-up after the formal completion of the project, with particular attention to the following fields:</a:t>
            </a:r>
          </a:p>
          <a:p>
            <a:pPr marL="539750" indent="-514350">
              <a:buFont typeface="+mj-lt"/>
              <a:buAutoNum type="alphaLcParenR"/>
            </a:pPr>
            <a:r>
              <a:rPr lang="en-US" dirty="0"/>
              <a:t>Improvements and adaptation of the final demonstrators to changing conditions (international regulations, user </a:t>
            </a:r>
            <a:r>
              <a:rPr lang="it-IT" dirty="0" err="1"/>
              <a:t>requirements</a:t>
            </a:r>
            <a:r>
              <a:rPr lang="it-IT" dirty="0"/>
              <a:t>…)</a:t>
            </a:r>
          </a:p>
          <a:p>
            <a:pPr marL="539750" indent="-514350">
              <a:buFont typeface="+mj-lt"/>
              <a:buAutoNum type="alphaLcParenR"/>
            </a:pPr>
            <a:r>
              <a:rPr lang="it-IT" dirty="0" err="1"/>
              <a:t>Intellectual</a:t>
            </a:r>
            <a:r>
              <a:rPr lang="it-IT" dirty="0"/>
              <a:t> </a:t>
            </a:r>
            <a:r>
              <a:rPr lang="it-IT" dirty="0" err="1"/>
              <a:t>Property</a:t>
            </a:r>
            <a:r>
              <a:rPr lang="it-IT" dirty="0"/>
              <a:t> </a:t>
            </a:r>
            <a:r>
              <a:rPr lang="it-IT" dirty="0" err="1"/>
              <a:t>issues</a:t>
            </a:r>
            <a:endParaRPr lang="it-IT" dirty="0"/>
          </a:p>
          <a:p>
            <a:pPr marL="539750" indent="-514350">
              <a:buFont typeface="+mj-lt"/>
              <a:buAutoNum type="alphaLcParenR"/>
            </a:pPr>
            <a:r>
              <a:rPr lang="en-US" dirty="0"/>
              <a:t>Training of potential users</a:t>
            </a:r>
            <a:endParaRPr lang="it-IT" dirty="0"/>
          </a:p>
        </p:txBody>
      </p:sp>
      <p:sp>
        <p:nvSpPr>
          <p:cNvPr id="4" name="Segnaposto data 3">
            <a:extLst>
              <a:ext uri="{FF2B5EF4-FFF2-40B4-BE49-F238E27FC236}">
                <a16:creationId xmlns:a16="http://schemas.microsoft.com/office/drawing/2014/main" id="{AA3425CD-50AC-45C6-AE02-D1C7AA9E9C5C}"/>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EFDC7A00-952B-4EDA-8A4B-4FD418F679DF}"/>
              </a:ext>
            </a:extLst>
          </p:cNvPr>
          <p:cNvSpPr>
            <a:spLocks noGrp="1"/>
          </p:cNvSpPr>
          <p:nvPr>
            <p:ph type="sldNum" sz="quarter" idx="12"/>
          </p:nvPr>
        </p:nvSpPr>
        <p:spPr/>
        <p:txBody>
          <a:bodyPr/>
          <a:lstStyle/>
          <a:p>
            <a:fld id="{7ADC2682-86E0-43EF-9663-C77056E8D387}" type="slidenum">
              <a:rPr lang="it-IT" smtClean="0"/>
              <a:t>6</a:t>
            </a:fld>
            <a:endParaRPr lang="it-IT"/>
          </a:p>
        </p:txBody>
      </p:sp>
    </p:spTree>
    <p:extLst>
      <p:ext uri="{BB962C8B-B14F-4D97-AF65-F5344CB8AC3E}">
        <p14:creationId xmlns:p14="http://schemas.microsoft.com/office/powerpoint/2010/main" val="3265068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C6C2E3-D999-47EC-8ACC-A1B4DBBAE2D2}"/>
              </a:ext>
            </a:extLst>
          </p:cNvPr>
          <p:cNvSpPr>
            <a:spLocks noGrp="1"/>
          </p:cNvSpPr>
          <p:nvPr>
            <p:ph type="title"/>
          </p:nvPr>
        </p:nvSpPr>
        <p:spPr/>
        <p:txBody>
          <a:bodyPr/>
          <a:lstStyle/>
          <a:p>
            <a:r>
              <a:rPr lang="it-IT" dirty="0"/>
              <a:t>T3.2 - </a:t>
            </a:r>
            <a:r>
              <a:rPr lang="it-IT" dirty="0" err="1"/>
              <a:t>Dissemination</a:t>
            </a:r>
            <a:r>
              <a:rPr lang="it-IT" dirty="0"/>
              <a:t> (M1-M45)</a:t>
            </a:r>
          </a:p>
        </p:txBody>
      </p:sp>
      <p:sp>
        <p:nvSpPr>
          <p:cNvPr id="3" name="Segnaposto contenuto 2">
            <a:extLst>
              <a:ext uri="{FF2B5EF4-FFF2-40B4-BE49-F238E27FC236}">
                <a16:creationId xmlns:a16="http://schemas.microsoft.com/office/drawing/2014/main" id="{BDE63E48-E029-442B-8499-00469391DC39}"/>
              </a:ext>
            </a:extLst>
          </p:cNvPr>
          <p:cNvSpPr>
            <a:spLocks noGrp="1"/>
          </p:cNvSpPr>
          <p:nvPr>
            <p:ph idx="1"/>
          </p:nvPr>
        </p:nvSpPr>
        <p:spPr/>
        <p:txBody>
          <a:bodyPr>
            <a:normAutofit fontScale="47500" lnSpcReduction="20000"/>
          </a:bodyPr>
          <a:lstStyle/>
          <a:p>
            <a:pPr marL="0" indent="0" algn="just">
              <a:buNone/>
            </a:pPr>
            <a:r>
              <a:rPr lang="en-US" sz="4200" b="1" dirty="0"/>
              <a:t>Task leader: CAEN; Participants: All partners</a:t>
            </a:r>
          </a:p>
          <a:p>
            <a:pPr marL="0" indent="0" algn="just">
              <a:buNone/>
            </a:pPr>
            <a:r>
              <a:rPr lang="en-US" dirty="0"/>
              <a:t>The first step of this task will enable to develop and deliver a dissemination and communication plan at M13. In a second step, activities indicated in the communication and dissemination plan will be implemented. This task also aims at creating awareness of and promoting MICADO developments and its findings during the project duration.</a:t>
            </a:r>
          </a:p>
          <a:p>
            <a:pPr marL="0" indent="0" algn="just">
              <a:buNone/>
            </a:pPr>
            <a:r>
              <a:rPr lang="en-US" dirty="0"/>
              <a:t>The activities led by CAEN will include the following steps:</a:t>
            </a:r>
          </a:p>
          <a:p>
            <a:pPr algn="just"/>
            <a:r>
              <a:rPr lang="en-US" dirty="0"/>
              <a:t>Creation of a visual identity for the MICADO project (“look &amp; feel”): logo, templates</a:t>
            </a:r>
          </a:p>
          <a:p>
            <a:pPr algn="just"/>
            <a:r>
              <a:rPr lang="en-US" dirty="0"/>
              <a:t>Edition of press releases at the start and at the end of the project to communicate about the project objectives, approach </a:t>
            </a:r>
            <a:r>
              <a:rPr lang="it-IT" dirty="0"/>
              <a:t>and </a:t>
            </a:r>
            <a:r>
              <a:rPr lang="it-IT" dirty="0" err="1"/>
              <a:t>results</a:t>
            </a:r>
            <a:endParaRPr lang="it-IT" dirty="0"/>
          </a:p>
          <a:p>
            <a:pPr algn="just"/>
            <a:r>
              <a:rPr lang="en-US" dirty="0"/>
              <a:t>Setup of the project public website with information about the project and its results and including a page dedicated to the general public using laymen language. Interrelation and cooperation with the other selected projects websites </a:t>
            </a:r>
            <a:r>
              <a:rPr lang="it-IT" dirty="0" err="1"/>
              <a:t>will</a:t>
            </a:r>
            <a:r>
              <a:rPr lang="it-IT" dirty="0"/>
              <a:t> be </a:t>
            </a:r>
            <a:r>
              <a:rPr lang="it-IT" dirty="0" err="1"/>
              <a:t>established</a:t>
            </a:r>
            <a:endParaRPr lang="it-IT" dirty="0"/>
          </a:p>
          <a:p>
            <a:pPr algn="just"/>
            <a:r>
              <a:rPr lang="it-IT" dirty="0"/>
              <a:t>General </a:t>
            </a:r>
            <a:r>
              <a:rPr lang="it-IT" dirty="0" err="1"/>
              <a:t>communication</a:t>
            </a:r>
            <a:r>
              <a:rPr lang="it-IT" dirty="0"/>
              <a:t> </a:t>
            </a:r>
            <a:r>
              <a:rPr lang="it-IT" dirty="0" err="1"/>
              <a:t>material</a:t>
            </a:r>
            <a:r>
              <a:rPr lang="it-IT" dirty="0"/>
              <a:t> (</a:t>
            </a:r>
            <a:r>
              <a:rPr lang="it-IT" dirty="0" err="1"/>
              <a:t>presentation</a:t>
            </a:r>
            <a:r>
              <a:rPr lang="it-IT" dirty="0"/>
              <a:t>, flyer, poster)</a:t>
            </a:r>
          </a:p>
          <a:p>
            <a:pPr algn="just"/>
            <a:r>
              <a:rPr lang="en-US" dirty="0" err="1"/>
              <a:t>Organisation</a:t>
            </a:r>
            <a:r>
              <a:rPr lang="en-US" dirty="0"/>
              <a:t> of a dedicated public workshops addressing societal impact of nuclear waste management</a:t>
            </a:r>
          </a:p>
          <a:p>
            <a:pPr marL="0" indent="0" algn="just">
              <a:buNone/>
            </a:pPr>
            <a:endParaRPr lang="en-US" dirty="0"/>
          </a:p>
          <a:p>
            <a:pPr marL="0" indent="0" algn="just">
              <a:buNone/>
            </a:pPr>
            <a:r>
              <a:rPr lang="en-US" dirty="0"/>
              <a:t>In addition, MICADO partners will use their </a:t>
            </a:r>
            <a:r>
              <a:rPr lang="en-US" dirty="0" err="1"/>
              <a:t>organisations’</a:t>
            </a:r>
            <a:r>
              <a:rPr lang="en-US" dirty="0"/>
              <a:t> corporate communication tools (Company newsletters or websites, social media like </a:t>
            </a:r>
            <a:r>
              <a:rPr lang="en-US" dirty="0" err="1"/>
              <a:t>Linkedin</a:t>
            </a:r>
            <a:r>
              <a:rPr lang="en-US" dirty="0"/>
              <a:t>), to communicate on the project major achievements or upcoming events. Dissemination and </a:t>
            </a:r>
            <a:r>
              <a:rPr lang="en-US" dirty="0" err="1"/>
              <a:t>valorisation</a:t>
            </a:r>
            <a:r>
              <a:rPr lang="en-US" dirty="0"/>
              <a:t> of results obtained in the frame of the project will also be done by means of papers presented in international conferences (ANIMMA, SORMA, IEEE/NSS). All project partners will be encouraged to attend important and targeted international events in order to integrate regional and national </a:t>
            </a:r>
            <a:r>
              <a:rPr lang="en-US" dirty="0" err="1"/>
              <a:t>programmes</a:t>
            </a:r>
            <a:r>
              <a:rPr lang="en-US" dirty="0"/>
              <a:t> and initiatives and allow other organizations not directly participating in the project to know the objectives, evolution and conclusions of MICADO. Moreover, a workshop will be organized at the end of the project with the participation of the entire party and invited experts and stakeholders.</a:t>
            </a:r>
          </a:p>
          <a:p>
            <a:pPr algn="just"/>
            <a:r>
              <a:rPr lang="en-US" dirty="0"/>
              <a:t>Task results: press releases, public web site, communication material, public workshop</a:t>
            </a:r>
            <a:endParaRPr lang="it-IT" dirty="0"/>
          </a:p>
        </p:txBody>
      </p:sp>
      <p:sp>
        <p:nvSpPr>
          <p:cNvPr id="4" name="Segnaposto data 3">
            <a:extLst>
              <a:ext uri="{FF2B5EF4-FFF2-40B4-BE49-F238E27FC236}">
                <a16:creationId xmlns:a16="http://schemas.microsoft.com/office/drawing/2014/main" id="{AA3425CD-50AC-45C6-AE02-D1C7AA9E9C5C}"/>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EFDC7A00-952B-4EDA-8A4B-4FD418F679DF}"/>
              </a:ext>
            </a:extLst>
          </p:cNvPr>
          <p:cNvSpPr>
            <a:spLocks noGrp="1"/>
          </p:cNvSpPr>
          <p:nvPr>
            <p:ph type="sldNum" sz="quarter" idx="12"/>
          </p:nvPr>
        </p:nvSpPr>
        <p:spPr/>
        <p:txBody>
          <a:bodyPr/>
          <a:lstStyle/>
          <a:p>
            <a:fld id="{7ADC2682-86E0-43EF-9663-C77056E8D387}" type="slidenum">
              <a:rPr lang="it-IT" smtClean="0"/>
              <a:t>7</a:t>
            </a:fld>
            <a:endParaRPr lang="it-IT"/>
          </a:p>
        </p:txBody>
      </p:sp>
    </p:spTree>
    <p:extLst>
      <p:ext uri="{BB962C8B-B14F-4D97-AF65-F5344CB8AC3E}">
        <p14:creationId xmlns:p14="http://schemas.microsoft.com/office/powerpoint/2010/main" val="1456976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C6C2E3-D999-47EC-8ACC-A1B4DBBAE2D2}"/>
              </a:ext>
            </a:extLst>
          </p:cNvPr>
          <p:cNvSpPr>
            <a:spLocks noGrp="1"/>
          </p:cNvSpPr>
          <p:nvPr>
            <p:ph type="title"/>
          </p:nvPr>
        </p:nvSpPr>
        <p:spPr/>
        <p:txBody>
          <a:bodyPr/>
          <a:lstStyle/>
          <a:p>
            <a:r>
              <a:rPr lang="it-IT" dirty="0"/>
              <a:t>T3.3 – </a:t>
            </a:r>
            <a:r>
              <a:rPr lang="it-IT" dirty="0" err="1"/>
              <a:t>Mgt</a:t>
            </a:r>
            <a:r>
              <a:rPr lang="it-IT" dirty="0"/>
              <a:t>. of IP and DMP (M1-M45)</a:t>
            </a:r>
          </a:p>
        </p:txBody>
      </p:sp>
      <p:sp>
        <p:nvSpPr>
          <p:cNvPr id="3" name="Segnaposto contenuto 2">
            <a:extLst>
              <a:ext uri="{FF2B5EF4-FFF2-40B4-BE49-F238E27FC236}">
                <a16:creationId xmlns:a16="http://schemas.microsoft.com/office/drawing/2014/main" id="{BDE63E48-E029-442B-8499-00469391DC39}"/>
              </a:ext>
            </a:extLst>
          </p:cNvPr>
          <p:cNvSpPr>
            <a:spLocks noGrp="1"/>
          </p:cNvSpPr>
          <p:nvPr>
            <p:ph idx="1"/>
          </p:nvPr>
        </p:nvSpPr>
        <p:spPr/>
        <p:txBody>
          <a:bodyPr>
            <a:normAutofit fontScale="92500" lnSpcReduction="10000"/>
          </a:bodyPr>
          <a:lstStyle/>
          <a:p>
            <a:pPr marL="0" indent="0">
              <a:buNone/>
            </a:pPr>
            <a:r>
              <a:rPr lang="en-US" sz="2600" b="1" dirty="0"/>
              <a:t>Task leader: CAEN; Participants: All partners</a:t>
            </a:r>
            <a:endParaRPr lang="en-US" sz="3600" b="1" dirty="0"/>
          </a:p>
          <a:p>
            <a:pPr marL="0" indent="0" algn="just">
              <a:buNone/>
            </a:pPr>
            <a:r>
              <a:rPr lang="en-US" sz="2400" dirty="0"/>
              <a:t>In this task, the Innovation Management Team will manage the Intellectual Property of the MICADO results, in accordance with the MICADO Consortium Agreement. This task includes essentially the adaptation and implementation of the strategy for portfolio of IP, strategy for patenting and for publications.</a:t>
            </a:r>
          </a:p>
          <a:p>
            <a:pPr marL="0" indent="0" algn="just">
              <a:buNone/>
            </a:pPr>
            <a:endParaRPr lang="en-US" sz="2400" dirty="0"/>
          </a:p>
          <a:p>
            <a:pPr marL="0" indent="0" algn="just">
              <a:buNone/>
            </a:pPr>
            <a:r>
              <a:rPr lang="en-US" sz="2400" dirty="0"/>
              <a:t>Furthermore, the work package will manage the evolution of the Consortium Agreement and market watch. This task will be strongly related the commercial and exploitation activities, T3.1.</a:t>
            </a:r>
          </a:p>
          <a:p>
            <a:pPr marL="0" indent="0" algn="just">
              <a:buNone/>
            </a:pPr>
            <a:endParaRPr lang="en-US" sz="2400" dirty="0"/>
          </a:p>
          <a:p>
            <a:pPr marL="0" indent="0" algn="just">
              <a:buNone/>
            </a:pPr>
            <a:r>
              <a:rPr lang="en-US" sz="2400" dirty="0"/>
              <a:t>This task will also oversee issuing the Data Management Plan, which will support the management lifecycle for all data that will be collected, processed or generated. It will be under the responsibility of CAEN but all partners </a:t>
            </a:r>
            <a:r>
              <a:rPr lang="it-IT" sz="2400" dirty="0" err="1"/>
              <a:t>will</a:t>
            </a:r>
            <a:r>
              <a:rPr lang="it-IT" sz="2400" dirty="0"/>
              <a:t> </a:t>
            </a:r>
            <a:r>
              <a:rPr lang="it-IT" sz="2400" dirty="0" err="1"/>
              <a:t>contribute</a:t>
            </a:r>
            <a:r>
              <a:rPr lang="it-IT" sz="2400" dirty="0"/>
              <a:t>.</a:t>
            </a:r>
          </a:p>
        </p:txBody>
      </p:sp>
      <p:sp>
        <p:nvSpPr>
          <p:cNvPr id="4" name="Segnaposto data 3">
            <a:extLst>
              <a:ext uri="{FF2B5EF4-FFF2-40B4-BE49-F238E27FC236}">
                <a16:creationId xmlns:a16="http://schemas.microsoft.com/office/drawing/2014/main" id="{AA3425CD-50AC-45C6-AE02-D1C7AA9E9C5C}"/>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EFDC7A00-952B-4EDA-8A4B-4FD418F679DF}"/>
              </a:ext>
            </a:extLst>
          </p:cNvPr>
          <p:cNvSpPr>
            <a:spLocks noGrp="1"/>
          </p:cNvSpPr>
          <p:nvPr>
            <p:ph type="sldNum" sz="quarter" idx="12"/>
          </p:nvPr>
        </p:nvSpPr>
        <p:spPr/>
        <p:txBody>
          <a:bodyPr/>
          <a:lstStyle/>
          <a:p>
            <a:fld id="{7ADC2682-86E0-43EF-9663-C77056E8D387}" type="slidenum">
              <a:rPr lang="it-IT" smtClean="0"/>
              <a:t>8</a:t>
            </a:fld>
            <a:endParaRPr lang="it-IT"/>
          </a:p>
        </p:txBody>
      </p:sp>
    </p:spTree>
    <p:extLst>
      <p:ext uri="{BB962C8B-B14F-4D97-AF65-F5344CB8AC3E}">
        <p14:creationId xmlns:p14="http://schemas.microsoft.com/office/powerpoint/2010/main" val="2983480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296DF3-427B-7C25-CADA-08BF897DAF10}"/>
              </a:ext>
            </a:extLst>
          </p:cNvPr>
          <p:cNvSpPr>
            <a:spLocks noGrp="1"/>
          </p:cNvSpPr>
          <p:nvPr>
            <p:ph type="title"/>
          </p:nvPr>
        </p:nvSpPr>
        <p:spPr>
          <a:xfrm>
            <a:off x="307257" y="-4356"/>
            <a:ext cx="9338188" cy="1055948"/>
          </a:xfrm>
        </p:spPr>
        <p:txBody>
          <a:bodyPr>
            <a:normAutofit fontScale="90000"/>
          </a:bodyPr>
          <a:lstStyle/>
          <a:p>
            <a:r>
              <a:rPr lang="it-IT" dirty="0"/>
              <a:t>MICADO website (</a:t>
            </a:r>
            <a:r>
              <a:rPr lang="it-IT" dirty="0" err="1">
                <a:hlinkClick r:id="rId2"/>
              </a:rPr>
              <a:t>www.micado-project.eu</a:t>
            </a:r>
            <a:r>
              <a:rPr lang="it-IT" dirty="0"/>
              <a:t>)</a:t>
            </a:r>
          </a:p>
        </p:txBody>
      </p:sp>
      <p:pic>
        <p:nvPicPr>
          <p:cNvPr id="8" name="Segnaposto contenuto 7" descr="Immagine che contiene testo, colorato, diverso&#10;&#10;Descrizione generata automaticamente">
            <a:extLst>
              <a:ext uri="{FF2B5EF4-FFF2-40B4-BE49-F238E27FC236}">
                <a16:creationId xmlns:a16="http://schemas.microsoft.com/office/drawing/2014/main" id="{BBEC98D8-A5A2-D798-55CF-A81BE7F38B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2728" y="841426"/>
            <a:ext cx="11046543" cy="5725091"/>
          </a:xfrm>
        </p:spPr>
      </p:pic>
      <p:sp>
        <p:nvSpPr>
          <p:cNvPr id="4" name="Segnaposto data 3">
            <a:extLst>
              <a:ext uri="{FF2B5EF4-FFF2-40B4-BE49-F238E27FC236}">
                <a16:creationId xmlns:a16="http://schemas.microsoft.com/office/drawing/2014/main" id="{DF42079C-93A0-FF3B-7FCA-6F7DB31A8F92}"/>
              </a:ext>
            </a:extLst>
          </p:cNvPr>
          <p:cNvSpPr>
            <a:spLocks noGrp="1"/>
          </p:cNvSpPr>
          <p:nvPr>
            <p:ph type="dt" sz="half" idx="10"/>
          </p:nvPr>
        </p:nvSpPr>
        <p:spPr/>
        <p:txBody>
          <a:bodyPr/>
          <a:lstStyle/>
          <a:p>
            <a:fld id="{987866C6-9788-46EE-A644-812F08EA35E8}" type="datetime1">
              <a:rPr lang="en-US" smtClean="0"/>
              <a:t>1/25/23</a:t>
            </a:fld>
            <a:endParaRPr lang="it-IT"/>
          </a:p>
        </p:txBody>
      </p:sp>
      <p:sp>
        <p:nvSpPr>
          <p:cNvPr id="5" name="Segnaposto numero diapositiva 4">
            <a:extLst>
              <a:ext uri="{FF2B5EF4-FFF2-40B4-BE49-F238E27FC236}">
                <a16:creationId xmlns:a16="http://schemas.microsoft.com/office/drawing/2014/main" id="{8CD25F2B-239A-78E6-CA98-7372E3163174}"/>
              </a:ext>
            </a:extLst>
          </p:cNvPr>
          <p:cNvSpPr>
            <a:spLocks noGrp="1"/>
          </p:cNvSpPr>
          <p:nvPr>
            <p:ph type="sldNum" sz="quarter" idx="12"/>
          </p:nvPr>
        </p:nvSpPr>
        <p:spPr/>
        <p:txBody>
          <a:bodyPr/>
          <a:lstStyle/>
          <a:p>
            <a:fld id="{7ADC2682-86E0-43EF-9663-C77056E8D387}" type="slidenum">
              <a:rPr lang="it-IT" smtClean="0"/>
              <a:t>9</a:t>
            </a:fld>
            <a:endParaRPr lang="it-IT"/>
          </a:p>
        </p:txBody>
      </p:sp>
    </p:spTree>
    <p:extLst>
      <p:ext uri="{BB962C8B-B14F-4D97-AF65-F5344CB8AC3E}">
        <p14:creationId xmlns:p14="http://schemas.microsoft.com/office/powerpoint/2010/main" val="3132754809"/>
      </p:ext>
    </p:extLst>
  </p:cSld>
  <p:clrMapOvr>
    <a:masterClrMapping/>
  </p:clrMapOvr>
</p:sld>
</file>

<file path=ppt/theme/theme1.xml><?xml version="1.0" encoding="utf-8"?>
<a:theme xmlns:a="http://schemas.openxmlformats.org/drawingml/2006/main" name="Tema di Offic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A545CD174CB64E9980BEDD9F8DB74F" ma:contentTypeVersion="14" ma:contentTypeDescription="Create a new document." ma:contentTypeScope="" ma:versionID="01512ee218d2115c028e3194dcb5abc2">
  <xsd:schema xmlns:xsd="http://www.w3.org/2001/XMLSchema" xmlns:xs="http://www.w3.org/2001/XMLSchema" xmlns:p="http://schemas.microsoft.com/office/2006/metadata/properties" xmlns:ns1="http://schemas.microsoft.com/sharepoint/v3" xmlns:ns2="1f320f68-ce75-474d-bf54-e39d1cb7bd13" xmlns:ns3="4c7cbcef-1d42-4c83-8db4-a2148b9fdf59" targetNamespace="http://schemas.microsoft.com/office/2006/metadata/properties" ma:root="true" ma:fieldsID="21f4b6ca0d84f47cde15f8beb759cc09" ns1:_="" ns2:_="" ns3:_="">
    <xsd:import namespace="http://schemas.microsoft.com/sharepoint/v3"/>
    <xsd:import namespace="1f320f68-ce75-474d-bf54-e39d1cb7bd13"/>
    <xsd:import namespace="4c7cbcef-1d42-4c83-8db4-a2148b9fdf59"/>
    <xsd:element name="properties">
      <xsd:complexType>
        <xsd:sequence>
          <xsd:element name="documentManagement">
            <xsd:complexType>
              <xsd:all>
                <xsd:element ref="ns2:MediaServiceMetadata" minOccurs="0"/>
                <xsd:element ref="ns2:MediaServiceFastMetadata" minOccurs="0"/>
                <xsd:element ref="ns1:PublishingStartDate" minOccurs="0"/>
                <xsd:element ref="ns1:PublishingExpirationDate"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320f68-ce75-474d-bf54-e39d1cb7bd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c7cbcef-1d42-4c83-8db4-a2148b9fdf5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50AE42-56A5-4712-9FFA-42FD011C1B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320f68-ce75-474d-bf54-e39d1cb7bd13"/>
    <ds:schemaRef ds:uri="4c7cbcef-1d42-4c83-8db4-a2148b9fdf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DC5B96-6BF4-4403-BB54-67DEC0A5939B}">
  <ds:schemaRefs>
    <ds:schemaRef ds:uri="http://schemas.microsoft.com/office/infopath/2007/PartnerControls"/>
    <ds:schemaRef ds:uri="http://www.w3.org/XML/1998/namespace"/>
    <ds:schemaRef ds:uri="http://purl.org/dc/terms/"/>
    <ds:schemaRef ds:uri="http://schemas.microsoft.com/office/2006/metadata/properties"/>
    <ds:schemaRef ds:uri="4c7cbcef-1d42-4c83-8db4-a2148b9fdf59"/>
    <ds:schemaRef ds:uri="http://purl.org/dc/dcmitype/"/>
    <ds:schemaRef ds:uri="http://schemas.microsoft.com/office/2006/documentManagement/types"/>
    <ds:schemaRef ds:uri="http://purl.org/dc/elements/1.1/"/>
    <ds:schemaRef ds:uri="http://schemas.openxmlformats.org/package/2006/metadata/core-properties"/>
    <ds:schemaRef ds:uri="1f320f68-ce75-474d-bf54-e39d1cb7bd13"/>
    <ds:schemaRef ds:uri="http://schemas.microsoft.com/sharepoint/v3"/>
  </ds:schemaRefs>
</ds:datastoreItem>
</file>

<file path=customXml/itemProps3.xml><?xml version="1.0" encoding="utf-8"?>
<ds:datastoreItem xmlns:ds="http://schemas.openxmlformats.org/officeDocument/2006/customXml" ds:itemID="{51782688-F2A5-4AF0-829A-88C64DD44D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618</TotalTime>
  <Words>2940</Words>
  <Application>Microsoft Macintosh PowerPoint</Application>
  <PresentationFormat>Widescreen</PresentationFormat>
  <Paragraphs>885</Paragraphs>
  <Slides>24</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Arial</vt:lpstr>
      <vt:lpstr>Calibri</vt:lpstr>
      <vt:lpstr>Times New Roman</vt:lpstr>
      <vt:lpstr>Tw Cen MT</vt:lpstr>
      <vt:lpstr>Wingdings</vt:lpstr>
      <vt:lpstr>Tema di Office</vt:lpstr>
      <vt:lpstr>1_Tema di Office</vt:lpstr>
      <vt:lpstr>WP3 - Exploitation, Dissemination &amp; Intellectual Property</vt:lpstr>
      <vt:lpstr>Slides</vt:lpstr>
      <vt:lpstr>WP3 - Goals</vt:lpstr>
      <vt:lpstr>Participants</vt:lpstr>
      <vt:lpstr>GANTT</vt:lpstr>
      <vt:lpstr>T3.1- Commercial exploitation (M1-M45)</vt:lpstr>
      <vt:lpstr>T3.2 - Dissemination (M1-M45)</vt:lpstr>
      <vt:lpstr>T3.3 – Mgt. of IP and DMP (M1-M45)</vt:lpstr>
      <vt:lpstr>MICADO website (www.micado-project.eu)</vt:lpstr>
      <vt:lpstr>Website activity</vt:lpstr>
      <vt:lpstr>Website activity</vt:lpstr>
      <vt:lpstr>Website activity</vt:lpstr>
      <vt:lpstr>Website activity</vt:lpstr>
      <vt:lpstr>Conferences/Events </vt:lpstr>
      <vt:lpstr>MICADO @ Nuclear Decommissioning &amp; Waste Management Summit – London, UK </vt:lpstr>
      <vt:lpstr>MICADO @ FISA-EURADWASTE</vt:lpstr>
      <vt:lpstr>MICADO @ DIGIDECOM 2022</vt:lpstr>
      <vt:lpstr>Conference Kits</vt:lpstr>
      <vt:lpstr>Abstracts Submitted</vt:lpstr>
      <vt:lpstr>Papers/Thesis</vt:lpstr>
      <vt:lpstr>MICADO Short Video</vt:lpstr>
      <vt:lpstr>MICADO Products for exploitation</vt:lpstr>
      <vt:lpstr>Partners Roles / IPs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MICADO presentation</dc:title>
  <dc:creator>Alessandro Iovene</dc:creator>
  <cp:lastModifiedBy>Ferdinando Giordano</cp:lastModifiedBy>
  <cp:revision>44</cp:revision>
  <dcterms:created xsi:type="dcterms:W3CDTF">2019-05-22T13:01:30Z</dcterms:created>
  <dcterms:modified xsi:type="dcterms:W3CDTF">2023-01-25T10:26:39Z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0x0101004BA545CD174CB64E9980BEDD9F8DB74F</vt:lpwstr>
  </property>
</Properties>
</file>