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65" r:id="rId6"/>
    <p:sldId id="260" r:id="rId7"/>
    <p:sldId id="263" r:id="rId8"/>
    <p:sldId id="264" r:id="rId9"/>
    <p:sldId id="267" r:id="rId10"/>
    <p:sldId id="268" r:id="rId11"/>
    <p:sldId id="266" r:id="rId12"/>
    <p:sldId id="269" r:id="rId13"/>
    <p:sldId id="271" r:id="rId14"/>
    <p:sldId id="270" r:id="rId15"/>
    <p:sldId id="326" r:id="rId16"/>
    <p:sldId id="327" r:id="rId17"/>
    <p:sldId id="328" r:id="rId18"/>
    <p:sldId id="329" r:id="rId19"/>
    <p:sldId id="330" r:id="rId20"/>
    <p:sldId id="258" r:id="rId21"/>
    <p:sldId id="272" r:id="rId22"/>
    <p:sldId id="317" r:id="rId23"/>
    <p:sldId id="319" r:id="rId24"/>
    <p:sldId id="320" r:id="rId25"/>
    <p:sldId id="321" r:id="rId26"/>
    <p:sldId id="324" r:id="rId27"/>
    <p:sldId id="325" r:id="rId28"/>
    <p:sldId id="311" r:id="rId29"/>
    <p:sldId id="304" r:id="rId30"/>
    <p:sldId id="306"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AE8647-946D-9587-9F2F-F83A1AD8507D}" v="2031" dt="2023-01-23T12:20:27.057"/>
    <p1510:client id="{C22B298B-5447-826C-4B7B-8ED2D81EA567}" v="89" dt="2023-01-23T15:19:57.883"/>
    <p1510:client id="{FFB9413B-35FF-2602-DBE1-D233B28A87DA}" v="534" dt="2023-01-13T10:30:51.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p:restoredTop sz="94660"/>
  </p:normalViewPr>
  <p:slideViewPr>
    <p:cSldViewPr snapToGrid="0">
      <p:cViewPr varScale="1">
        <p:scale>
          <a:sx n="59" d="100"/>
          <a:sy n="59" d="100"/>
        </p:scale>
        <p:origin x="9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e Ninci" userId="S::d.ninci_caen.it#ext#@365caen.onmicrosoft.com::1f881899-b19e-4598-8f92-b8b6cda0ba77" providerId="AD" clId="Web-{A2AE8647-946D-9587-9F2F-F83A1AD8507D}"/>
    <pc:docChg chg="modSld">
      <pc:chgData name="Daniele Ninci" userId="S::d.ninci_caen.it#ext#@365caen.onmicrosoft.com::1f881899-b19e-4598-8f92-b8b6cda0ba77" providerId="AD" clId="Web-{A2AE8647-946D-9587-9F2F-F83A1AD8507D}" dt="2023-01-23T12:20:27.057" v="1164" actId="1076"/>
      <pc:docMkLst>
        <pc:docMk/>
      </pc:docMkLst>
      <pc:sldChg chg="addSp modSp">
        <pc:chgData name="Daniele Ninci" userId="S::d.ninci_caen.it#ext#@365caen.onmicrosoft.com::1f881899-b19e-4598-8f92-b8b6cda0ba77" providerId="AD" clId="Web-{A2AE8647-946D-9587-9F2F-F83A1AD8507D}" dt="2023-01-23T12:08:57.807" v="911" actId="1076"/>
        <pc:sldMkLst>
          <pc:docMk/>
          <pc:sldMk cId="3045589694" sldId="264"/>
        </pc:sldMkLst>
        <pc:spChg chg="add mod">
          <ac:chgData name="Daniele Ninci" userId="S::d.ninci_caen.it#ext#@365caen.onmicrosoft.com::1f881899-b19e-4598-8f92-b8b6cda0ba77" providerId="AD" clId="Web-{A2AE8647-946D-9587-9F2F-F83A1AD8507D}" dt="2023-01-23T11:21:53.056" v="125" actId="1076"/>
          <ac:spMkLst>
            <pc:docMk/>
            <pc:sldMk cId="3045589694" sldId="264"/>
            <ac:spMk id="2" creationId="{8EDD46C9-BD27-F847-3222-B582163E037A}"/>
          </ac:spMkLst>
        </pc:spChg>
        <pc:spChg chg="add mod">
          <ac:chgData name="Daniele Ninci" userId="S::d.ninci_caen.it#ext#@365caen.onmicrosoft.com::1f881899-b19e-4598-8f92-b8b6cda0ba77" providerId="AD" clId="Web-{A2AE8647-946D-9587-9F2F-F83A1AD8507D}" dt="2023-01-23T11:21:42.759" v="123" actId="1076"/>
          <ac:spMkLst>
            <pc:docMk/>
            <pc:sldMk cId="3045589694" sldId="264"/>
            <ac:spMk id="9" creationId="{D58D4F2B-CCB1-3CEA-D142-848CE0DA3AAF}"/>
          </ac:spMkLst>
        </pc:spChg>
        <pc:spChg chg="add mod">
          <ac:chgData name="Daniele Ninci" userId="S::d.ninci_caen.it#ext#@365caen.onmicrosoft.com::1f881899-b19e-4598-8f92-b8b6cda0ba77" providerId="AD" clId="Web-{A2AE8647-946D-9587-9F2F-F83A1AD8507D}" dt="2023-01-23T11:28:57.409" v="354" actId="1076"/>
          <ac:spMkLst>
            <pc:docMk/>
            <pc:sldMk cId="3045589694" sldId="264"/>
            <ac:spMk id="10" creationId="{FC97F030-E673-979C-17A9-B991A5B9FAEA}"/>
          </ac:spMkLst>
        </pc:spChg>
        <pc:spChg chg="add mod">
          <ac:chgData name="Daniele Ninci" userId="S::d.ninci_caen.it#ext#@365caen.onmicrosoft.com::1f881899-b19e-4598-8f92-b8b6cda0ba77" providerId="AD" clId="Web-{A2AE8647-946D-9587-9F2F-F83A1AD8507D}" dt="2023-01-23T11:32:30.164" v="503" actId="20577"/>
          <ac:spMkLst>
            <pc:docMk/>
            <pc:sldMk cId="3045589694" sldId="264"/>
            <ac:spMk id="11" creationId="{3BFE418C-F6DE-91DA-4241-52A640FBCBE3}"/>
          </ac:spMkLst>
        </pc:spChg>
        <pc:picChg chg="add mod modCrop">
          <ac:chgData name="Daniele Ninci" userId="S::d.ninci_caen.it#ext#@365caen.onmicrosoft.com::1f881899-b19e-4598-8f92-b8b6cda0ba77" providerId="AD" clId="Web-{A2AE8647-946D-9587-9F2F-F83A1AD8507D}" dt="2023-01-23T11:28:57.441" v="355" actId="1076"/>
          <ac:picMkLst>
            <pc:docMk/>
            <pc:sldMk cId="3045589694" sldId="264"/>
            <ac:picMk id="3" creationId="{32825565-82B3-BFF4-BE82-19ECA9A137B0}"/>
          </ac:picMkLst>
        </pc:picChg>
        <pc:picChg chg="add mod">
          <ac:chgData name="Daniele Ninci" userId="S::d.ninci_caen.it#ext#@365caen.onmicrosoft.com::1f881899-b19e-4598-8f92-b8b6cda0ba77" providerId="AD" clId="Web-{A2AE8647-946D-9587-9F2F-F83A1AD8507D}" dt="2023-01-23T11:22:54.729" v="141" actId="1076"/>
          <ac:picMkLst>
            <pc:docMk/>
            <pc:sldMk cId="3045589694" sldId="264"/>
            <ac:picMk id="7" creationId="{E9D3B696-B443-F492-4681-88090B9EA348}"/>
          </ac:picMkLst>
        </pc:picChg>
        <pc:picChg chg="add mod">
          <ac:chgData name="Daniele Ninci" userId="S::d.ninci_caen.it#ext#@365caen.onmicrosoft.com::1f881899-b19e-4598-8f92-b8b6cda0ba77" providerId="AD" clId="Web-{A2AE8647-946D-9587-9F2F-F83A1AD8507D}" dt="2023-01-23T11:29:01.503" v="356" actId="1076"/>
          <ac:picMkLst>
            <pc:docMk/>
            <pc:sldMk cId="3045589694" sldId="264"/>
            <ac:picMk id="8" creationId="{5BF0935D-AB3E-CC1E-42EA-D6BE7D478565}"/>
          </ac:picMkLst>
        </pc:picChg>
        <pc:picChg chg="add mod modCrop">
          <ac:chgData name="Daniele Ninci" userId="S::d.ninci_caen.it#ext#@365caen.onmicrosoft.com::1f881899-b19e-4598-8f92-b8b6cda0ba77" providerId="AD" clId="Web-{A2AE8647-946D-9587-9F2F-F83A1AD8507D}" dt="2023-01-23T12:08:57.807" v="911" actId="1076"/>
          <ac:picMkLst>
            <pc:docMk/>
            <pc:sldMk cId="3045589694" sldId="264"/>
            <ac:picMk id="12" creationId="{D81432BB-0A78-76C0-3033-DBC33397ECD8}"/>
          </ac:picMkLst>
        </pc:picChg>
      </pc:sldChg>
      <pc:sldChg chg="addSp modSp">
        <pc:chgData name="Daniele Ninci" userId="S::d.ninci_caen.it#ext#@365caen.onmicrosoft.com::1f881899-b19e-4598-8f92-b8b6cda0ba77" providerId="AD" clId="Web-{A2AE8647-946D-9587-9F2F-F83A1AD8507D}" dt="2023-01-23T12:08:12.070" v="903" actId="1076"/>
        <pc:sldMkLst>
          <pc:docMk/>
          <pc:sldMk cId="3012697217" sldId="267"/>
        </pc:sldMkLst>
        <pc:spChg chg="add mod">
          <ac:chgData name="Daniele Ninci" userId="S::d.ninci_caen.it#ext#@365caen.onmicrosoft.com::1f881899-b19e-4598-8f92-b8b6cda0ba77" providerId="AD" clId="Web-{A2AE8647-946D-9587-9F2F-F83A1AD8507D}" dt="2023-01-23T11:42:08.709" v="853" actId="20577"/>
          <ac:spMkLst>
            <pc:docMk/>
            <pc:sldMk cId="3012697217" sldId="267"/>
            <ac:spMk id="7" creationId="{6A34F449-2D0E-D7FC-0C1E-7ED771C850D6}"/>
          </ac:spMkLst>
        </pc:spChg>
        <pc:picChg chg="add mod">
          <ac:chgData name="Daniele Ninci" userId="S::d.ninci_caen.it#ext#@365caen.onmicrosoft.com::1f881899-b19e-4598-8f92-b8b6cda0ba77" providerId="AD" clId="Web-{A2AE8647-946D-9587-9F2F-F83A1AD8507D}" dt="2023-01-23T11:42:03.553" v="851" actId="1076"/>
          <ac:picMkLst>
            <pc:docMk/>
            <pc:sldMk cId="3012697217" sldId="267"/>
            <ac:picMk id="2" creationId="{21CC9A8F-56C4-62AF-B7AF-AE158FAE8651}"/>
          </ac:picMkLst>
        </pc:picChg>
        <pc:picChg chg="add mod">
          <ac:chgData name="Daniele Ninci" userId="S::d.ninci_caen.it#ext#@365caen.onmicrosoft.com::1f881899-b19e-4598-8f92-b8b6cda0ba77" providerId="AD" clId="Web-{A2AE8647-946D-9587-9F2F-F83A1AD8507D}" dt="2023-01-23T12:08:12.070" v="903" actId="1076"/>
          <ac:picMkLst>
            <pc:docMk/>
            <pc:sldMk cId="3012697217" sldId="267"/>
            <ac:picMk id="3" creationId="{EE924732-C7F3-4763-3BCA-4CF6F6B27455}"/>
          </ac:picMkLst>
        </pc:picChg>
      </pc:sldChg>
      <pc:sldChg chg="addSp delSp modSp">
        <pc:chgData name="Daniele Ninci" userId="S::d.ninci_caen.it#ext#@365caen.onmicrosoft.com::1f881899-b19e-4598-8f92-b8b6cda0ba77" providerId="AD" clId="Web-{A2AE8647-946D-9587-9F2F-F83A1AD8507D}" dt="2023-01-23T12:20:27.057" v="1164" actId="1076"/>
        <pc:sldMkLst>
          <pc:docMk/>
          <pc:sldMk cId="1892474051" sldId="268"/>
        </pc:sldMkLst>
        <pc:spChg chg="add mod">
          <ac:chgData name="Daniele Ninci" userId="S::d.ninci_caen.it#ext#@365caen.onmicrosoft.com::1f881899-b19e-4598-8f92-b8b6cda0ba77" providerId="AD" clId="Web-{A2AE8647-946D-9587-9F2F-F83A1AD8507D}" dt="2023-01-23T12:14:45.713" v="1103" actId="14100"/>
          <ac:spMkLst>
            <pc:docMk/>
            <pc:sldMk cId="1892474051" sldId="268"/>
            <ac:spMk id="3" creationId="{08E6BEF4-341A-DF4A-B532-EC0A3DD00597}"/>
          </ac:spMkLst>
        </pc:spChg>
        <pc:grpChg chg="add del">
          <ac:chgData name="Daniele Ninci" userId="S::d.ninci_caen.it#ext#@365caen.onmicrosoft.com::1f881899-b19e-4598-8f92-b8b6cda0ba77" providerId="AD" clId="Web-{A2AE8647-946D-9587-9F2F-F83A1AD8507D}" dt="2023-01-23T10:02:33.855" v="80"/>
          <ac:grpSpMkLst>
            <pc:docMk/>
            <pc:sldMk cId="1892474051" sldId="268"/>
            <ac:grpSpMk id="12" creationId="{E525EC34-BECF-A65C-F1FC-7D64D28D3434}"/>
          </ac:grpSpMkLst>
        </pc:grpChg>
        <pc:grpChg chg="add mod">
          <ac:chgData name="Daniele Ninci" userId="S::d.ninci_caen.it#ext#@365caen.onmicrosoft.com::1f881899-b19e-4598-8f92-b8b6cda0ba77" providerId="AD" clId="Web-{A2AE8647-946D-9587-9F2F-F83A1AD8507D}" dt="2023-01-23T12:20:27.057" v="1164" actId="1076"/>
          <ac:grpSpMkLst>
            <pc:docMk/>
            <pc:sldMk cId="1892474051" sldId="268"/>
            <ac:grpSpMk id="13" creationId="{1685E17D-A5CA-3EE8-1547-5E98EEAACC82}"/>
          </ac:grpSpMkLst>
        </pc:grpChg>
        <pc:picChg chg="add del mod">
          <ac:chgData name="Daniele Ninci" userId="S::d.ninci_caen.it#ext#@365caen.onmicrosoft.com::1f881899-b19e-4598-8f92-b8b6cda0ba77" providerId="AD" clId="Web-{A2AE8647-946D-9587-9F2F-F83A1AD8507D}" dt="2023-01-23T12:07:19.740" v="894"/>
          <ac:picMkLst>
            <pc:docMk/>
            <pc:sldMk cId="1892474051" sldId="268"/>
            <ac:picMk id="2" creationId="{223FEB1A-0819-54DC-F278-8D18367C2202}"/>
          </ac:picMkLst>
        </pc:picChg>
        <pc:picChg chg="add mod modCrop">
          <ac:chgData name="Daniele Ninci" userId="S::d.ninci_caen.it#ext#@365caen.onmicrosoft.com::1f881899-b19e-4598-8f92-b8b6cda0ba77" providerId="AD" clId="Web-{A2AE8647-946D-9587-9F2F-F83A1AD8507D}" dt="2023-01-23T09:59:43.725" v="49"/>
          <ac:picMkLst>
            <pc:docMk/>
            <pc:sldMk cId="1892474051" sldId="268"/>
            <ac:picMk id="2" creationId="{C8096E68-40DA-DCF8-3912-4AE25257243F}"/>
          </ac:picMkLst>
        </pc:picChg>
        <pc:picChg chg="add mod modCrop">
          <ac:chgData name="Daniele Ninci" userId="S::d.ninci_caen.it#ext#@365caen.onmicrosoft.com::1f881899-b19e-4598-8f92-b8b6cda0ba77" providerId="AD" clId="Web-{A2AE8647-946D-9587-9F2F-F83A1AD8507D}" dt="2023-01-23T10:00:07.304" v="52" actId="1076"/>
          <ac:picMkLst>
            <pc:docMk/>
            <pc:sldMk cId="1892474051" sldId="268"/>
            <ac:picMk id="3" creationId="{079F1FDD-018A-BD00-9B56-3B3E3C85D001}"/>
          </ac:picMkLst>
        </pc:picChg>
        <pc:picChg chg="add mod modCrop">
          <ac:chgData name="Daniele Ninci" userId="S::d.ninci_caen.it#ext#@365caen.onmicrosoft.com::1f881899-b19e-4598-8f92-b8b6cda0ba77" providerId="AD" clId="Web-{A2AE8647-946D-9587-9F2F-F83A1AD8507D}" dt="2023-01-23T10:00:57.024" v="59" actId="1076"/>
          <ac:picMkLst>
            <pc:docMk/>
            <pc:sldMk cId="1892474051" sldId="268"/>
            <ac:picMk id="7" creationId="{4927A50B-6CF5-8E65-4033-A82F718CAF1E}"/>
          </ac:picMkLst>
        </pc:picChg>
        <pc:picChg chg="add mod">
          <ac:chgData name="Daniele Ninci" userId="S::d.ninci_caen.it#ext#@365caen.onmicrosoft.com::1f881899-b19e-4598-8f92-b8b6cda0ba77" providerId="AD" clId="Web-{A2AE8647-946D-9587-9F2F-F83A1AD8507D}" dt="2023-01-23T12:20:08.743" v="1161" actId="1076"/>
          <ac:picMkLst>
            <pc:docMk/>
            <pc:sldMk cId="1892474051" sldId="268"/>
            <ac:picMk id="7" creationId="{4B648A36-A0E8-F9C1-2A23-17FADB0DA542}"/>
          </ac:picMkLst>
        </pc:picChg>
        <pc:picChg chg="add mod modCrop">
          <ac:chgData name="Daniele Ninci" userId="S::d.ninci_caen.it#ext#@365caen.onmicrosoft.com::1f881899-b19e-4598-8f92-b8b6cda0ba77" providerId="AD" clId="Web-{A2AE8647-946D-9587-9F2F-F83A1AD8507D}" dt="2023-01-23T12:20:00.180" v="1156" actId="1076"/>
          <ac:picMkLst>
            <pc:docMk/>
            <pc:sldMk cId="1892474051" sldId="268"/>
            <ac:picMk id="8" creationId="{A19A5FD6-0364-C4C9-EFB9-2C9BF621B89C}"/>
          </ac:picMkLst>
        </pc:picChg>
        <pc:picChg chg="add mod">
          <ac:chgData name="Daniele Ninci" userId="S::d.ninci_caen.it#ext#@365caen.onmicrosoft.com::1f881899-b19e-4598-8f92-b8b6cda0ba77" providerId="AD" clId="Web-{A2AE8647-946D-9587-9F2F-F83A1AD8507D}" dt="2023-01-23T10:01:16.619" v="65" actId="1076"/>
          <ac:picMkLst>
            <pc:docMk/>
            <pc:sldMk cId="1892474051" sldId="268"/>
            <ac:picMk id="8" creationId="{C9DBAF90-B02C-9FE2-6434-19C6B7463117}"/>
          </ac:picMkLst>
        </pc:picChg>
        <pc:picChg chg="add mod modCrop">
          <ac:chgData name="Daniele Ninci" userId="S::d.ninci_caen.it#ext#@365caen.onmicrosoft.com::1f881899-b19e-4598-8f92-b8b6cda0ba77" providerId="AD" clId="Web-{A2AE8647-946D-9587-9F2F-F83A1AD8507D}" dt="2023-01-23T12:20:00.196" v="1157" actId="1076"/>
          <ac:picMkLst>
            <pc:docMk/>
            <pc:sldMk cId="1892474051" sldId="268"/>
            <ac:picMk id="9" creationId="{20E2B870-8021-A0AF-7B58-F764B21E633A}"/>
          </ac:picMkLst>
        </pc:picChg>
        <pc:picChg chg="add mod">
          <ac:chgData name="Daniele Ninci" userId="S::d.ninci_caen.it#ext#@365caen.onmicrosoft.com::1f881899-b19e-4598-8f92-b8b6cda0ba77" providerId="AD" clId="Web-{A2AE8647-946D-9587-9F2F-F83A1AD8507D}" dt="2023-01-23T10:01:23.634" v="66" actId="1076"/>
          <ac:picMkLst>
            <pc:docMk/>
            <pc:sldMk cId="1892474051" sldId="268"/>
            <ac:picMk id="9" creationId="{57B7650A-B5C8-8A36-0A9D-4790B7D9FB95}"/>
          </ac:picMkLst>
        </pc:picChg>
        <pc:picChg chg="add mod">
          <ac:chgData name="Daniele Ninci" userId="S::d.ninci_caen.it#ext#@365caen.onmicrosoft.com::1f881899-b19e-4598-8f92-b8b6cda0ba77" providerId="AD" clId="Web-{A2AE8647-946D-9587-9F2F-F83A1AD8507D}" dt="2023-01-23T10:01:55.792" v="73" actId="1076"/>
          <ac:picMkLst>
            <pc:docMk/>
            <pc:sldMk cId="1892474051" sldId="268"/>
            <ac:picMk id="10" creationId="{744452B1-B736-4404-A1F5-A42DECF6EB63}"/>
          </ac:picMkLst>
        </pc:picChg>
        <pc:picChg chg="add mod modCrop">
          <ac:chgData name="Daniele Ninci" userId="S::d.ninci_caen.it#ext#@365caen.onmicrosoft.com::1f881899-b19e-4598-8f92-b8b6cda0ba77" providerId="AD" clId="Web-{A2AE8647-946D-9587-9F2F-F83A1AD8507D}" dt="2023-01-23T12:20:00.227" v="1160" actId="1076"/>
          <ac:picMkLst>
            <pc:docMk/>
            <pc:sldMk cId="1892474051" sldId="268"/>
            <ac:picMk id="10" creationId="{DA0D2DE5-3887-E346-1C6A-A55546562AC2}"/>
          </ac:picMkLst>
        </pc:picChg>
        <pc:picChg chg="add mod">
          <ac:chgData name="Daniele Ninci" userId="S::d.ninci_caen.it#ext#@365caen.onmicrosoft.com::1f881899-b19e-4598-8f92-b8b6cda0ba77" providerId="AD" clId="Web-{A2AE8647-946D-9587-9F2F-F83A1AD8507D}" dt="2023-01-23T10:01:51.948" v="72" actId="1076"/>
          <ac:picMkLst>
            <pc:docMk/>
            <pc:sldMk cId="1892474051" sldId="268"/>
            <ac:picMk id="11" creationId="{10EF5B61-2BBC-5F57-A423-6A5169970003}"/>
          </ac:picMkLst>
        </pc:picChg>
        <pc:picChg chg="add mod modCrop">
          <ac:chgData name="Daniele Ninci" userId="S::d.ninci_caen.it#ext#@365caen.onmicrosoft.com::1f881899-b19e-4598-8f92-b8b6cda0ba77" providerId="AD" clId="Web-{A2AE8647-946D-9587-9F2F-F83A1AD8507D}" dt="2023-01-23T12:20:00.212" v="1158" actId="1076"/>
          <ac:picMkLst>
            <pc:docMk/>
            <pc:sldMk cId="1892474051" sldId="268"/>
            <ac:picMk id="11" creationId="{B9BFFD25-D9F3-93A5-DA2F-FB6733ADBA80}"/>
          </ac:picMkLst>
        </pc:picChg>
        <pc:picChg chg="add mod modCrop">
          <ac:chgData name="Daniele Ninci" userId="S::d.ninci_caen.it#ext#@365caen.onmicrosoft.com::1f881899-b19e-4598-8f92-b8b6cda0ba77" providerId="AD" clId="Web-{A2AE8647-946D-9587-9F2F-F83A1AD8507D}" dt="2023-01-23T12:20:00.212" v="1159" actId="1076"/>
          <ac:picMkLst>
            <pc:docMk/>
            <pc:sldMk cId="1892474051" sldId="268"/>
            <ac:picMk id="12" creationId="{DB51BAF1-43BE-9973-4766-A9DF0FF00BFE}"/>
          </ac:picMkLst>
        </pc:picChg>
      </pc:sldChg>
      <pc:sldChg chg="addSp delSp modSp">
        <pc:chgData name="Daniele Ninci" userId="S::d.ninci_caen.it#ext#@365caen.onmicrosoft.com::1f881899-b19e-4598-8f92-b8b6cda0ba77" providerId="AD" clId="Web-{A2AE8647-946D-9587-9F2F-F83A1AD8507D}" dt="2023-01-23T10:02:25.605" v="79" actId="1076"/>
        <pc:sldMkLst>
          <pc:docMk/>
          <pc:sldMk cId="1802054751" sldId="270"/>
        </pc:sldMkLst>
        <pc:grpChg chg="add mod">
          <ac:chgData name="Daniele Ninci" userId="S::d.ninci_caen.it#ext#@365caen.onmicrosoft.com::1f881899-b19e-4598-8f92-b8b6cda0ba77" providerId="AD" clId="Web-{A2AE8647-946D-9587-9F2F-F83A1AD8507D}" dt="2023-01-23T10:02:25.605" v="79" actId="1076"/>
          <ac:grpSpMkLst>
            <pc:docMk/>
            <pc:sldMk cId="1802054751" sldId="270"/>
            <ac:grpSpMk id="33" creationId="{E1DDDFB3-AA23-17D0-3445-7201711AAF87}"/>
          </ac:grpSpMkLst>
        </pc:grpChg>
        <pc:picChg chg="add del mod">
          <ac:chgData name="Daniele Ninci" userId="S::d.ninci_caen.it#ext#@365caen.onmicrosoft.com::1f881899-b19e-4598-8f92-b8b6cda0ba77" providerId="AD" clId="Web-{A2AE8647-946D-9587-9F2F-F83A1AD8507D}" dt="2023-01-23T09:55:12.920" v="40"/>
          <ac:picMkLst>
            <pc:docMk/>
            <pc:sldMk cId="1802054751" sldId="270"/>
            <ac:picMk id="3" creationId="{461E871E-6E62-0515-BA8B-20C145C56A30}"/>
          </ac:picMkLst>
        </pc:picChg>
        <pc:picChg chg="mod">
          <ac:chgData name="Daniele Ninci" userId="S::d.ninci_caen.it#ext#@365caen.onmicrosoft.com::1f881899-b19e-4598-8f92-b8b6cda0ba77" providerId="AD" clId="Web-{A2AE8647-946D-9587-9F2F-F83A1AD8507D}" dt="2023-01-23T10:02:17.589" v="76" actId="1076"/>
          <ac:picMkLst>
            <pc:docMk/>
            <pc:sldMk cId="1802054751" sldId="270"/>
            <ac:picMk id="14" creationId="{B7AEA00A-8005-F336-E271-B999D781CE9B}"/>
          </ac:picMkLst>
        </pc:picChg>
      </pc:sldChg>
    </pc:docChg>
  </pc:docChgLst>
  <pc:docChgLst>
    <pc:chgData name="Daniele Ninci" userId="S::d.ninci_caen.it#ext#@365caen.onmicrosoft.com::1f881899-b19e-4598-8f92-b8b6cda0ba77" providerId="AD" clId="Web-{C22B298B-5447-826C-4B7B-8ED2D81EA567}"/>
    <pc:docChg chg="modSld">
      <pc:chgData name="Daniele Ninci" userId="S::d.ninci_caen.it#ext#@365caen.onmicrosoft.com::1f881899-b19e-4598-8f92-b8b6cda0ba77" providerId="AD" clId="Web-{C22B298B-5447-826C-4B7B-8ED2D81EA567}" dt="2023-01-23T15:19:57.883" v="83" actId="1076"/>
      <pc:docMkLst>
        <pc:docMk/>
      </pc:docMkLst>
      <pc:sldChg chg="addSp modSp">
        <pc:chgData name="Daniele Ninci" userId="S::d.ninci_caen.it#ext#@365caen.onmicrosoft.com::1f881899-b19e-4598-8f92-b8b6cda0ba77" providerId="AD" clId="Web-{C22B298B-5447-826C-4B7B-8ED2D81EA567}" dt="2023-01-23T13:10:15.207" v="23" actId="1076"/>
        <pc:sldMkLst>
          <pc:docMk/>
          <pc:sldMk cId="1802054751" sldId="270"/>
        </pc:sldMkLst>
        <pc:grpChg chg="add mod">
          <ac:chgData name="Daniele Ninci" userId="S::d.ninci_caen.it#ext#@365caen.onmicrosoft.com::1f881899-b19e-4598-8f92-b8b6cda0ba77" providerId="AD" clId="Web-{C22B298B-5447-826C-4B7B-8ED2D81EA567}" dt="2023-01-23T13:10:15.207" v="23" actId="1076"/>
          <ac:grpSpMkLst>
            <pc:docMk/>
            <pc:sldMk cId="1802054751" sldId="270"/>
            <ac:grpSpMk id="40" creationId="{2256E6D8-F8FF-EB7F-3CFC-C8A2C843EC16}"/>
          </ac:grpSpMkLst>
        </pc:grpChg>
        <pc:picChg chg="mod">
          <ac:chgData name="Daniele Ninci" userId="S::d.ninci_caen.it#ext#@365caen.onmicrosoft.com::1f881899-b19e-4598-8f92-b8b6cda0ba77" providerId="AD" clId="Web-{C22B298B-5447-826C-4B7B-8ED2D81EA567}" dt="2023-01-23T13:09:13.796" v="15" actId="1076"/>
          <ac:picMkLst>
            <pc:docMk/>
            <pc:sldMk cId="1802054751" sldId="270"/>
            <ac:picMk id="23" creationId="{5FF47FEB-80D2-21E7-25A0-0A045461A504}"/>
          </ac:picMkLst>
        </pc:picChg>
        <pc:picChg chg="mod">
          <ac:chgData name="Daniele Ninci" userId="S::d.ninci_caen.it#ext#@365caen.onmicrosoft.com::1f881899-b19e-4598-8f92-b8b6cda0ba77" providerId="AD" clId="Web-{C22B298B-5447-826C-4B7B-8ED2D81EA567}" dt="2023-01-23T13:10:06.503" v="21" actId="1076"/>
          <ac:picMkLst>
            <pc:docMk/>
            <pc:sldMk cId="1802054751" sldId="270"/>
            <ac:picMk id="24" creationId="{EAADF57C-2834-602E-1214-B3438539CD96}"/>
          </ac:picMkLst>
        </pc:picChg>
        <pc:picChg chg="add mod ord">
          <ac:chgData name="Daniele Ninci" userId="S::d.ninci_caen.it#ext#@365caen.onmicrosoft.com::1f881899-b19e-4598-8f92-b8b6cda0ba77" providerId="AD" clId="Web-{C22B298B-5447-826C-4B7B-8ED2D81EA567}" dt="2023-01-23T13:09:09.609" v="13" actId="1076"/>
          <ac:picMkLst>
            <pc:docMk/>
            <pc:sldMk cId="1802054751" sldId="270"/>
            <ac:picMk id="25" creationId="{2E050E58-AE5A-09E5-2BD1-8A7731DA0795}"/>
          </ac:picMkLst>
        </pc:picChg>
      </pc:sldChg>
      <pc:sldChg chg="addSp delSp modSp">
        <pc:chgData name="Daniele Ninci" userId="S::d.ninci_caen.it#ext#@365caen.onmicrosoft.com::1f881899-b19e-4598-8f92-b8b6cda0ba77" providerId="AD" clId="Web-{C22B298B-5447-826C-4B7B-8ED2D81EA567}" dt="2023-01-23T13:16:36.091" v="69"/>
        <pc:sldMkLst>
          <pc:docMk/>
          <pc:sldMk cId="3514846829" sldId="271"/>
        </pc:sldMkLst>
        <pc:grpChg chg="add del mod">
          <ac:chgData name="Daniele Ninci" userId="S::d.ninci_caen.it#ext#@365caen.onmicrosoft.com::1f881899-b19e-4598-8f92-b8b6cda0ba77" providerId="AD" clId="Web-{C22B298B-5447-826C-4B7B-8ED2D81EA567}" dt="2023-01-23T13:12:00.229" v="35"/>
          <ac:grpSpMkLst>
            <pc:docMk/>
            <pc:sldMk cId="3514846829" sldId="271"/>
            <ac:grpSpMk id="22" creationId="{8FAAED2A-B34C-F301-029A-5B63BDD65774}"/>
          </ac:grpSpMkLst>
        </pc:grpChg>
        <pc:picChg chg="mod">
          <ac:chgData name="Daniele Ninci" userId="S::d.ninci_caen.it#ext#@365caen.onmicrosoft.com::1f881899-b19e-4598-8f92-b8b6cda0ba77" providerId="AD" clId="Web-{C22B298B-5447-826C-4B7B-8ED2D81EA567}" dt="2023-01-23T13:11:17.086" v="29" actId="1076"/>
          <ac:picMkLst>
            <pc:docMk/>
            <pc:sldMk cId="3514846829" sldId="271"/>
            <ac:picMk id="13" creationId="{AD106749-82DD-11A9-CD13-D5606519A7FF}"/>
          </ac:picMkLst>
        </pc:picChg>
        <pc:picChg chg="mod">
          <ac:chgData name="Daniele Ninci" userId="S::d.ninci_caen.it#ext#@365caen.onmicrosoft.com::1f881899-b19e-4598-8f92-b8b6cda0ba77" providerId="AD" clId="Web-{C22B298B-5447-826C-4B7B-8ED2D81EA567}" dt="2023-01-23T13:15:02.069" v="65" actId="1076"/>
          <ac:picMkLst>
            <pc:docMk/>
            <pc:sldMk cId="3514846829" sldId="271"/>
            <ac:picMk id="14" creationId="{A282002B-B54F-2BE8-3E21-23D83E447F35}"/>
          </ac:picMkLst>
        </pc:picChg>
        <pc:picChg chg="add mod">
          <ac:chgData name="Daniele Ninci" userId="S::d.ninci_caen.it#ext#@365caen.onmicrosoft.com::1f881899-b19e-4598-8f92-b8b6cda0ba77" providerId="AD" clId="Web-{C22B298B-5447-826C-4B7B-8ED2D81EA567}" dt="2023-01-23T13:11:27.915" v="30" actId="1076"/>
          <ac:picMkLst>
            <pc:docMk/>
            <pc:sldMk cId="3514846829" sldId="271"/>
            <ac:picMk id="15" creationId="{DA2E0ADE-61DF-5461-1424-E61316946616}"/>
          </ac:picMkLst>
        </pc:picChg>
        <pc:picChg chg="del mod topLvl modCrop">
          <ac:chgData name="Daniele Ninci" userId="S::d.ninci_caen.it#ext#@365caen.onmicrosoft.com::1f881899-b19e-4598-8f92-b8b6cda0ba77" providerId="AD" clId="Web-{C22B298B-5447-826C-4B7B-8ED2D81EA567}" dt="2023-01-23T13:13:51.299" v="53"/>
          <ac:picMkLst>
            <pc:docMk/>
            <pc:sldMk cId="3514846829" sldId="271"/>
            <ac:picMk id="17" creationId="{8BEB2B79-A185-C5B7-A9F4-E7965EC7C584}"/>
          </ac:picMkLst>
        </pc:picChg>
        <pc:picChg chg="del topLvl">
          <ac:chgData name="Daniele Ninci" userId="S::d.ninci_caen.it#ext#@365caen.onmicrosoft.com::1f881899-b19e-4598-8f92-b8b6cda0ba77" providerId="AD" clId="Web-{C22B298B-5447-826C-4B7B-8ED2D81EA567}" dt="2023-01-23T13:12:08.323" v="39"/>
          <ac:picMkLst>
            <pc:docMk/>
            <pc:sldMk cId="3514846829" sldId="271"/>
            <ac:picMk id="18" creationId="{42ABDBDE-2264-23B3-92F3-87F829DC3EC8}"/>
          </ac:picMkLst>
        </pc:picChg>
        <pc:picChg chg="del topLvl">
          <ac:chgData name="Daniele Ninci" userId="S::d.ninci_caen.it#ext#@365caen.onmicrosoft.com::1f881899-b19e-4598-8f92-b8b6cda0ba77" providerId="AD" clId="Web-{C22B298B-5447-826C-4B7B-8ED2D81EA567}" dt="2023-01-23T13:12:05.698" v="36"/>
          <ac:picMkLst>
            <pc:docMk/>
            <pc:sldMk cId="3514846829" sldId="271"/>
            <ac:picMk id="19" creationId="{92E81E2C-C56F-544C-8623-41D41365EE6F}"/>
          </ac:picMkLst>
        </pc:picChg>
        <pc:picChg chg="del topLvl">
          <ac:chgData name="Daniele Ninci" userId="S::d.ninci_caen.it#ext#@365caen.onmicrosoft.com::1f881899-b19e-4598-8f92-b8b6cda0ba77" providerId="AD" clId="Web-{C22B298B-5447-826C-4B7B-8ED2D81EA567}" dt="2023-01-23T13:12:07.073" v="37"/>
          <ac:picMkLst>
            <pc:docMk/>
            <pc:sldMk cId="3514846829" sldId="271"/>
            <ac:picMk id="20" creationId="{73732349-AB52-7C75-E61E-3C9ED2C16541}"/>
          </ac:picMkLst>
        </pc:picChg>
        <pc:picChg chg="del topLvl">
          <ac:chgData name="Daniele Ninci" userId="S::d.ninci_caen.it#ext#@365caen.onmicrosoft.com::1f881899-b19e-4598-8f92-b8b6cda0ba77" providerId="AD" clId="Web-{C22B298B-5447-826C-4B7B-8ED2D81EA567}" dt="2023-01-23T13:12:07.651" v="38"/>
          <ac:picMkLst>
            <pc:docMk/>
            <pc:sldMk cId="3514846829" sldId="271"/>
            <ac:picMk id="21" creationId="{CC5831D2-97E5-FEF7-77EB-52B08850E0D2}"/>
          </ac:picMkLst>
        </pc:picChg>
        <pc:picChg chg="add mod">
          <ac:chgData name="Daniele Ninci" userId="S::d.ninci_caen.it#ext#@365caen.onmicrosoft.com::1f881899-b19e-4598-8f92-b8b6cda0ba77" providerId="AD" clId="Web-{C22B298B-5447-826C-4B7B-8ED2D81EA567}" dt="2023-01-23T13:16:36.091" v="69"/>
          <ac:picMkLst>
            <pc:docMk/>
            <pc:sldMk cId="3514846829" sldId="271"/>
            <ac:picMk id="23" creationId="{F762DD80-D7A0-F12D-7277-91DE33E25906}"/>
          </ac:picMkLst>
        </pc:picChg>
      </pc:sldChg>
      <pc:sldChg chg="addSp modSp">
        <pc:chgData name="Daniele Ninci" userId="S::d.ninci_caen.it#ext#@365caen.onmicrosoft.com::1f881899-b19e-4598-8f92-b8b6cda0ba77" providerId="AD" clId="Web-{C22B298B-5447-826C-4B7B-8ED2D81EA567}" dt="2023-01-23T15:19:57.883" v="83" actId="1076"/>
        <pc:sldMkLst>
          <pc:docMk/>
          <pc:sldMk cId="2316137725" sldId="329"/>
        </pc:sldMkLst>
        <pc:picChg chg="add mod">
          <ac:chgData name="Daniele Ninci" userId="S::d.ninci_caen.it#ext#@365caen.onmicrosoft.com::1f881899-b19e-4598-8f92-b8b6cda0ba77" providerId="AD" clId="Web-{C22B298B-5447-826C-4B7B-8ED2D81EA567}" dt="2023-01-23T15:19:14.099" v="71" actId="1076"/>
          <ac:picMkLst>
            <pc:docMk/>
            <pc:sldMk cId="2316137725" sldId="329"/>
            <ac:picMk id="2" creationId="{ACC39C31-389A-80B7-48BC-8D4E1F102034}"/>
          </ac:picMkLst>
        </pc:picChg>
        <pc:picChg chg="add mod">
          <ac:chgData name="Daniele Ninci" userId="S::d.ninci_caen.it#ext#@365caen.onmicrosoft.com::1f881899-b19e-4598-8f92-b8b6cda0ba77" providerId="AD" clId="Web-{C22B298B-5447-826C-4B7B-8ED2D81EA567}" dt="2023-01-23T15:19:27.037" v="75" actId="1076"/>
          <ac:picMkLst>
            <pc:docMk/>
            <pc:sldMk cId="2316137725" sldId="329"/>
            <ac:picMk id="3" creationId="{6A2B1383-11E4-9240-6E21-BF43C9B7BB84}"/>
          </ac:picMkLst>
        </pc:picChg>
        <pc:picChg chg="add mod">
          <ac:chgData name="Daniele Ninci" userId="S::d.ninci_caen.it#ext#@365caen.onmicrosoft.com::1f881899-b19e-4598-8f92-b8b6cda0ba77" providerId="AD" clId="Web-{C22B298B-5447-826C-4B7B-8ED2D81EA567}" dt="2023-01-23T15:19:35.131" v="78" actId="14100"/>
          <ac:picMkLst>
            <pc:docMk/>
            <pc:sldMk cId="2316137725" sldId="329"/>
            <ac:picMk id="7" creationId="{67AF13CD-9E5A-2B92-6CE6-6ACB973194EB}"/>
          </ac:picMkLst>
        </pc:picChg>
        <pc:picChg chg="add mod">
          <ac:chgData name="Daniele Ninci" userId="S::d.ninci_caen.it#ext#@365caen.onmicrosoft.com::1f881899-b19e-4598-8f92-b8b6cda0ba77" providerId="AD" clId="Web-{C22B298B-5447-826C-4B7B-8ED2D81EA567}" dt="2023-01-23T15:19:42.619" v="81" actId="14100"/>
          <ac:picMkLst>
            <pc:docMk/>
            <pc:sldMk cId="2316137725" sldId="329"/>
            <ac:picMk id="8" creationId="{DFD89D9E-927F-1EB2-9F4F-109E5B4A194B}"/>
          </ac:picMkLst>
        </pc:picChg>
        <pc:picChg chg="add mod">
          <ac:chgData name="Daniele Ninci" userId="S::d.ninci_caen.it#ext#@365caen.onmicrosoft.com::1f881899-b19e-4598-8f92-b8b6cda0ba77" providerId="AD" clId="Web-{C22B298B-5447-826C-4B7B-8ED2D81EA567}" dt="2023-01-23T15:19:57.883" v="83" actId="1076"/>
          <ac:picMkLst>
            <pc:docMk/>
            <pc:sldMk cId="2316137725" sldId="329"/>
            <ac:picMk id="9" creationId="{117255C1-3770-98F9-9BD9-1053E2FDD83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D963A-C02A-44B3-810A-2B1D32A19381}" type="datetimeFigureOut">
              <a:rPr lang="it-IT" smtClean="0"/>
              <a:t>25/01/2023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E8E29-AD91-4DE6-A5E4-47F1DFC66592}" type="slidenum">
              <a:rPr lang="it-IT" smtClean="0"/>
              <a:t>‹N›</a:t>
            </a:fld>
            <a:endParaRPr lang="it-IT"/>
          </a:p>
        </p:txBody>
      </p:sp>
    </p:spTree>
    <p:extLst>
      <p:ext uri="{BB962C8B-B14F-4D97-AF65-F5344CB8AC3E}">
        <p14:creationId xmlns:p14="http://schemas.microsoft.com/office/powerpoint/2010/main" val="1435034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B6CE8E29-AD91-4DE6-A5E4-47F1DFC66592}" type="slidenum">
              <a:rPr lang="it-IT" smtClean="0"/>
              <a:t>21</a:t>
            </a:fld>
            <a:endParaRPr lang="it-IT"/>
          </a:p>
        </p:txBody>
      </p:sp>
    </p:spTree>
    <p:extLst>
      <p:ext uri="{BB962C8B-B14F-4D97-AF65-F5344CB8AC3E}">
        <p14:creationId xmlns:p14="http://schemas.microsoft.com/office/powerpoint/2010/main" val="1584725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11" Type="http://schemas.openxmlformats.org/officeDocument/2006/relationships/image" Target="../media/image10.png"/><Relationship Id="rId5" Type="http://schemas.openxmlformats.org/officeDocument/2006/relationships/image" Target="../media/image5.jpg"/><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921D9B-5643-4592-AA97-B6966770A29C}"/>
              </a:ext>
            </a:extLst>
          </p:cNvPr>
          <p:cNvSpPr>
            <a:spLocks noGrp="1"/>
          </p:cNvSpPr>
          <p:nvPr>
            <p:ph type="ctrTitle"/>
          </p:nvPr>
        </p:nvSpPr>
        <p:spPr>
          <a:xfrm>
            <a:off x="1524000" y="2236126"/>
            <a:ext cx="9144000" cy="1765570"/>
          </a:xfrm>
        </p:spPr>
        <p:txBody>
          <a:bodyPr anchor="b"/>
          <a:lstStyle>
            <a:lvl1pPr algn="ctr">
              <a:defRPr sz="6000" b="1"/>
            </a:lvl1pPr>
          </a:lstStyle>
          <a:p>
            <a:r>
              <a:rPr lang="it-IT" dirty="0"/>
              <a:t>Fare clic per modificare lo stile del titolo dello schema</a:t>
            </a:r>
          </a:p>
        </p:txBody>
      </p:sp>
      <p:sp>
        <p:nvSpPr>
          <p:cNvPr id="17" name="Rettangolo 47">
            <a:extLst>
              <a:ext uri="{FF2B5EF4-FFF2-40B4-BE49-F238E27FC236}">
                <a16:creationId xmlns:a16="http://schemas.microsoft.com/office/drawing/2014/main" id="{F4EA2CBF-BC4B-4803-A8BB-002B8C8BA441}"/>
              </a:ext>
            </a:extLst>
          </p:cNvPr>
          <p:cNvSpPr/>
          <p:nvPr userDrawn="1"/>
        </p:nvSpPr>
        <p:spPr>
          <a:xfrm>
            <a:off x="162621" y="6371951"/>
            <a:ext cx="11866758" cy="384721"/>
          </a:xfrm>
          <a:prstGeom prst="rect">
            <a:avLst/>
          </a:prstGeom>
        </p:spPr>
        <p:txBody>
          <a:bodyPr wrap="square">
            <a:spAutoFit/>
          </a:bodyPr>
          <a:lstStyle/>
          <a:p>
            <a:pPr lvl="0" algn="ctr">
              <a:defRPr/>
            </a:pPr>
            <a:r>
              <a:rPr lang="en-GB" sz="950" b="1" spc="150" dirty="0">
                <a:solidFill>
                  <a:schemeClr val="tx2"/>
                </a:solidFill>
              </a:rPr>
              <a:t>CONFIDENTIAL. This document has been produced under Grant Agreement </a:t>
            </a:r>
            <a:r>
              <a:rPr lang="it-IT" sz="950" b="1" spc="150" dirty="0">
                <a:solidFill>
                  <a:schemeClr val="tx2"/>
                </a:solidFill>
              </a:rPr>
              <a:t>847641</a:t>
            </a:r>
            <a:r>
              <a:rPr lang="en-GB" sz="950" b="1" spc="150" dirty="0">
                <a:solidFill>
                  <a:schemeClr val="tx2"/>
                </a:solidFill>
              </a:rPr>
              <a:t>. This document and its contents remain the property of the beneficiaries of the MICADO Consortium and may not be distributed or reproduced without the express written approval of the MICADO Coordinator, CAEN </a:t>
            </a:r>
            <a:r>
              <a:rPr lang="en-GB" sz="950" b="1" spc="150" dirty="0" err="1">
                <a:solidFill>
                  <a:schemeClr val="tx2"/>
                </a:solidFill>
              </a:rPr>
              <a:t>SpA</a:t>
            </a:r>
            <a:r>
              <a:rPr lang="en-GB" sz="950" b="1" spc="150" dirty="0">
                <a:solidFill>
                  <a:schemeClr val="tx2"/>
                </a:solidFill>
              </a:rPr>
              <a:t>.</a:t>
            </a:r>
          </a:p>
        </p:txBody>
      </p:sp>
      <p:pic>
        <p:nvPicPr>
          <p:cNvPr id="5" name="Immagine 3" descr="Immagine che contiene clipart&#10;&#10;Descrizione generata automaticamente">
            <a:extLst>
              <a:ext uri="{FF2B5EF4-FFF2-40B4-BE49-F238E27FC236}">
                <a16:creationId xmlns:a16="http://schemas.microsoft.com/office/drawing/2014/main" id="{0D7960CC-A473-490A-ACF0-1D50529E55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5180" y="617435"/>
            <a:ext cx="5882640" cy="1544194"/>
          </a:xfrm>
          <a:prstGeom prst="rect">
            <a:avLst/>
          </a:prstGeom>
          <a:ln w="12700">
            <a:noFill/>
          </a:ln>
        </p:spPr>
      </p:pic>
      <p:grpSp>
        <p:nvGrpSpPr>
          <p:cNvPr id="14" name="Group 13">
            <a:extLst>
              <a:ext uri="{FF2B5EF4-FFF2-40B4-BE49-F238E27FC236}">
                <a16:creationId xmlns:a16="http://schemas.microsoft.com/office/drawing/2014/main" id="{053A54A1-98CA-4336-A149-E3E1A3AAFA7A}"/>
              </a:ext>
            </a:extLst>
          </p:cNvPr>
          <p:cNvGrpSpPr/>
          <p:nvPr userDrawn="1"/>
        </p:nvGrpSpPr>
        <p:grpSpPr>
          <a:xfrm>
            <a:off x="2539346" y="4397258"/>
            <a:ext cx="6755863" cy="1063885"/>
            <a:chOff x="2690553" y="4621874"/>
            <a:chExt cx="6810896" cy="1063885"/>
          </a:xfrm>
        </p:grpSpPr>
        <p:sp>
          <p:nvSpPr>
            <p:cNvPr id="7" name="Speech Bubble: Rectangle with Corners Rounded 6">
              <a:extLst>
                <a:ext uri="{FF2B5EF4-FFF2-40B4-BE49-F238E27FC236}">
                  <a16:creationId xmlns:a16="http://schemas.microsoft.com/office/drawing/2014/main" id="{9FBFC076-187E-4C80-8DFA-DC36B47BE061}"/>
                </a:ext>
              </a:extLst>
            </p:cNvPr>
            <p:cNvSpPr/>
            <p:nvPr userDrawn="1"/>
          </p:nvSpPr>
          <p:spPr>
            <a:xfrm>
              <a:off x="4671753" y="4688377"/>
              <a:ext cx="4829694" cy="997382"/>
            </a:xfrm>
            <a:prstGeom prst="wedgeRoundRectCallout">
              <a:avLst>
                <a:gd name="adj1" fmla="val -20661"/>
                <a:gd name="adj2" fmla="val 102506"/>
                <a:gd name="adj3" fmla="val 16667"/>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extLst>
                <a:ext uri="{FF2B5EF4-FFF2-40B4-BE49-F238E27FC236}">
                  <a16:creationId xmlns:a16="http://schemas.microsoft.com/office/drawing/2014/main" id="{935F9721-ABD9-41A3-B69C-418AB7501118}"/>
                </a:ext>
              </a:extLst>
            </p:cNvPr>
            <p:cNvSpPr/>
            <p:nvPr userDrawn="1"/>
          </p:nvSpPr>
          <p:spPr>
            <a:xfrm>
              <a:off x="2690553" y="4621874"/>
              <a:ext cx="6810896" cy="1063885"/>
            </a:xfrm>
            <a:prstGeom prst="flowChartAlternateProcess">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sp>
        <p:nvSpPr>
          <p:cNvPr id="9" name="Text Placeholder 8">
            <a:extLst>
              <a:ext uri="{FF2B5EF4-FFF2-40B4-BE49-F238E27FC236}">
                <a16:creationId xmlns:a16="http://schemas.microsoft.com/office/drawing/2014/main" id="{DDB64A98-D670-44B3-A895-572DD57F786C}"/>
              </a:ext>
            </a:extLst>
          </p:cNvPr>
          <p:cNvSpPr>
            <a:spLocks noGrp="1"/>
          </p:cNvSpPr>
          <p:nvPr>
            <p:ph type="body" sz="quarter" idx="10"/>
          </p:nvPr>
        </p:nvSpPr>
        <p:spPr>
          <a:xfrm>
            <a:off x="2704063" y="4471757"/>
            <a:ext cx="6464875" cy="914889"/>
          </a:xfrm>
        </p:spPr>
        <p:txBody>
          <a:bodyPr/>
          <a:lstStyle>
            <a:lvl1pPr marL="0" indent="0" algn="ctr">
              <a:buNone/>
              <a:defRPr b="1">
                <a:solidFill>
                  <a:schemeClr val="bg1"/>
                </a:solidFill>
              </a:defRPr>
            </a:lvl1pPr>
            <a:lvl2pPr>
              <a:defRPr>
                <a:solidFill>
                  <a:schemeClr val="bg1"/>
                </a:solidFill>
              </a:defRPr>
            </a:lvl2pPr>
            <a:lvl3pPr marL="914400" indent="0">
              <a:buNone/>
              <a:defRPr/>
            </a:lvl3pPr>
            <a:lvl4pPr>
              <a:defRPr>
                <a:solidFill>
                  <a:schemeClr val="bg1"/>
                </a:solidFill>
              </a:defRPr>
            </a:lvl4pPr>
            <a:lvl5pPr>
              <a:defRPr>
                <a:solidFill>
                  <a:schemeClr val="bg1"/>
                </a:solidFill>
              </a:defRPr>
            </a:lvl5pPr>
          </a:lstStyle>
          <a:p>
            <a:pPr lvl="0"/>
            <a:endParaRPr lang="en-US" dirty="0"/>
          </a:p>
        </p:txBody>
      </p:sp>
    </p:spTree>
    <p:extLst>
      <p:ext uri="{BB962C8B-B14F-4D97-AF65-F5344CB8AC3E}">
        <p14:creationId xmlns:p14="http://schemas.microsoft.com/office/powerpoint/2010/main" val="117593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08F880-D9D8-49C2-BB29-02960000461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8AB0D0B-E086-4756-9936-97C2B3AB6C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2E8AF7-3FDB-4DF0-88A0-56EF222CDCAA}"/>
              </a:ext>
            </a:extLst>
          </p:cNvPr>
          <p:cNvSpPr>
            <a:spLocks noGrp="1"/>
          </p:cNvSpPr>
          <p:nvPr>
            <p:ph type="dt" sz="half" idx="10"/>
          </p:nvPr>
        </p:nvSpPr>
        <p:spPr/>
        <p:txBody>
          <a:bodyPr/>
          <a:lstStyle/>
          <a:p>
            <a:fld id="{AB438EAE-C153-4C25-9231-26AB4B6449E3}" type="datetime1">
              <a:rPr lang="en-US" smtClean="0"/>
              <a:t>1/25/2023</a:t>
            </a:fld>
            <a:endParaRPr lang="it-IT"/>
          </a:p>
        </p:txBody>
      </p:sp>
      <p:sp>
        <p:nvSpPr>
          <p:cNvPr id="5" name="Segnaposto piè di pagina 4">
            <a:extLst>
              <a:ext uri="{FF2B5EF4-FFF2-40B4-BE49-F238E27FC236}">
                <a16:creationId xmlns:a16="http://schemas.microsoft.com/office/drawing/2014/main" id="{100685DA-499E-4C6D-AD2D-E7B10CCBC4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B09B661-A38E-4E9D-8405-D99C316896E7}"/>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27392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B8B0BCC-041D-445D-82E9-CCEDC8F14CC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1C557D3-756C-43E6-B50D-408908657F4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3995A6-9075-450E-8DC0-88071F433A64}"/>
              </a:ext>
            </a:extLst>
          </p:cNvPr>
          <p:cNvSpPr>
            <a:spLocks noGrp="1"/>
          </p:cNvSpPr>
          <p:nvPr>
            <p:ph type="dt" sz="half" idx="10"/>
          </p:nvPr>
        </p:nvSpPr>
        <p:spPr/>
        <p:txBody>
          <a:bodyPr/>
          <a:lstStyle/>
          <a:p>
            <a:fld id="{01EB66D3-D920-4B97-8879-52ED46C965FF}" type="datetime1">
              <a:rPr lang="en-US" smtClean="0"/>
              <a:t>1/25/2023</a:t>
            </a:fld>
            <a:endParaRPr lang="it-IT"/>
          </a:p>
        </p:txBody>
      </p:sp>
      <p:sp>
        <p:nvSpPr>
          <p:cNvPr id="5" name="Segnaposto piè di pagina 4">
            <a:extLst>
              <a:ext uri="{FF2B5EF4-FFF2-40B4-BE49-F238E27FC236}">
                <a16:creationId xmlns:a16="http://schemas.microsoft.com/office/drawing/2014/main" id="{B762EFCB-8FFC-47FE-B82F-2C2B5C01DE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F999A20-8A67-4665-8F72-7B268D760148}"/>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114721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and thanks">
    <p:spTree>
      <p:nvGrpSpPr>
        <p:cNvPr id="1" name=""/>
        <p:cNvGrpSpPr/>
        <p:nvPr/>
      </p:nvGrpSpPr>
      <p:grpSpPr>
        <a:xfrm>
          <a:off x="0" y="0"/>
          <a:ext cx="0" cy="0"/>
          <a:chOff x="0" y="0"/>
          <a:chExt cx="0" cy="0"/>
        </a:xfrm>
      </p:grpSpPr>
      <p:pic>
        <p:nvPicPr>
          <p:cNvPr id="6" name="Immagine 31">
            <a:extLst>
              <a:ext uri="{FF2B5EF4-FFF2-40B4-BE49-F238E27FC236}">
                <a16:creationId xmlns:a16="http://schemas.microsoft.com/office/drawing/2014/main" id="{60B70ABD-D32A-44C6-9CFC-25D80BC12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78" y="6132296"/>
            <a:ext cx="1728000" cy="487279"/>
          </a:xfrm>
          <a:prstGeom prst="rect">
            <a:avLst/>
          </a:prstGeom>
        </p:spPr>
      </p:pic>
      <p:pic>
        <p:nvPicPr>
          <p:cNvPr id="7" name="Immagine 35">
            <a:extLst>
              <a:ext uri="{FF2B5EF4-FFF2-40B4-BE49-F238E27FC236}">
                <a16:creationId xmlns:a16="http://schemas.microsoft.com/office/drawing/2014/main" id="{8E03EBA7-54CC-4E2B-AAD8-4FAB6A1720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686" y="5951836"/>
            <a:ext cx="828000" cy="800898"/>
          </a:xfrm>
          <a:prstGeom prst="rect">
            <a:avLst/>
          </a:prstGeom>
        </p:spPr>
      </p:pic>
      <p:pic>
        <p:nvPicPr>
          <p:cNvPr id="8" name="Immagine 37">
            <a:extLst>
              <a:ext uri="{FF2B5EF4-FFF2-40B4-BE49-F238E27FC236}">
                <a16:creationId xmlns:a16="http://schemas.microsoft.com/office/drawing/2014/main" id="{14D39EEE-AD44-49FA-8648-E8D15BEE34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8025" y="6044829"/>
            <a:ext cx="827999" cy="620999"/>
          </a:xfrm>
          <a:prstGeom prst="rect">
            <a:avLst/>
          </a:prstGeom>
        </p:spPr>
      </p:pic>
      <p:pic>
        <p:nvPicPr>
          <p:cNvPr id="9" name="Immagine 38">
            <a:extLst>
              <a:ext uri="{FF2B5EF4-FFF2-40B4-BE49-F238E27FC236}">
                <a16:creationId xmlns:a16="http://schemas.microsoft.com/office/drawing/2014/main" id="{2772A6C4-70F5-4577-97D7-E66E048954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16001" y="6052120"/>
            <a:ext cx="1475999" cy="600329"/>
          </a:xfrm>
          <a:prstGeom prst="rect">
            <a:avLst/>
          </a:prstGeom>
        </p:spPr>
      </p:pic>
      <p:pic>
        <p:nvPicPr>
          <p:cNvPr id="10" name="Immagine 39">
            <a:extLst>
              <a:ext uri="{FF2B5EF4-FFF2-40B4-BE49-F238E27FC236}">
                <a16:creationId xmlns:a16="http://schemas.microsoft.com/office/drawing/2014/main" id="{C14A6089-B949-450E-B00B-6194F8CA5F2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57517" y="6044829"/>
            <a:ext cx="1260000" cy="614913"/>
          </a:xfrm>
          <a:prstGeom prst="rect">
            <a:avLst/>
          </a:prstGeom>
        </p:spPr>
      </p:pic>
      <p:pic>
        <p:nvPicPr>
          <p:cNvPr id="11" name="Immagine 40" descr="Immagine che contiene clipart&#10;&#10;Descrizione generata automaticamente">
            <a:extLst>
              <a:ext uri="{FF2B5EF4-FFF2-40B4-BE49-F238E27FC236}">
                <a16:creationId xmlns:a16="http://schemas.microsoft.com/office/drawing/2014/main" id="{126D37AF-6518-426A-AA66-3C80236BF61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44403" y="6154285"/>
            <a:ext cx="1323219" cy="396000"/>
          </a:xfrm>
          <a:prstGeom prst="rect">
            <a:avLst/>
          </a:prstGeom>
        </p:spPr>
      </p:pic>
      <p:pic>
        <p:nvPicPr>
          <p:cNvPr id="12" name="Immagine 41" descr="Immagine che contiene clipart&#10;&#10;Descrizione generata automaticamente">
            <a:extLst>
              <a:ext uri="{FF2B5EF4-FFF2-40B4-BE49-F238E27FC236}">
                <a16:creationId xmlns:a16="http://schemas.microsoft.com/office/drawing/2014/main" id="{BD018A7B-283B-4537-8A7F-07112487148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642522" y="6028285"/>
            <a:ext cx="1287850" cy="648000"/>
          </a:xfrm>
          <a:prstGeom prst="rect">
            <a:avLst/>
          </a:prstGeom>
        </p:spPr>
      </p:pic>
      <p:sp>
        <p:nvSpPr>
          <p:cNvPr id="14" name="Rectangle 3">
            <a:extLst>
              <a:ext uri="{FF2B5EF4-FFF2-40B4-BE49-F238E27FC236}">
                <a16:creationId xmlns:a16="http://schemas.microsoft.com/office/drawing/2014/main" id="{59F3C9B0-8BCB-42AE-B239-CD8F01C75E66}"/>
              </a:ext>
            </a:extLst>
          </p:cNvPr>
          <p:cNvSpPr/>
          <p:nvPr userDrawn="1"/>
        </p:nvSpPr>
        <p:spPr>
          <a:xfrm>
            <a:off x="1562792" y="270926"/>
            <a:ext cx="10274736" cy="384721"/>
          </a:xfrm>
          <a:prstGeom prst="rect">
            <a:avLst/>
          </a:prstGeom>
        </p:spPr>
        <p:txBody>
          <a:bodyPr wrap="square">
            <a:spAutoFit/>
          </a:bodyPr>
          <a:lstStyle/>
          <a:p>
            <a:pPr algn="just"/>
            <a:r>
              <a:rPr lang="en-GB" sz="950" b="1" spc="150" dirty="0">
                <a:solidFill>
                  <a:schemeClr val="tx2"/>
                </a:solidFill>
              </a:rPr>
              <a:t>This project has received funding from the European Union’s Horizon 2020 research and innovation programme under grant agreement No 847641. This text reflects only the author’s views and the Commission is not liable for any use that may be made of the information contained therein. </a:t>
            </a:r>
          </a:p>
        </p:txBody>
      </p:sp>
      <p:pic>
        <p:nvPicPr>
          <p:cNvPr id="15" name="Picture 25" descr="\\SRVT\Work\TOICA\Dissemination\EU flag\flag_yellow_low.jpg">
            <a:extLst>
              <a:ext uri="{FF2B5EF4-FFF2-40B4-BE49-F238E27FC236}">
                <a16:creationId xmlns:a16="http://schemas.microsoft.com/office/drawing/2014/main" id="{692F9B13-B637-4A09-9DDE-4BE3D0A09240}"/>
              </a:ext>
            </a:extLst>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 y="7435"/>
            <a:ext cx="1562793" cy="923589"/>
          </a:xfrm>
          <a:prstGeom prst="rect">
            <a:avLst/>
          </a:prstGeom>
          <a:noFill/>
          <a:ln>
            <a:noFill/>
          </a:ln>
        </p:spPr>
      </p:pic>
      <p:pic>
        <p:nvPicPr>
          <p:cNvPr id="18" name="Immagine 3" descr="Immagine che contiene clipart&#10;&#10;Descrizione generata automaticamente">
            <a:extLst>
              <a:ext uri="{FF2B5EF4-FFF2-40B4-BE49-F238E27FC236}">
                <a16:creationId xmlns:a16="http://schemas.microsoft.com/office/drawing/2014/main" id="{77E1E7D1-6122-4A00-98B6-9B3DDBE0A67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68284" y="1821909"/>
            <a:ext cx="5882640" cy="1544194"/>
          </a:xfrm>
          <a:prstGeom prst="rect">
            <a:avLst/>
          </a:prstGeom>
          <a:ln w="12700">
            <a:noFill/>
          </a:ln>
        </p:spPr>
      </p:pic>
      <p:grpSp>
        <p:nvGrpSpPr>
          <p:cNvPr id="3" name="Group 2">
            <a:extLst>
              <a:ext uri="{FF2B5EF4-FFF2-40B4-BE49-F238E27FC236}">
                <a16:creationId xmlns:a16="http://schemas.microsoft.com/office/drawing/2014/main" id="{B76288B4-AD97-4165-AEDE-A8511173E380}"/>
              </a:ext>
            </a:extLst>
          </p:cNvPr>
          <p:cNvGrpSpPr/>
          <p:nvPr userDrawn="1"/>
        </p:nvGrpSpPr>
        <p:grpSpPr>
          <a:xfrm>
            <a:off x="3068284" y="3566159"/>
            <a:ext cx="5707306" cy="1063885"/>
            <a:chOff x="3068284" y="3566159"/>
            <a:chExt cx="5707306" cy="1063885"/>
          </a:xfrm>
        </p:grpSpPr>
        <p:sp>
          <p:nvSpPr>
            <p:cNvPr id="16" name="Speech Bubble: Rectangle with Corners Rounded 15">
              <a:extLst>
                <a:ext uri="{FF2B5EF4-FFF2-40B4-BE49-F238E27FC236}">
                  <a16:creationId xmlns:a16="http://schemas.microsoft.com/office/drawing/2014/main" id="{73647B66-579E-4CAF-8819-2935C296B0C8}"/>
                </a:ext>
              </a:extLst>
            </p:cNvPr>
            <p:cNvSpPr/>
            <p:nvPr userDrawn="1"/>
          </p:nvSpPr>
          <p:spPr>
            <a:xfrm>
              <a:off x="4921128" y="3632662"/>
              <a:ext cx="3449782" cy="997382"/>
            </a:xfrm>
            <a:prstGeom prst="wedgeRoundRectCallout">
              <a:avLst>
                <a:gd name="adj1" fmla="val -20661"/>
                <a:gd name="adj2" fmla="val 102506"/>
                <a:gd name="adj3" fmla="val 16667"/>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Alternate Process 18">
              <a:extLst>
                <a:ext uri="{FF2B5EF4-FFF2-40B4-BE49-F238E27FC236}">
                  <a16:creationId xmlns:a16="http://schemas.microsoft.com/office/drawing/2014/main" id="{4A7E9285-FA3C-43F9-AF94-D7A9E2F0A71C}"/>
                </a:ext>
              </a:extLst>
            </p:cNvPr>
            <p:cNvSpPr/>
            <p:nvPr userDrawn="1"/>
          </p:nvSpPr>
          <p:spPr>
            <a:xfrm>
              <a:off x="3068284" y="3566159"/>
              <a:ext cx="5707306" cy="1063885"/>
            </a:xfrm>
            <a:prstGeom prst="flowChartAlternateProcess">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Thanks for your attention</a:t>
              </a:r>
            </a:p>
          </p:txBody>
        </p:sp>
      </p:grpSp>
      <p:pic>
        <p:nvPicPr>
          <p:cNvPr id="4" name="Picture 3" descr="A close up of a logo&#10;&#10;Description automatically generated">
            <a:extLst>
              <a:ext uri="{FF2B5EF4-FFF2-40B4-BE49-F238E27FC236}">
                <a16:creationId xmlns:a16="http://schemas.microsoft.com/office/drawing/2014/main" id="{633ED8EC-2207-4807-BE54-FC6CB053CC6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68494" y="6183659"/>
            <a:ext cx="1475999" cy="337252"/>
          </a:xfrm>
          <a:prstGeom prst="rect">
            <a:avLst/>
          </a:prstGeom>
        </p:spPr>
      </p:pic>
      <p:pic>
        <p:nvPicPr>
          <p:cNvPr id="5" name="Picture 4" descr="A picture containing drawing, shirt&#10;&#10;Description automatically generated">
            <a:extLst>
              <a:ext uri="{FF2B5EF4-FFF2-40B4-BE49-F238E27FC236}">
                <a16:creationId xmlns:a16="http://schemas.microsoft.com/office/drawing/2014/main" id="{EA01875E-9D4C-354E-A7F0-348A7EF097C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622301" y="6014357"/>
            <a:ext cx="1044000" cy="738377"/>
          </a:xfrm>
          <a:prstGeom prst="rect">
            <a:avLst/>
          </a:prstGeom>
        </p:spPr>
      </p:pic>
    </p:spTree>
    <p:extLst>
      <p:ext uri="{BB962C8B-B14F-4D97-AF65-F5344CB8AC3E}">
        <p14:creationId xmlns:p14="http://schemas.microsoft.com/office/powerpoint/2010/main" val="50467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7BC94A-09D0-404B-9AD7-0CDD88DB16D2}"/>
              </a:ext>
            </a:extLst>
          </p:cNvPr>
          <p:cNvSpPr>
            <a:spLocks noGrp="1"/>
          </p:cNvSpPr>
          <p:nvPr>
            <p:ph type="title"/>
          </p:nvPr>
        </p:nvSpPr>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1A41D65C-E10E-4B05-A3EF-828F0432B1A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98EB32-0227-4105-9965-9931A798B3D0}"/>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piè di pagina 4">
            <a:extLst>
              <a:ext uri="{FF2B5EF4-FFF2-40B4-BE49-F238E27FC236}">
                <a16:creationId xmlns:a16="http://schemas.microsoft.com/office/drawing/2014/main" id="{3D5FA69F-8392-425C-B62C-ECD51CB94F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2B7751-C8AC-4A7B-AD34-63ECCF539AC2}"/>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129509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00621-A13D-4F5B-B020-BE026AFD8D5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974D198-CFBD-4BFD-B7BC-8D9378632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1210821-1DC3-4F46-B5DD-48A167EB6C11}"/>
              </a:ext>
            </a:extLst>
          </p:cNvPr>
          <p:cNvSpPr>
            <a:spLocks noGrp="1"/>
          </p:cNvSpPr>
          <p:nvPr>
            <p:ph type="dt" sz="half" idx="10"/>
          </p:nvPr>
        </p:nvSpPr>
        <p:spPr/>
        <p:txBody>
          <a:bodyPr/>
          <a:lstStyle/>
          <a:p>
            <a:fld id="{D1BFB14E-67F0-40F0-ACAB-73FD397E6D90}" type="datetime1">
              <a:rPr lang="en-US" smtClean="0"/>
              <a:t>1/25/2023</a:t>
            </a:fld>
            <a:endParaRPr lang="it-IT"/>
          </a:p>
        </p:txBody>
      </p:sp>
      <p:sp>
        <p:nvSpPr>
          <p:cNvPr id="5" name="Segnaposto piè di pagina 4">
            <a:extLst>
              <a:ext uri="{FF2B5EF4-FFF2-40B4-BE49-F238E27FC236}">
                <a16:creationId xmlns:a16="http://schemas.microsoft.com/office/drawing/2014/main" id="{1F42013B-AEFE-44B9-9F64-CF939917172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2D4AEBF-4477-4FFB-BCC4-2F5A3B8BB53E}"/>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391075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6DD324-3065-4411-A8E7-F1665D15624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A50441C-B45A-4238-B9E3-6625B29DBFF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ED583E1-9406-4D74-AB84-2074F41CDD7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B11B6C6-3855-44E6-90BF-788904BE9708}"/>
              </a:ext>
            </a:extLst>
          </p:cNvPr>
          <p:cNvSpPr>
            <a:spLocks noGrp="1"/>
          </p:cNvSpPr>
          <p:nvPr>
            <p:ph type="dt" sz="half" idx="10"/>
          </p:nvPr>
        </p:nvSpPr>
        <p:spPr/>
        <p:txBody>
          <a:bodyPr/>
          <a:lstStyle/>
          <a:p>
            <a:fld id="{6CA90ADD-CD77-4BCB-9ED8-4B9DABC80972}" type="datetime1">
              <a:rPr lang="en-US" smtClean="0"/>
              <a:t>1/25/2023</a:t>
            </a:fld>
            <a:endParaRPr lang="it-IT"/>
          </a:p>
        </p:txBody>
      </p:sp>
      <p:sp>
        <p:nvSpPr>
          <p:cNvPr id="6" name="Segnaposto piè di pagina 5">
            <a:extLst>
              <a:ext uri="{FF2B5EF4-FFF2-40B4-BE49-F238E27FC236}">
                <a16:creationId xmlns:a16="http://schemas.microsoft.com/office/drawing/2014/main" id="{5EA67176-40E4-4E97-B769-E9FF78097DF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1737608-4C24-4AF1-8F62-36A3ABFAFA4C}"/>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378395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AED148-2647-46E2-89D7-5CCEADD8F7B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405093D-A305-4F6A-9DA3-A654D9B0E9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EFC3590-5FE0-4F11-A029-613EB988981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DF1ABE9-E437-4123-829E-9883526946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5CE2512-928F-4965-8E1E-D39992EA715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ABA45AD-05F9-4BA8-A230-9D3C2A348F46}"/>
              </a:ext>
            </a:extLst>
          </p:cNvPr>
          <p:cNvSpPr>
            <a:spLocks noGrp="1"/>
          </p:cNvSpPr>
          <p:nvPr>
            <p:ph type="dt" sz="half" idx="10"/>
          </p:nvPr>
        </p:nvSpPr>
        <p:spPr/>
        <p:txBody>
          <a:bodyPr/>
          <a:lstStyle/>
          <a:p>
            <a:fld id="{8403D3D4-4CE9-4DBB-B1F9-2F1C007532EA}" type="datetime1">
              <a:rPr lang="en-US" smtClean="0"/>
              <a:t>1/25/2023</a:t>
            </a:fld>
            <a:endParaRPr lang="it-IT"/>
          </a:p>
        </p:txBody>
      </p:sp>
      <p:sp>
        <p:nvSpPr>
          <p:cNvPr id="8" name="Segnaposto piè di pagina 7">
            <a:extLst>
              <a:ext uri="{FF2B5EF4-FFF2-40B4-BE49-F238E27FC236}">
                <a16:creationId xmlns:a16="http://schemas.microsoft.com/office/drawing/2014/main" id="{BB100A67-B74B-4CC4-8FAC-3E2B66D883A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622249F-74D3-489D-8F11-66680C51B193}"/>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286148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2433B8-B60F-43BD-BD80-6D539405837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EFC06A9-CC99-4B11-9F8C-EACF8E1F6CD3}"/>
              </a:ext>
            </a:extLst>
          </p:cNvPr>
          <p:cNvSpPr>
            <a:spLocks noGrp="1"/>
          </p:cNvSpPr>
          <p:nvPr>
            <p:ph type="dt" sz="half" idx="10"/>
          </p:nvPr>
        </p:nvSpPr>
        <p:spPr/>
        <p:txBody>
          <a:bodyPr/>
          <a:lstStyle/>
          <a:p>
            <a:fld id="{521DFEAF-5027-4FCE-AD42-887B7EAE8E12}" type="datetime1">
              <a:rPr lang="en-US" smtClean="0"/>
              <a:t>1/25/2023</a:t>
            </a:fld>
            <a:endParaRPr lang="it-IT"/>
          </a:p>
        </p:txBody>
      </p:sp>
      <p:sp>
        <p:nvSpPr>
          <p:cNvPr id="4" name="Segnaposto piè di pagina 3">
            <a:extLst>
              <a:ext uri="{FF2B5EF4-FFF2-40B4-BE49-F238E27FC236}">
                <a16:creationId xmlns:a16="http://schemas.microsoft.com/office/drawing/2014/main" id="{D9FF60DC-04A5-47EF-8862-1E090F91B19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F0590AD-93EA-4727-9CC5-AB19F94494A7}"/>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292098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5CF65D3-84BD-4979-A94F-6F5EA1F88CBA}"/>
              </a:ext>
            </a:extLst>
          </p:cNvPr>
          <p:cNvSpPr>
            <a:spLocks noGrp="1"/>
          </p:cNvSpPr>
          <p:nvPr>
            <p:ph type="dt" sz="half" idx="10"/>
          </p:nvPr>
        </p:nvSpPr>
        <p:spPr/>
        <p:txBody>
          <a:bodyPr/>
          <a:lstStyle/>
          <a:p>
            <a:fld id="{E6306B1E-134F-476E-84DD-AC0C2B1A17BF}" type="datetime1">
              <a:rPr lang="en-US" smtClean="0"/>
              <a:t>1/25/2023</a:t>
            </a:fld>
            <a:endParaRPr lang="it-IT"/>
          </a:p>
        </p:txBody>
      </p:sp>
      <p:sp>
        <p:nvSpPr>
          <p:cNvPr id="3" name="Segnaposto piè di pagina 2">
            <a:extLst>
              <a:ext uri="{FF2B5EF4-FFF2-40B4-BE49-F238E27FC236}">
                <a16:creationId xmlns:a16="http://schemas.microsoft.com/office/drawing/2014/main" id="{1B67F77F-7CF6-4C21-98F9-185807EAAA6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CEC1CF4-B263-44F2-8498-71D19A33E0E0}"/>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379286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B5382E-19C4-4F60-BE75-CE4A7BA15A6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E21B786-F042-4CF4-91BC-F7325C46D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1537F49-93AC-460C-9647-0D32AAFB7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D37EC67-5894-41F8-A468-20D35E7AF3BA}"/>
              </a:ext>
            </a:extLst>
          </p:cNvPr>
          <p:cNvSpPr>
            <a:spLocks noGrp="1"/>
          </p:cNvSpPr>
          <p:nvPr>
            <p:ph type="dt" sz="half" idx="10"/>
          </p:nvPr>
        </p:nvSpPr>
        <p:spPr/>
        <p:txBody>
          <a:bodyPr/>
          <a:lstStyle/>
          <a:p>
            <a:fld id="{FDC521EA-0F3A-4A0D-811B-2B5D91761C15}" type="datetime1">
              <a:rPr lang="en-US" smtClean="0"/>
              <a:t>1/25/2023</a:t>
            </a:fld>
            <a:endParaRPr lang="it-IT"/>
          </a:p>
        </p:txBody>
      </p:sp>
      <p:sp>
        <p:nvSpPr>
          <p:cNvPr id="6" name="Segnaposto piè di pagina 5">
            <a:extLst>
              <a:ext uri="{FF2B5EF4-FFF2-40B4-BE49-F238E27FC236}">
                <a16:creationId xmlns:a16="http://schemas.microsoft.com/office/drawing/2014/main" id="{F2E6F990-8D25-4D15-8071-CDAF6F4C9DA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8CFBB1D-1B90-4438-BDDE-AE5BEDD3F0F1}"/>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50783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73270D-3994-45FB-BFD4-9366C761DF1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8969289-374E-4E21-8BD8-D5E29F812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3D1EED0-A576-449C-BD17-55E68D79E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E3A9409-B1A1-4F5B-9B7A-A865923DC323}"/>
              </a:ext>
            </a:extLst>
          </p:cNvPr>
          <p:cNvSpPr>
            <a:spLocks noGrp="1"/>
          </p:cNvSpPr>
          <p:nvPr>
            <p:ph type="dt" sz="half" idx="10"/>
          </p:nvPr>
        </p:nvSpPr>
        <p:spPr/>
        <p:txBody>
          <a:bodyPr/>
          <a:lstStyle/>
          <a:p>
            <a:fld id="{C6C47D58-331D-40B1-A0C1-1237A14BD153}" type="datetime1">
              <a:rPr lang="en-US" smtClean="0"/>
              <a:t>1/25/2023</a:t>
            </a:fld>
            <a:endParaRPr lang="it-IT"/>
          </a:p>
        </p:txBody>
      </p:sp>
      <p:sp>
        <p:nvSpPr>
          <p:cNvPr id="6" name="Segnaposto piè di pagina 5">
            <a:extLst>
              <a:ext uri="{FF2B5EF4-FFF2-40B4-BE49-F238E27FC236}">
                <a16:creationId xmlns:a16="http://schemas.microsoft.com/office/drawing/2014/main" id="{01A6B0F2-8A9F-40D8-A005-23DA12DB6EF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245561D-DDD1-4C4C-A0A6-7E1E61946504}"/>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78128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3" descr="Immagine che contiene clipart&#10;&#10;Descrizione generata automaticamente">
            <a:extLst>
              <a:ext uri="{FF2B5EF4-FFF2-40B4-BE49-F238E27FC236}">
                <a16:creationId xmlns:a16="http://schemas.microsoft.com/office/drawing/2014/main" id="{CD70090F-8BC8-402E-B289-91AA071EF05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803194" y="7678"/>
            <a:ext cx="2388806" cy="627062"/>
          </a:xfrm>
          <a:prstGeom prst="rect">
            <a:avLst/>
          </a:prstGeom>
          <a:ln w="12700">
            <a:noFill/>
          </a:ln>
        </p:spPr>
      </p:pic>
      <p:sp>
        <p:nvSpPr>
          <p:cNvPr id="2" name="Segnaposto titolo 1">
            <a:extLst>
              <a:ext uri="{FF2B5EF4-FFF2-40B4-BE49-F238E27FC236}">
                <a16:creationId xmlns:a16="http://schemas.microsoft.com/office/drawing/2014/main" id="{682A18EB-3646-4DF6-96AB-7AB1EA428B48}"/>
              </a:ext>
            </a:extLst>
          </p:cNvPr>
          <p:cNvSpPr>
            <a:spLocks noGrp="1"/>
          </p:cNvSpPr>
          <p:nvPr>
            <p:ph type="title"/>
          </p:nvPr>
        </p:nvSpPr>
        <p:spPr>
          <a:xfrm>
            <a:off x="838200" y="634740"/>
            <a:ext cx="10515600" cy="1055948"/>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038B7FB0-0F27-4683-BF57-8BE41D0E85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718A4E60-CA63-42AE-92B5-C999640DB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3D4888"/>
                </a:solidFill>
              </a:defRPr>
            </a:lvl1pPr>
          </a:lstStyle>
          <a:p>
            <a:fld id="{90F22D52-6D45-40A7-A171-7E58B6603C06}" type="datetime1">
              <a:rPr lang="en-US" smtClean="0"/>
              <a:t>1/25/2023</a:t>
            </a:fld>
            <a:endParaRPr lang="it-IT" dirty="0"/>
          </a:p>
        </p:txBody>
      </p:sp>
      <p:sp>
        <p:nvSpPr>
          <p:cNvPr id="5" name="Segnaposto piè di pagina 4">
            <a:extLst>
              <a:ext uri="{FF2B5EF4-FFF2-40B4-BE49-F238E27FC236}">
                <a16:creationId xmlns:a16="http://schemas.microsoft.com/office/drawing/2014/main" id="{9736839B-8FF1-49DC-83FB-25BB2E9F9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D4888"/>
                </a:solidFill>
              </a:defRPr>
            </a:lvl1pPr>
          </a:lstStyle>
          <a:p>
            <a:endParaRPr lang="it-IT" dirty="0"/>
          </a:p>
        </p:txBody>
      </p:sp>
      <p:sp>
        <p:nvSpPr>
          <p:cNvPr id="6" name="Segnaposto numero diapositiva 5">
            <a:extLst>
              <a:ext uri="{FF2B5EF4-FFF2-40B4-BE49-F238E27FC236}">
                <a16:creationId xmlns:a16="http://schemas.microsoft.com/office/drawing/2014/main" id="{9A55F0AE-D811-491E-B64E-20492DABE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3D4888"/>
                </a:solidFill>
              </a:defRPr>
            </a:lvl1pPr>
          </a:lstStyle>
          <a:p>
            <a:fld id="{7ADC2682-86E0-43EF-9663-C77056E8D387}" type="slidenum">
              <a:rPr lang="it-IT" smtClean="0"/>
              <a:pPr/>
              <a:t>‹N›</a:t>
            </a:fld>
            <a:endParaRPr lang="it-IT" dirty="0"/>
          </a:p>
        </p:txBody>
      </p:sp>
    </p:spTree>
    <p:extLst>
      <p:ext uri="{BB962C8B-B14F-4D97-AF65-F5344CB8AC3E}">
        <p14:creationId xmlns:p14="http://schemas.microsoft.com/office/powerpoint/2010/main" val="1989466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b="1" kern="1200">
          <a:solidFill>
            <a:srgbClr val="3D48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35.png"/><Relationship Id="rId12"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29.png"/><Relationship Id="rId5" Type="http://schemas.openxmlformats.org/officeDocument/2006/relationships/image" Target="../media/image40.png"/><Relationship Id="rId10" Type="http://schemas.openxmlformats.org/officeDocument/2006/relationships/image" Target="../media/image43.jpeg"/><Relationship Id="rId4" Type="http://schemas.openxmlformats.org/officeDocument/2006/relationships/image" Target="../media/image39.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6.jfif"/></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04D8-36CA-4CA4-81FF-BB6FCF54979A}"/>
              </a:ext>
            </a:extLst>
          </p:cNvPr>
          <p:cNvSpPr>
            <a:spLocks noGrp="1"/>
          </p:cNvSpPr>
          <p:nvPr>
            <p:ph type="ctrTitle"/>
          </p:nvPr>
        </p:nvSpPr>
        <p:spPr>
          <a:xfrm>
            <a:off x="1341120" y="2093734"/>
            <a:ext cx="9509760" cy="1890997"/>
          </a:xfrm>
        </p:spPr>
        <p:txBody>
          <a:bodyPr/>
          <a:lstStyle/>
          <a:p>
            <a:r>
              <a:rPr lang="en-US" b="1" dirty="0">
                <a:solidFill>
                  <a:srgbClr val="C00000"/>
                </a:solidFill>
              </a:rPr>
              <a:t>WP9</a:t>
            </a:r>
            <a:r>
              <a:rPr lang="en-US" b="1" dirty="0"/>
              <a:t> </a:t>
            </a:r>
            <a:r>
              <a:rPr lang="en-US" dirty="0"/>
              <a:t>– Digital Waste Platform</a:t>
            </a:r>
            <a:endParaRPr lang="en-US" b="1" dirty="0"/>
          </a:p>
        </p:txBody>
      </p:sp>
      <p:sp>
        <p:nvSpPr>
          <p:cNvPr id="4" name="Text Placeholder 3">
            <a:extLst>
              <a:ext uri="{FF2B5EF4-FFF2-40B4-BE49-F238E27FC236}">
                <a16:creationId xmlns:a16="http://schemas.microsoft.com/office/drawing/2014/main" id="{49AC6A6D-A10E-493E-836E-D0E9C7C58259}"/>
              </a:ext>
            </a:extLst>
          </p:cNvPr>
          <p:cNvSpPr>
            <a:spLocks noGrp="1"/>
          </p:cNvSpPr>
          <p:nvPr>
            <p:ph type="body" sz="quarter" idx="10"/>
          </p:nvPr>
        </p:nvSpPr>
        <p:spPr/>
        <p:txBody>
          <a:bodyPr>
            <a:normAutofit fontScale="85000" lnSpcReduction="20000"/>
          </a:bodyPr>
          <a:lstStyle/>
          <a:p>
            <a:r>
              <a:rPr lang="en-US" dirty="0"/>
              <a:t>Final Demo Meeting, 25</a:t>
            </a:r>
            <a:r>
              <a:rPr lang="en-US" baseline="30000" dirty="0"/>
              <a:t>th</a:t>
            </a:r>
            <a:r>
              <a:rPr lang="en-US" dirty="0"/>
              <a:t> January 2023</a:t>
            </a:r>
            <a:br>
              <a:rPr lang="en-US" dirty="0"/>
            </a:br>
            <a:r>
              <a:rPr lang="en-US" dirty="0"/>
              <a:t>Andrea Pepperosa, Daniele </a:t>
            </a:r>
            <a:r>
              <a:rPr lang="en-US" dirty="0" err="1"/>
              <a:t>Ninci</a:t>
            </a:r>
            <a:r>
              <a:rPr lang="en-US" dirty="0"/>
              <a:t>, Andrea Della Maggiora</a:t>
            </a:r>
          </a:p>
        </p:txBody>
      </p:sp>
    </p:spTree>
    <p:extLst>
      <p:ext uri="{BB962C8B-B14F-4D97-AF65-F5344CB8AC3E}">
        <p14:creationId xmlns:p14="http://schemas.microsoft.com/office/powerpoint/2010/main" val="2033855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2270A40B-2589-4DB3-5DC5-9D87E52FBE9A}"/>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8FCF5DBA-532C-5B3E-A927-36FA9C0DEAF5}"/>
              </a:ext>
            </a:extLst>
          </p:cNvPr>
          <p:cNvSpPr>
            <a:spLocks noGrp="1"/>
          </p:cNvSpPr>
          <p:nvPr>
            <p:ph type="sldNum" sz="quarter" idx="12"/>
          </p:nvPr>
        </p:nvSpPr>
        <p:spPr/>
        <p:txBody>
          <a:bodyPr/>
          <a:lstStyle/>
          <a:p>
            <a:fld id="{7ADC2682-86E0-43EF-9663-C77056E8D387}" type="slidenum">
              <a:rPr lang="it-IT" smtClean="0"/>
              <a:t>10</a:t>
            </a:fld>
            <a:endParaRPr lang="it-IT"/>
          </a:p>
        </p:txBody>
      </p:sp>
      <p:sp>
        <p:nvSpPr>
          <p:cNvPr id="6" name="Titolo 1">
            <a:extLst>
              <a:ext uri="{FF2B5EF4-FFF2-40B4-BE49-F238E27FC236}">
                <a16:creationId xmlns:a16="http://schemas.microsoft.com/office/drawing/2014/main" id="{6C1C3345-AD3F-8C46-84BF-DAB08034940B}"/>
              </a:ext>
            </a:extLst>
          </p:cNvPr>
          <p:cNvSpPr>
            <a:spLocks noGrp="1"/>
          </p:cNvSpPr>
          <p:nvPr>
            <p:ph type="title"/>
          </p:nvPr>
        </p:nvSpPr>
        <p:spPr>
          <a:xfrm>
            <a:off x="466725" y="234643"/>
            <a:ext cx="10515600" cy="1055688"/>
          </a:xfrm>
        </p:spPr>
        <p:txBody>
          <a:bodyPr/>
          <a:lstStyle/>
          <a:p>
            <a:r>
              <a:rPr lang="en-US" dirty="0"/>
              <a:t>Work Carried Out (III/VII)</a:t>
            </a:r>
          </a:p>
        </p:txBody>
      </p:sp>
      <p:sp>
        <p:nvSpPr>
          <p:cNvPr id="7" name="Segnaposto contenuto 2">
            <a:extLst>
              <a:ext uri="{FF2B5EF4-FFF2-40B4-BE49-F238E27FC236}">
                <a16:creationId xmlns:a16="http://schemas.microsoft.com/office/drawing/2014/main" id="{E91C2EB8-A7C8-F566-8813-2E81B821D085}"/>
              </a:ext>
            </a:extLst>
          </p:cNvPr>
          <p:cNvSpPr>
            <a:spLocks noGrp="1"/>
          </p:cNvSpPr>
          <p:nvPr>
            <p:ph idx="1"/>
          </p:nvPr>
        </p:nvSpPr>
        <p:spPr>
          <a:xfrm>
            <a:off x="292237" y="1034965"/>
            <a:ext cx="11242538" cy="543197"/>
          </a:xfrm>
        </p:spPr>
        <p:txBody>
          <a:bodyPr/>
          <a:lstStyle/>
          <a:p>
            <a:r>
              <a:rPr lang="en-US" dirty="0"/>
              <a:t>Software </a:t>
            </a:r>
            <a:r>
              <a:rPr lang="en-US" dirty="0" err="1"/>
              <a:t>dvpt</a:t>
            </a:r>
            <a:r>
              <a:rPr lang="en-US" dirty="0"/>
              <a:t> and technologies integration</a:t>
            </a:r>
          </a:p>
        </p:txBody>
      </p:sp>
      <p:grpSp>
        <p:nvGrpSpPr>
          <p:cNvPr id="8" name="Gruppo 7">
            <a:extLst>
              <a:ext uri="{FF2B5EF4-FFF2-40B4-BE49-F238E27FC236}">
                <a16:creationId xmlns:a16="http://schemas.microsoft.com/office/drawing/2014/main" id="{390354AD-B262-C24F-6498-84896684DDCD}"/>
              </a:ext>
            </a:extLst>
          </p:cNvPr>
          <p:cNvGrpSpPr/>
          <p:nvPr/>
        </p:nvGrpSpPr>
        <p:grpSpPr>
          <a:xfrm>
            <a:off x="2428874" y="1578162"/>
            <a:ext cx="6591301" cy="412156"/>
            <a:chOff x="2209799" y="2999676"/>
            <a:chExt cx="7556144" cy="1439140"/>
          </a:xfrm>
        </p:grpSpPr>
        <p:sp>
          <p:nvSpPr>
            <p:cNvPr id="9" name="Freccia angolare in su 8">
              <a:extLst>
                <a:ext uri="{FF2B5EF4-FFF2-40B4-BE49-F238E27FC236}">
                  <a16:creationId xmlns:a16="http://schemas.microsoft.com/office/drawing/2014/main" id="{420E03DB-A034-C2B0-D065-C5A5B083B70B}"/>
                </a:ext>
              </a:extLst>
            </p:cNvPr>
            <p:cNvSpPr/>
            <p:nvPr/>
          </p:nvSpPr>
          <p:spPr>
            <a:xfrm rot="10800000">
              <a:off x="2209799" y="2999676"/>
              <a:ext cx="3781927" cy="1439140"/>
            </a:xfrm>
            <a:prstGeom prst="bentUpArrow">
              <a:avLst>
                <a:gd name="adj1" fmla="val 12460"/>
                <a:gd name="adj2" fmla="val 1747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angolare in su 9">
              <a:extLst>
                <a:ext uri="{FF2B5EF4-FFF2-40B4-BE49-F238E27FC236}">
                  <a16:creationId xmlns:a16="http://schemas.microsoft.com/office/drawing/2014/main" id="{E21A7FD7-15CD-79AA-7E56-DB9DF5B43B9D}"/>
                </a:ext>
              </a:extLst>
            </p:cNvPr>
            <p:cNvSpPr/>
            <p:nvPr/>
          </p:nvSpPr>
          <p:spPr>
            <a:xfrm rot="10800000" flipH="1">
              <a:off x="5984015" y="2999676"/>
              <a:ext cx="3781928" cy="1439140"/>
            </a:xfrm>
            <a:prstGeom prst="bentUpArrow">
              <a:avLst>
                <a:gd name="adj1" fmla="val 12460"/>
                <a:gd name="adj2" fmla="val 1747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asellaDiTesto 10">
            <a:extLst>
              <a:ext uri="{FF2B5EF4-FFF2-40B4-BE49-F238E27FC236}">
                <a16:creationId xmlns:a16="http://schemas.microsoft.com/office/drawing/2014/main" id="{422B6CDD-D1A8-C125-3DAE-92BFBAA12301}"/>
              </a:ext>
            </a:extLst>
          </p:cNvPr>
          <p:cNvSpPr txBox="1"/>
          <p:nvPr/>
        </p:nvSpPr>
        <p:spPr>
          <a:xfrm>
            <a:off x="309023" y="1796830"/>
            <a:ext cx="4361447" cy="571908"/>
          </a:xfrm>
          <a:prstGeom prst="rect">
            <a:avLst/>
          </a:prstGeom>
          <a:noFill/>
          <a:ln cap="flat">
            <a:noFill/>
          </a:ln>
        </p:spPr>
        <p:txBody>
          <a:bodyPr vert="horz" wrap="square" lIns="90000" tIns="45000" rIns="90000" bIns="45000" anchorCtr="0" compatLnSpc="0">
            <a:spAutoFit/>
          </a:bodyPr>
          <a:lstStyle/>
          <a:p>
            <a:pPr marL="0" marR="0" lvl="0" indent="0" algn="l" rtl="0" hangingPunct="0">
              <a:lnSpc>
                <a:spcPct val="115000"/>
              </a:lnSpc>
              <a:spcBef>
                <a:spcPts val="0"/>
              </a:spcBef>
              <a:spcAft>
                <a:spcPts val="1009"/>
              </a:spcAft>
              <a:buNone/>
              <a:tabLst/>
            </a:pPr>
            <a:r>
              <a:rPr lang="en-US" sz="3200" b="1" dirty="0">
                <a:solidFill>
                  <a:srgbClr val="3D4888"/>
                </a:solidFill>
              </a:rPr>
              <a:t>RCMS Database Bridge</a:t>
            </a:r>
            <a:endParaRPr lang="en-US" sz="3200" dirty="0">
              <a:solidFill>
                <a:srgbClr val="3D4888"/>
              </a:solidFill>
            </a:endParaRPr>
          </a:p>
        </p:txBody>
      </p:sp>
      <p:sp>
        <p:nvSpPr>
          <p:cNvPr id="12" name="CasellaDiTesto 11">
            <a:extLst>
              <a:ext uri="{FF2B5EF4-FFF2-40B4-BE49-F238E27FC236}">
                <a16:creationId xmlns:a16="http://schemas.microsoft.com/office/drawing/2014/main" id="{A02B31E1-AA7C-5EE0-F689-011F0494161A}"/>
              </a:ext>
            </a:extLst>
          </p:cNvPr>
          <p:cNvSpPr txBox="1"/>
          <p:nvPr/>
        </p:nvSpPr>
        <p:spPr>
          <a:xfrm>
            <a:off x="7370668" y="1806576"/>
            <a:ext cx="3314700" cy="571908"/>
          </a:xfrm>
          <a:prstGeom prst="rect">
            <a:avLst/>
          </a:prstGeom>
          <a:noFill/>
          <a:ln cap="flat">
            <a:noFill/>
          </a:ln>
        </p:spPr>
        <p:txBody>
          <a:bodyPr vert="horz" wrap="square" lIns="90000" tIns="45000" rIns="90000" bIns="45000" anchorCtr="0" compatLnSpc="0">
            <a:spAutoFit/>
          </a:bodyPr>
          <a:lstStyle/>
          <a:p>
            <a:pPr marL="0" marR="0" lvl="0" indent="0" algn="l" rtl="0" hangingPunct="0">
              <a:lnSpc>
                <a:spcPct val="115000"/>
              </a:lnSpc>
              <a:spcBef>
                <a:spcPts val="0"/>
              </a:spcBef>
              <a:spcAft>
                <a:spcPts val="1009"/>
              </a:spcAft>
              <a:buNone/>
              <a:tabLst/>
            </a:pPr>
            <a:r>
              <a:rPr lang="en-US" sz="3200" b="1" dirty="0">
                <a:solidFill>
                  <a:srgbClr val="3D4888"/>
                </a:solidFill>
              </a:rPr>
              <a:t>RCMS Database </a:t>
            </a:r>
            <a:endParaRPr lang="en-US" sz="3200" dirty="0">
              <a:solidFill>
                <a:srgbClr val="3D4888"/>
              </a:solidFill>
            </a:endParaRPr>
          </a:p>
        </p:txBody>
      </p:sp>
      <p:pic>
        <p:nvPicPr>
          <p:cNvPr id="13" name="Immagine 12">
            <a:extLst>
              <a:ext uri="{FF2B5EF4-FFF2-40B4-BE49-F238E27FC236}">
                <a16:creationId xmlns:a16="http://schemas.microsoft.com/office/drawing/2014/main" id="{AD106749-82DD-11A9-CD13-D5606519A7FF}"/>
              </a:ext>
            </a:extLst>
          </p:cNvPr>
          <p:cNvPicPr/>
          <p:nvPr/>
        </p:nvPicPr>
        <p:blipFill>
          <a:blip r:embed="rId2"/>
          <a:stretch/>
        </p:blipFill>
        <p:spPr>
          <a:xfrm>
            <a:off x="1674501" y="7207076"/>
            <a:ext cx="3314700" cy="4113385"/>
          </a:xfrm>
          <a:prstGeom prst="rect">
            <a:avLst/>
          </a:prstGeom>
          <a:ln w="0">
            <a:noFill/>
          </a:ln>
        </p:spPr>
      </p:pic>
      <p:pic>
        <p:nvPicPr>
          <p:cNvPr id="14" name="Immagine 13">
            <a:extLst>
              <a:ext uri="{FF2B5EF4-FFF2-40B4-BE49-F238E27FC236}">
                <a16:creationId xmlns:a16="http://schemas.microsoft.com/office/drawing/2014/main" id="{A282002B-B54F-2BE8-3E21-23D83E447F35}"/>
              </a:ext>
            </a:extLst>
          </p:cNvPr>
          <p:cNvPicPr>
            <a:picLocks noChangeAspect="1"/>
          </p:cNvPicPr>
          <p:nvPr/>
        </p:nvPicPr>
        <p:blipFill>
          <a:blip r:embed="rId3"/>
          <a:stretch>
            <a:fillRect/>
          </a:stretch>
        </p:blipFill>
        <p:spPr>
          <a:xfrm>
            <a:off x="2667799" y="7386577"/>
            <a:ext cx="6769316" cy="3285939"/>
          </a:xfrm>
          <a:prstGeom prst="rect">
            <a:avLst/>
          </a:prstGeom>
          <a:ln>
            <a:solidFill>
              <a:schemeClr val="tx1"/>
            </a:solidFill>
          </a:ln>
        </p:spPr>
      </p:pic>
      <p:pic>
        <p:nvPicPr>
          <p:cNvPr id="2" name="Immagine 1">
            <a:extLst>
              <a:ext uri="{FF2B5EF4-FFF2-40B4-BE49-F238E27FC236}">
                <a16:creationId xmlns:a16="http://schemas.microsoft.com/office/drawing/2014/main" id="{4F8D682E-5208-5499-0FA0-AEB37DD4BF36}"/>
              </a:ext>
            </a:extLst>
          </p:cNvPr>
          <p:cNvPicPr>
            <a:picLocks noChangeAspect="1"/>
          </p:cNvPicPr>
          <p:nvPr/>
        </p:nvPicPr>
        <p:blipFill rotWithShape="1">
          <a:blip r:embed="rId4">
            <a:clrChange>
              <a:clrFrom>
                <a:srgbClr val="FCFCFC"/>
              </a:clrFrom>
              <a:clrTo>
                <a:srgbClr val="FCFCFC">
                  <a:alpha val="0"/>
                </a:srgbClr>
              </a:clrTo>
            </a:clrChange>
            <a:lum/>
            <a:alphaModFix/>
          </a:blip>
          <a:srcRect l="3008"/>
          <a:stretch/>
        </p:blipFill>
        <p:spPr>
          <a:xfrm>
            <a:off x="7159334" y="83785"/>
            <a:ext cx="1891163" cy="1320859"/>
          </a:xfrm>
          <a:prstGeom prst="rect">
            <a:avLst/>
          </a:prstGeom>
          <a:noFill/>
          <a:ln cap="flat">
            <a:noFill/>
          </a:ln>
        </p:spPr>
      </p:pic>
      <p:pic>
        <p:nvPicPr>
          <p:cNvPr id="15" name="Picture 2" descr="Graphical user interface, application&#10;&#10;Description automatically generated">
            <a:extLst>
              <a:ext uri="{FF2B5EF4-FFF2-40B4-BE49-F238E27FC236}">
                <a16:creationId xmlns:a16="http://schemas.microsoft.com/office/drawing/2014/main" id="{DA2E0ADE-61DF-5461-1424-E61316946616}"/>
              </a:ext>
            </a:extLst>
          </p:cNvPr>
          <p:cNvPicPr>
            <a:picLocks noChangeAspect="1"/>
          </p:cNvPicPr>
          <p:nvPr/>
        </p:nvPicPr>
        <p:blipFill>
          <a:blip r:embed="rId5"/>
          <a:stretch>
            <a:fillRect/>
          </a:stretch>
        </p:blipFill>
        <p:spPr>
          <a:xfrm>
            <a:off x="594011" y="2344699"/>
            <a:ext cx="3400728" cy="4119254"/>
          </a:xfrm>
          <a:prstGeom prst="rect">
            <a:avLst/>
          </a:prstGeom>
          <a:ln>
            <a:solidFill>
              <a:schemeClr val="tx1"/>
            </a:solidFill>
          </a:ln>
        </p:spPr>
      </p:pic>
      <p:pic>
        <p:nvPicPr>
          <p:cNvPr id="23" name="Picture 23" descr="Graphical user interface, text, application&#10;&#10;Description automatically generated">
            <a:extLst>
              <a:ext uri="{FF2B5EF4-FFF2-40B4-BE49-F238E27FC236}">
                <a16:creationId xmlns:a16="http://schemas.microsoft.com/office/drawing/2014/main" id="{F762DD80-D7A0-F12D-7277-91DE33E25906}"/>
              </a:ext>
            </a:extLst>
          </p:cNvPr>
          <p:cNvPicPr>
            <a:picLocks noChangeAspect="1"/>
          </p:cNvPicPr>
          <p:nvPr/>
        </p:nvPicPr>
        <p:blipFill>
          <a:blip r:embed="rId6"/>
          <a:stretch>
            <a:fillRect/>
          </a:stretch>
        </p:blipFill>
        <p:spPr>
          <a:xfrm>
            <a:off x="4747727" y="2530497"/>
            <a:ext cx="7307423" cy="3647577"/>
          </a:xfrm>
          <a:prstGeom prst="rect">
            <a:avLst/>
          </a:prstGeom>
          <a:ln>
            <a:solidFill>
              <a:schemeClr val="tx1"/>
            </a:solidFill>
          </a:ln>
        </p:spPr>
      </p:pic>
    </p:spTree>
    <p:extLst>
      <p:ext uri="{BB962C8B-B14F-4D97-AF65-F5344CB8AC3E}">
        <p14:creationId xmlns:p14="http://schemas.microsoft.com/office/powerpoint/2010/main" val="351484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EED3C066-DCE7-F4D1-22E2-B094EBDB5EDB}"/>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02AB0929-2BC7-741A-A221-8F4A80E2FFBA}"/>
              </a:ext>
            </a:extLst>
          </p:cNvPr>
          <p:cNvSpPr>
            <a:spLocks noGrp="1"/>
          </p:cNvSpPr>
          <p:nvPr>
            <p:ph type="sldNum" sz="quarter" idx="12"/>
          </p:nvPr>
        </p:nvSpPr>
        <p:spPr/>
        <p:txBody>
          <a:bodyPr/>
          <a:lstStyle/>
          <a:p>
            <a:fld id="{7ADC2682-86E0-43EF-9663-C77056E8D387}" type="slidenum">
              <a:rPr lang="it-IT" smtClean="0"/>
              <a:t>11</a:t>
            </a:fld>
            <a:endParaRPr lang="it-IT"/>
          </a:p>
        </p:txBody>
      </p:sp>
      <p:sp>
        <p:nvSpPr>
          <p:cNvPr id="6" name="Titolo 1">
            <a:extLst>
              <a:ext uri="{FF2B5EF4-FFF2-40B4-BE49-F238E27FC236}">
                <a16:creationId xmlns:a16="http://schemas.microsoft.com/office/drawing/2014/main" id="{057E6E63-30DF-C2E8-5FCE-1BFAB061C90D}"/>
              </a:ext>
            </a:extLst>
          </p:cNvPr>
          <p:cNvSpPr>
            <a:spLocks noGrp="1"/>
          </p:cNvSpPr>
          <p:nvPr>
            <p:ph type="title"/>
          </p:nvPr>
        </p:nvSpPr>
        <p:spPr>
          <a:xfrm>
            <a:off x="466725" y="234643"/>
            <a:ext cx="10515600" cy="1055688"/>
          </a:xfrm>
        </p:spPr>
        <p:txBody>
          <a:bodyPr/>
          <a:lstStyle/>
          <a:p>
            <a:r>
              <a:rPr lang="en-US" dirty="0"/>
              <a:t>Work Carried Out (IV/VII)</a:t>
            </a:r>
          </a:p>
        </p:txBody>
      </p:sp>
      <p:sp>
        <p:nvSpPr>
          <p:cNvPr id="7" name="Segnaposto contenuto 2">
            <a:extLst>
              <a:ext uri="{FF2B5EF4-FFF2-40B4-BE49-F238E27FC236}">
                <a16:creationId xmlns:a16="http://schemas.microsoft.com/office/drawing/2014/main" id="{F6CC83AA-3623-0650-7833-CDD6A8FE39C8}"/>
              </a:ext>
            </a:extLst>
          </p:cNvPr>
          <p:cNvSpPr>
            <a:spLocks noGrp="1"/>
          </p:cNvSpPr>
          <p:nvPr>
            <p:ph idx="1"/>
          </p:nvPr>
        </p:nvSpPr>
        <p:spPr>
          <a:xfrm>
            <a:off x="292237" y="1241664"/>
            <a:ext cx="4381517" cy="1075814"/>
          </a:xfrm>
        </p:spPr>
        <p:txBody>
          <a:bodyPr/>
          <a:lstStyle/>
          <a:p>
            <a:r>
              <a:rPr lang="en-US" dirty="0"/>
              <a:t>Software development and technologies integration</a:t>
            </a:r>
          </a:p>
        </p:txBody>
      </p:sp>
      <p:sp>
        <p:nvSpPr>
          <p:cNvPr id="8" name="TextShape 3">
            <a:extLst>
              <a:ext uri="{FF2B5EF4-FFF2-40B4-BE49-F238E27FC236}">
                <a16:creationId xmlns:a16="http://schemas.microsoft.com/office/drawing/2014/main" id="{28BDBD38-3A00-039C-4FB3-DCB9D2FDCEDA}"/>
              </a:ext>
            </a:extLst>
          </p:cNvPr>
          <p:cNvSpPr txBox="1"/>
          <p:nvPr/>
        </p:nvSpPr>
        <p:spPr>
          <a:xfrm>
            <a:off x="3460442" y="3606974"/>
            <a:ext cx="1676168" cy="586260"/>
          </a:xfrm>
          <a:prstGeom prst="rect">
            <a:avLst/>
          </a:prstGeom>
          <a:noFill/>
          <a:ln w="0">
            <a:solidFill>
              <a:srgbClr val="000000"/>
            </a:solidFill>
          </a:ln>
        </p:spPr>
        <p:txBody>
          <a:bodyPr lIns="90000" tIns="45000" rIns="90000" bIns="45000">
            <a:noAutofit/>
          </a:bodyPr>
          <a:lstStyle/>
          <a:p>
            <a:r>
              <a:rPr lang="en-US" sz="2200" dirty="0">
                <a:solidFill>
                  <a:srgbClr val="3D4888"/>
                </a:solidFill>
              </a:rPr>
              <a:t>RCMS Bridge</a:t>
            </a:r>
          </a:p>
        </p:txBody>
      </p:sp>
      <p:sp>
        <p:nvSpPr>
          <p:cNvPr id="9" name="TextShape 4">
            <a:extLst>
              <a:ext uri="{FF2B5EF4-FFF2-40B4-BE49-F238E27FC236}">
                <a16:creationId xmlns:a16="http://schemas.microsoft.com/office/drawing/2014/main" id="{5C2489D9-9A84-9EBE-4DBD-08F07AF2FD9B}"/>
              </a:ext>
            </a:extLst>
          </p:cNvPr>
          <p:cNvSpPr txBox="1"/>
          <p:nvPr/>
        </p:nvSpPr>
        <p:spPr>
          <a:xfrm>
            <a:off x="5409265" y="1663887"/>
            <a:ext cx="3159095" cy="602280"/>
          </a:xfrm>
          <a:prstGeom prst="rect">
            <a:avLst/>
          </a:prstGeom>
          <a:noFill/>
          <a:ln w="0">
            <a:solidFill>
              <a:srgbClr val="000000"/>
            </a:solidFill>
          </a:ln>
        </p:spPr>
        <p:txBody>
          <a:bodyPr lIns="90000" tIns="45000" rIns="90000" bIns="45000">
            <a:noAutofit/>
          </a:bodyPr>
          <a:lstStyle/>
          <a:p>
            <a:r>
              <a:rPr lang="en-US" sz="2200" dirty="0">
                <a:solidFill>
                  <a:srgbClr val="3D4888"/>
                </a:solidFill>
              </a:rPr>
              <a:t>RadBASE for MICADO</a:t>
            </a:r>
          </a:p>
        </p:txBody>
      </p:sp>
      <p:sp>
        <p:nvSpPr>
          <p:cNvPr id="10" name="TextShape 5">
            <a:extLst>
              <a:ext uri="{FF2B5EF4-FFF2-40B4-BE49-F238E27FC236}">
                <a16:creationId xmlns:a16="http://schemas.microsoft.com/office/drawing/2014/main" id="{D20C1A2B-9BD9-0FD8-7F0F-F4F5435FA30C}"/>
              </a:ext>
            </a:extLst>
          </p:cNvPr>
          <p:cNvSpPr txBox="1"/>
          <p:nvPr/>
        </p:nvSpPr>
        <p:spPr>
          <a:xfrm>
            <a:off x="9175086" y="3475800"/>
            <a:ext cx="3043734" cy="602280"/>
          </a:xfrm>
          <a:prstGeom prst="rect">
            <a:avLst/>
          </a:prstGeom>
          <a:noFill/>
          <a:ln w="0">
            <a:solidFill>
              <a:srgbClr val="000000"/>
            </a:solidFill>
          </a:ln>
        </p:spPr>
        <p:txBody>
          <a:bodyPr lIns="90000" tIns="45000" rIns="90000" bIns="45000">
            <a:noAutofit/>
          </a:bodyPr>
          <a:lstStyle/>
          <a:p>
            <a:r>
              <a:rPr lang="en-US" sz="2200" dirty="0">
                <a:solidFill>
                  <a:srgbClr val="3D4888"/>
                </a:solidFill>
              </a:rPr>
              <a:t>RCMS Database GUI</a:t>
            </a:r>
          </a:p>
        </p:txBody>
      </p:sp>
      <p:pic>
        <p:nvPicPr>
          <p:cNvPr id="11" name="Immagine 10_0">
            <a:extLst>
              <a:ext uri="{FF2B5EF4-FFF2-40B4-BE49-F238E27FC236}">
                <a16:creationId xmlns:a16="http://schemas.microsoft.com/office/drawing/2014/main" id="{9CA2E62F-8B19-FCFC-42CE-BC45F70AEED7}"/>
              </a:ext>
            </a:extLst>
          </p:cNvPr>
          <p:cNvPicPr/>
          <p:nvPr/>
        </p:nvPicPr>
        <p:blipFill>
          <a:blip r:embed="rId2"/>
          <a:stretch/>
        </p:blipFill>
        <p:spPr>
          <a:xfrm>
            <a:off x="665607" y="3178876"/>
            <a:ext cx="2005560" cy="1510200"/>
          </a:xfrm>
          <a:prstGeom prst="rect">
            <a:avLst/>
          </a:prstGeom>
          <a:ln w="0">
            <a:noFill/>
          </a:ln>
        </p:spPr>
      </p:pic>
      <p:sp>
        <p:nvSpPr>
          <p:cNvPr id="12" name="TextShape 6">
            <a:extLst>
              <a:ext uri="{FF2B5EF4-FFF2-40B4-BE49-F238E27FC236}">
                <a16:creationId xmlns:a16="http://schemas.microsoft.com/office/drawing/2014/main" id="{4CA34DD7-19D6-A2D6-244A-40608AB34E2A}"/>
              </a:ext>
            </a:extLst>
          </p:cNvPr>
          <p:cNvSpPr txBox="1"/>
          <p:nvPr/>
        </p:nvSpPr>
        <p:spPr>
          <a:xfrm>
            <a:off x="62449" y="2647724"/>
            <a:ext cx="3333240" cy="550440"/>
          </a:xfrm>
          <a:prstGeom prst="rect">
            <a:avLst/>
          </a:prstGeom>
          <a:noFill/>
          <a:ln w="0">
            <a:solidFill>
              <a:srgbClr val="000000"/>
            </a:solidFill>
          </a:ln>
        </p:spPr>
        <p:txBody>
          <a:bodyPr lIns="90000" tIns="45000" rIns="90000" bIns="45000">
            <a:noAutofit/>
          </a:bodyPr>
          <a:lstStyle/>
          <a:p>
            <a:r>
              <a:rPr lang="en-US" sz="2200" dirty="0">
                <a:solidFill>
                  <a:srgbClr val="3D4888"/>
                </a:solidFill>
              </a:rPr>
              <a:t>Drums Measurement Site</a:t>
            </a:r>
          </a:p>
        </p:txBody>
      </p:sp>
      <p:pic>
        <p:nvPicPr>
          <p:cNvPr id="13" name="Immagine 12">
            <a:extLst>
              <a:ext uri="{FF2B5EF4-FFF2-40B4-BE49-F238E27FC236}">
                <a16:creationId xmlns:a16="http://schemas.microsoft.com/office/drawing/2014/main" id="{F76D2CBE-1313-82BF-BFC7-E925A805505A}"/>
              </a:ext>
            </a:extLst>
          </p:cNvPr>
          <p:cNvPicPr/>
          <p:nvPr/>
        </p:nvPicPr>
        <p:blipFill>
          <a:blip r:embed="rId3"/>
          <a:stretch/>
        </p:blipFill>
        <p:spPr>
          <a:xfrm>
            <a:off x="2354400" y="4798440"/>
            <a:ext cx="1562400" cy="1555560"/>
          </a:xfrm>
          <a:prstGeom prst="rect">
            <a:avLst/>
          </a:prstGeom>
          <a:ln w="0">
            <a:noFill/>
          </a:ln>
        </p:spPr>
      </p:pic>
      <p:pic>
        <p:nvPicPr>
          <p:cNvPr id="14" name="Immagine 13">
            <a:extLst>
              <a:ext uri="{FF2B5EF4-FFF2-40B4-BE49-F238E27FC236}">
                <a16:creationId xmlns:a16="http://schemas.microsoft.com/office/drawing/2014/main" id="{B7AEA00A-8005-F336-E271-B999D781CE9B}"/>
              </a:ext>
            </a:extLst>
          </p:cNvPr>
          <p:cNvPicPr/>
          <p:nvPr/>
        </p:nvPicPr>
        <p:blipFill>
          <a:blip r:embed="rId4"/>
          <a:stretch/>
        </p:blipFill>
        <p:spPr>
          <a:xfrm>
            <a:off x="5033108" y="7106895"/>
            <a:ext cx="3333240" cy="1435320"/>
          </a:xfrm>
          <a:prstGeom prst="rect">
            <a:avLst/>
          </a:prstGeom>
          <a:ln w="0">
            <a:noFill/>
          </a:ln>
        </p:spPr>
      </p:pic>
      <p:pic>
        <p:nvPicPr>
          <p:cNvPr id="15" name="Immagine 14">
            <a:extLst>
              <a:ext uri="{FF2B5EF4-FFF2-40B4-BE49-F238E27FC236}">
                <a16:creationId xmlns:a16="http://schemas.microsoft.com/office/drawing/2014/main" id="{3DEDFFBC-90AE-C44A-0202-56F001936864}"/>
              </a:ext>
            </a:extLst>
          </p:cNvPr>
          <p:cNvPicPr/>
          <p:nvPr/>
        </p:nvPicPr>
        <p:blipFill>
          <a:blip r:embed="rId5"/>
          <a:stretch/>
        </p:blipFill>
        <p:spPr>
          <a:xfrm>
            <a:off x="7844400" y="5677920"/>
            <a:ext cx="1192320" cy="685800"/>
          </a:xfrm>
          <a:prstGeom prst="rect">
            <a:avLst/>
          </a:prstGeom>
          <a:ln w="0">
            <a:noFill/>
          </a:ln>
        </p:spPr>
      </p:pic>
      <p:pic>
        <p:nvPicPr>
          <p:cNvPr id="16" name="Immagine 15">
            <a:extLst>
              <a:ext uri="{FF2B5EF4-FFF2-40B4-BE49-F238E27FC236}">
                <a16:creationId xmlns:a16="http://schemas.microsoft.com/office/drawing/2014/main" id="{37EECFF4-CC88-7737-6A84-9A7A514A80E9}"/>
              </a:ext>
            </a:extLst>
          </p:cNvPr>
          <p:cNvPicPr/>
          <p:nvPr/>
        </p:nvPicPr>
        <p:blipFill>
          <a:blip r:embed="rId6"/>
          <a:stretch/>
        </p:blipFill>
        <p:spPr>
          <a:xfrm flipH="1">
            <a:off x="11163643" y="4686626"/>
            <a:ext cx="804858" cy="1003406"/>
          </a:xfrm>
          <a:prstGeom prst="rect">
            <a:avLst/>
          </a:prstGeom>
          <a:ln w="0">
            <a:noFill/>
          </a:ln>
        </p:spPr>
      </p:pic>
      <p:sp>
        <p:nvSpPr>
          <p:cNvPr id="17" name="Line 7">
            <a:extLst>
              <a:ext uri="{FF2B5EF4-FFF2-40B4-BE49-F238E27FC236}">
                <a16:creationId xmlns:a16="http://schemas.microsoft.com/office/drawing/2014/main" id="{C269906E-1129-E0CE-02B0-0DBD7B831F45}"/>
              </a:ext>
            </a:extLst>
          </p:cNvPr>
          <p:cNvSpPr/>
          <p:nvPr/>
        </p:nvSpPr>
        <p:spPr>
          <a:xfrm>
            <a:off x="2781326" y="4463716"/>
            <a:ext cx="613800" cy="324284"/>
          </a:xfrm>
          <a:prstGeom prst="line">
            <a:avLst/>
          </a:prstGeom>
          <a:ln w="29160">
            <a:solidFill>
              <a:srgbClr val="3465A4"/>
            </a:solidFill>
            <a:round/>
            <a:tailEnd type="triangle" w="med" len="med"/>
          </a:ln>
        </p:spPr>
        <p:style>
          <a:lnRef idx="0">
            <a:scrgbClr r="0" g="0" b="0"/>
          </a:lnRef>
          <a:fillRef idx="0">
            <a:scrgbClr r="0" g="0" b="0"/>
          </a:fillRef>
          <a:effectRef idx="0">
            <a:scrgbClr r="0" g="0" b="0"/>
          </a:effectRef>
          <a:fontRef idx="minor"/>
        </p:style>
      </p:sp>
      <p:sp>
        <p:nvSpPr>
          <p:cNvPr id="18" name="Line 8">
            <a:extLst>
              <a:ext uri="{FF2B5EF4-FFF2-40B4-BE49-F238E27FC236}">
                <a16:creationId xmlns:a16="http://schemas.microsoft.com/office/drawing/2014/main" id="{F52E7F4F-4B32-ED54-FDE5-A43A50C43FFA}"/>
              </a:ext>
            </a:extLst>
          </p:cNvPr>
          <p:cNvSpPr/>
          <p:nvPr/>
        </p:nvSpPr>
        <p:spPr>
          <a:xfrm flipV="1">
            <a:off x="5257800" y="3657600"/>
            <a:ext cx="457200" cy="1130400"/>
          </a:xfrm>
          <a:prstGeom prst="line">
            <a:avLst/>
          </a:prstGeom>
          <a:ln w="29160">
            <a:solidFill>
              <a:srgbClr val="3465A4"/>
            </a:solidFill>
            <a:round/>
            <a:tailEnd type="triangle" w="med" len="med"/>
          </a:ln>
        </p:spPr>
        <p:style>
          <a:lnRef idx="0">
            <a:scrgbClr r="0" g="0" b="0"/>
          </a:lnRef>
          <a:fillRef idx="0">
            <a:scrgbClr r="0" g="0" b="0"/>
          </a:fillRef>
          <a:effectRef idx="0">
            <a:scrgbClr r="0" g="0" b="0"/>
          </a:effectRef>
          <a:fontRef idx="minor"/>
        </p:style>
      </p:sp>
      <p:sp>
        <p:nvSpPr>
          <p:cNvPr id="19" name="Line 9">
            <a:extLst>
              <a:ext uri="{FF2B5EF4-FFF2-40B4-BE49-F238E27FC236}">
                <a16:creationId xmlns:a16="http://schemas.microsoft.com/office/drawing/2014/main" id="{E155B96E-F931-DFFF-0257-E77507C825A5}"/>
              </a:ext>
            </a:extLst>
          </p:cNvPr>
          <p:cNvSpPr/>
          <p:nvPr/>
        </p:nvSpPr>
        <p:spPr>
          <a:xfrm>
            <a:off x="7772400" y="3657600"/>
            <a:ext cx="685800" cy="685800"/>
          </a:xfrm>
          <a:prstGeom prst="line">
            <a:avLst/>
          </a:prstGeom>
          <a:ln w="29160">
            <a:solidFill>
              <a:srgbClr val="3465A4"/>
            </a:solidFill>
            <a:round/>
            <a:tailEnd type="triangle" w="med" len="med"/>
          </a:ln>
        </p:spPr>
        <p:style>
          <a:lnRef idx="0">
            <a:scrgbClr r="0" g="0" b="0"/>
          </a:lnRef>
          <a:fillRef idx="0">
            <a:scrgbClr r="0" g="0" b="0"/>
          </a:fillRef>
          <a:effectRef idx="0">
            <a:scrgbClr r="0" g="0" b="0"/>
          </a:effectRef>
          <a:fontRef idx="minor"/>
        </p:style>
      </p:sp>
      <p:sp>
        <p:nvSpPr>
          <p:cNvPr id="20" name="TextShape 10">
            <a:extLst>
              <a:ext uri="{FF2B5EF4-FFF2-40B4-BE49-F238E27FC236}">
                <a16:creationId xmlns:a16="http://schemas.microsoft.com/office/drawing/2014/main" id="{E389BBB2-05AC-31DE-56BE-BE7021AFD35B}"/>
              </a:ext>
            </a:extLst>
          </p:cNvPr>
          <p:cNvSpPr txBox="1"/>
          <p:nvPr/>
        </p:nvSpPr>
        <p:spPr>
          <a:xfrm>
            <a:off x="8610600" y="1791867"/>
            <a:ext cx="2309400" cy="346320"/>
          </a:xfrm>
          <a:prstGeom prst="rect">
            <a:avLst/>
          </a:prstGeom>
          <a:noFill/>
          <a:ln w="0">
            <a:noFill/>
          </a:ln>
        </p:spPr>
        <p:txBody>
          <a:bodyPr lIns="90000" tIns="45000" rIns="90000" bIns="45000">
            <a:noAutofit/>
          </a:bodyPr>
          <a:lstStyle/>
          <a:p>
            <a:r>
              <a:rPr lang="en-US" sz="1800" b="0" strike="noStrike" spc="-1" dirty="0">
                <a:solidFill>
                  <a:srgbClr val="2A6099"/>
                </a:solidFill>
                <a:latin typeface="Arial"/>
              </a:rPr>
              <a:t>Managed by CAEN</a:t>
            </a:r>
            <a:endParaRPr lang="en-US" sz="1800" b="0" strike="noStrike" spc="-1" dirty="0">
              <a:latin typeface="Arial"/>
            </a:endParaRPr>
          </a:p>
        </p:txBody>
      </p:sp>
      <p:sp>
        <p:nvSpPr>
          <p:cNvPr id="21" name="TextShape 11">
            <a:extLst>
              <a:ext uri="{FF2B5EF4-FFF2-40B4-BE49-F238E27FC236}">
                <a16:creationId xmlns:a16="http://schemas.microsoft.com/office/drawing/2014/main" id="{68BF38B2-CA92-BCDC-2042-338EBB6ADEE1}"/>
              </a:ext>
            </a:extLst>
          </p:cNvPr>
          <p:cNvSpPr txBox="1"/>
          <p:nvPr/>
        </p:nvSpPr>
        <p:spPr>
          <a:xfrm>
            <a:off x="254833" y="5210024"/>
            <a:ext cx="2309400" cy="602280"/>
          </a:xfrm>
          <a:prstGeom prst="rect">
            <a:avLst/>
          </a:prstGeom>
          <a:noFill/>
          <a:ln w="0">
            <a:noFill/>
          </a:ln>
        </p:spPr>
        <p:txBody>
          <a:bodyPr lIns="90000" tIns="45000" rIns="90000" bIns="45000">
            <a:noAutofit/>
          </a:bodyPr>
          <a:lstStyle/>
          <a:p>
            <a:r>
              <a:rPr lang="en-US" sz="1800" b="0" strike="noStrike" spc="-1" dirty="0">
                <a:solidFill>
                  <a:srgbClr val="2A6099"/>
                </a:solidFill>
                <a:latin typeface="Arial"/>
              </a:rPr>
              <a:t>Tech and supervisors of WPs</a:t>
            </a:r>
            <a:endParaRPr lang="en-US" sz="1800" b="0" strike="noStrike" spc="-1" dirty="0">
              <a:latin typeface="Arial"/>
            </a:endParaRPr>
          </a:p>
        </p:txBody>
      </p:sp>
      <p:sp>
        <p:nvSpPr>
          <p:cNvPr id="22" name="TextShape 12">
            <a:extLst>
              <a:ext uri="{FF2B5EF4-FFF2-40B4-BE49-F238E27FC236}">
                <a16:creationId xmlns:a16="http://schemas.microsoft.com/office/drawing/2014/main" id="{2B796F56-5B74-34F9-1707-CBF768807882}"/>
              </a:ext>
            </a:extLst>
          </p:cNvPr>
          <p:cNvSpPr txBox="1"/>
          <p:nvPr/>
        </p:nvSpPr>
        <p:spPr>
          <a:xfrm>
            <a:off x="9288379" y="6027120"/>
            <a:ext cx="2442409" cy="602280"/>
          </a:xfrm>
          <a:prstGeom prst="rect">
            <a:avLst/>
          </a:prstGeom>
          <a:noFill/>
          <a:ln w="0">
            <a:noFill/>
          </a:ln>
        </p:spPr>
        <p:txBody>
          <a:bodyPr lIns="90000" tIns="45000" rIns="90000" bIns="45000">
            <a:noAutofit/>
          </a:bodyPr>
          <a:lstStyle/>
          <a:p>
            <a:r>
              <a:rPr lang="en-US" sz="2200" dirty="0">
                <a:solidFill>
                  <a:srgbClr val="3D4888"/>
                </a:solidFill>
              </a:rPr>
              <a:t>All </a:t>
            </a:r>
            <a:r>
              <a:rPr lang="en-US" sz="2200" dirty="0" err="1">
                <a:solidFill>
                  <a:srgbClr val="3D4888"/>
                </a:solidFill>
              </a:rPr>
              <a:t>Micado</a:t>
            </a:r>
            <a:r>
              <a:rPr lang="en-US" sz="2200" dirty="0">
                <a:solidFill>
                  <a:srgbClr val="3D4888"/>
                </a:solidFill>
              </a:rPr>
              <a:t> Users</a:t>
            </a:r>
          </a:p>
        </p:txBody>
      </p:sp>
      <p:pic>
        <p:nvPicPr>
          <p:cNvPr id="23" name="Immagine 22">
            <a:extLst>
              <a:ext uri="{FF2B5EF4-FFF2-40B4-BE49-F238E27FC236}">
                <a16:creationId xmlns:a16="http://schemas.microsoft.com/office/drawing/2014/main" id="{5FF47FEB-80D2-21E7-25A0-0A045461A504}"/>
              </a:ext>
            </a:extLst>
          </p:cNvPr>
          <p:cNvPicPr/>
          <p:nvPr/>
        </p:nvPicPr>
        <p:blipFill>
          <a:blip r:embed="rId7"/>
          <a:stretch/>
        </p:blipFill>
        <p:spPr>
          <a:xfrm>
            <a:off x="2611516" y="7132636"/>
            <a:ext cx="1950336" cy="2344706"/>
          </a:xfrm>
          <a:prstGeom prst="rect">
            <a:avLst/>
          </a:prstGeom>
          <a:ln w="0">
            <a:noFill/>
          </a:ln>
        </p:spPr>
      </p:pic>
      <p:pic>
        <p:nvPicPr>
          <p:cNvPr id="24" name="Immagine 23">
            <a:extLst>
              <a:ext uri="{FF2B5EF4-FFF2-40B4-BE49-F238E27FC236}">
                <a16:creationId xmlns:a16="http://schemas.microsoft.com/office/drawing/2014/main" id="{EAADF57C-2834-602E-1214-B3438539CD96}"/>
              </a:ext>
            </a:extLst>
          </p:cNvPr>
          <p:cNvPicPr/>
          <p:nvPr/>
        </p:nvPicPr>
        <p:blipFill>
          <a:blip r:embed="rId8"/>
          <a:stretch/>
        </p:blipFill>
        <p:spPr>
          <a:xfrm>
            <a:off x="9073767" y="7411657"/>
            <a:ext cx="2530153" cy="1722420"/>
          </a:xfrm>
          <a:prstGeom prst="rect">
            <a:avLst/>
          </a:prstGeom>
          <a:ln w="0">
            <a:noFill/>
          </a:ln>
        </p:spPr>
      </p:pic>
      <p:pic>
        <p:nvPicPr>
          <p:cNvPr id="2" name="Immagine 1">
            <a:extLst>
              <a:ext uri="{FF2B5EF4-FFF2-40B4-BE49-F238E27FC236}">
                <a16:creationId xmlns:a16="http://schemas.microsoft.com/office/drawing/2014/main" id="{A46B0465-11D5-7D2A-5383-A67E07D6C4F4}"/>
              </a:ext>
            </a:extLst>
          </p:cNvPr>
          <p:cNvPicPr>
            <a:picLocks noChangeAspect="1"/>
          </p:cNvPicPr>
          <p:nvPr/>
        </p:nvPicPr>
        <p:blipFill rotWithShape="1">
          <a:blip r:embed="rId9">
            <a:clrChange>
              <a:clrFrom>
                <a:srgbClr val="FCFCFC"/>
              </a:clrFrom>
              <a:clrTo>
                <a:srgbClr val="FCFCFC">
                  <a:alpha val="0"/>
                </a:srgbClr>
              </a:clrTo>
            </a:clrChange>
            <a:lum/>
            <a:alphaModFix/>
          </a:blip>
          <a:srcRect l="3008"/>
          <a:stretch/>
        </p:blipFill>
        <p:spPr>
          <a:xfrm>
            <a:off x="6418670" y="63831"/>
            <a:ext cx="1891163" cy="1320859"/>
          </a:xfrm>
          <a:prstGeom prst="rect">
            <a:avLst/>
          </a:prstGeom>
          <a:noFill/>
          <a:ln cap="flat">
            <a:noFill/>
          </a:ln>
        </p:spPr>
      </p:pic>
      <p:grpSp>
        <p:nvGrpSpPr>
          <p:cNvPr id="33" name="Group 32">
            <a:extLst>
              <a:ext uri="{FF2B5EF4-FFF2-40B4-BE49-F238E27FC236}">
                <a16:creationId xmlns:a16="http://schemas.microsoft.com/office/drawing/2014/main" id="{E1DDDFB3-AA23-17D0-3445-7201711AAF87}"/>
              </a:ext>
            </a:extLst>
          </p:cNvPr>
          <p:cNvGrpSpPr/>
          <p:nvPr/>
        </p:nvGrpSpPr>
        <p:grpSpPr>
          <a:xfrm>
            <a:off x="5408246" y="2363663"/>
            <a:ext cx="3212131" cy="1120241"/>
            <a:chOff x="4724400" y="2686048"/>
            <a:chExt cx="2821362" cy="983472"/>
          </a:xfrm>
        </p:grpSpPr>
        <p:pic>
          <p:nvPicPr>
            <p:cNvPr id="26" name="Picture 25" descr="Graphical user interface, text, application, chat or text message&#10;&#10;Description automatically generated">
              <a:extLst>
                <a:ext uri="{FF2B5EF4-FFF2-40B4-BE49-F238E27FC236}">
                  <a16:creationId xmlns:a16="http://schemas.microsoft.com/office/drawing/2014/main" id="{C8DA679B-E1C7-0CB0-41B7-5168E0E2623B}"/>
                </a:ext>
              </a:extLst>
            </p:cNvPr>
            <p:cNvPicPr>
              <a:picLocks noChangeAspect="1"/>
            </p:cNvPicPr>
            <p:nvPr/>
          </p:nvPicPr>
          <p:blipFill rotWithShape="1">
            <a:blip r:embed="rId10"/>
            <a:srcRect l="-345" t="633" r="50690" b="72152"/>
            <a:stretch/>
          </p:blipFill>
          <p:spPr>
            <a:xfrm>
              <a:off x="4724400" y="2686050"/>
              <a:ext cx="1405806" cy="417687"/>
            </a:xfrm>
            <a:prstGeom prst="rect">
              <a:avLst/>
            </a:prstGeom>
          </p:spPr>
        </p:pic>
        <p:pic>
          <p:nvPicPr>
            <p:cNvPr id="27" name="Picture 26" descr="Graphical user interface, text, application, chat or text message&#10;&#10;Description automatically generated">
              <a:extLst>
                <a:ext uri="{FF2B5EF4-FFF2-40B4-BE49-F238E27FC236}">
                  <a16:creationId xmlns:a16="http://schemas.microsoft.com/office/drawing/2014/main" id="{F69A74B7-E046-1FA1-1582-18B033A7A2D7}"/>
                </a:ext>
              </a:extLst>
            </p:cNvPr>
            <p:cNvPicPr>
              <a:picLocks noChangeAspect="1"/>
            </p:cNvPicPr>
            <p:nvPr/>
          </p:nvPicPr>
          <p:blipFill rotWithShape="1">
            <a:blip r:embed="rId10"/>
            <a:srcRect t="50665" r="345" b="12658"/>
            <a:stretch/>
          </p:blipFill>
          <p:spPr>
            <a:xfrm>
              <a:off x="4724400" y="3106616"/>
              <a:ext cx="2821362" cy="562904"/>
            </a:xfrm>
            <a:prstGeom prst="rect">
              <a:avLst/>
            </a:prstGeom>
          </p:spPr>
        </p:pic>
        <p:pic>
          <p:nvPicPr>
            <p:cNvPr id="28" name="Picture 2" descr="Graphical user interface, text, application, chat or text message&#10;&#10;Description automatically generated">
              <a:extLst>
                <a:ext uri="{FF2B5EF4-FFF2-40B4-BE49-F238E27FC236}">
                  <a16:creationId xmlns:a16="http://schemas.microsoft.com/office/drawing/2014/main" id="{80A27CB9-2E3A-5BA1-46A5-01D363803ECF}"/>
                </a:ext>
              </a:extLst>
            </p:cNvPr>
            <p:cNvPicPr>
              <a:picLocks noChangeAspect="1"/>
            </p:cNvPicPr>
            <p:nvPr/>
          </p:nvPicPr>
          <p:blipFill rotWithShape="1">
            <a:blip r:embed="rId10"/>
            <a:srcRect l="46207" t="1266" r="41724" b="71519"/>
            <a:stretch/>
          </p:blipFill>
          <p:spPr>
            <a:xfrm>
              <a:off x="6121400" y="2686050"/>
              <a:ext cx="341687" cy="417696"/>
            </a:xfrm>
            <a:prstGeom prst="rect">
              <a:avLst/>
            </a:prstGeom>
          </p:spPr>
        </p:pic>
        <p:pic>
          <p:nvPicPr>
            <p:cNvPr id="29" name="Picture 2" descr="Graphical user interface, text, application, chat or text message&#10;&#10;Description automatically generated">
              <a:extLst>
                <a:ext uri="{FF2B5EF4-FFF2-40B4-BE49-F238E27FC236}">
                  <a16:creationId xmlns:a16="http://schemas.microsoft.com/office/drawing/2014/main" id="{2135EC91-2A3D-3FEF-F641-06C775567DCD}"/>
                </a:ext>
              </a:extLst>
            </p:cNvPr>
            <p:cNvPicPr>
              <a:picLocks noChangeAspect="1"/>
            </p:cNvPicPr>
            <p:nvPr/>
          </p:nvPicPr>
          <p:blipFill rotWithShape="1">
            <a:blip r:embed="rId10"/>
            <a:srcRect l="46207" t="1266" r="41724" b="71519"/>
            <a:stretch/>
          </p:blipFill>
          <p:spPr>
            <a:xfrm>
              <a:off x="6443784" y="2686050"/>
              <a:ext cx="341687" cy="417696"/>
            </a:xfrm>
            <a:prstGeom prst="rect">
              <a:avLst/>
            </a:prstGeom>
          </p:spPr>
        </p:pic>
        <p:pic>
          <p:nvPicPr>
            <p:cNvPr id="30" name="Picture 2" descr="Graphical user interface, text, application, chat or text message&#10;&#10;Description automatically generated">
              <a:extLst>
                <a:ext uri="{FF2B5EF4-FFF2-40B4-BE49-F238E27FC236}">
                  <a16:creationId xmlns:a16="http://schemas.microsoft.com/office/drawing/2014/main" id="{B561573F-481C-D45E-F69A-74FE5D2C2854}"/>
                </a:ext>
              </a:extLst>
            </p:cNvPr>
            <p:cNvPicPr>
              <a:picLocks noChangeAspect="1"/>
            </p:cNvPicPr>
            <p:nvPr/>
          </p:nvPicPr>
          <p:blipFill rotWithShape="1">
            <a:blip r:embed="rId10"/>
            <a:srcRect l="46207" t="1266" r="41724" b="71519"/>
            <a:stretch/>
          </p:blipFill>
          <p:spPr>
            <a:xfrm>
              <a:off x="6775937" y="2686049"/>
              <a:ext cx="341687" cy="417696"/>
            </a:xfrm>
            <a:prstGeom prst="rect">
              <a:avLst/>
            </a:prstGeom>
          </p:spPr>
        </p:pic>
        <p:pic>
          <p:nvPicPr>
            <p:cNvPr id="31" name="Picture 2" descr="Graphical user interface, text, application, chat or text message&#10;&#10;Description automatically generated">
              <a:extLst>
                <a:ext uri="{FF2B5EF4-FFF2-40B4-BE49-F238E27FC236}">
                  <a16:creationId xmlns:a16="http://schemas.microsoft.com/office/drawing/2014/main" id="{5F587D09-41FF-B281-D4F6-286D41FD11B5}"/>
                </a:ext>
              </a:extLst>
            </p:cNvPr>
            <p:cNvPicPr>
              <a:picLocks noChangeAspect="1"/>
            </p:cNvPicPr>
            <p:nvPr/>
          </p:nvPicPr>
          <p:blipFill rotWithShape="1">
            <a:blip r:embed="rId10"/>
            <a:srcRect l="46207" t="1266" r="41724" b="71519"/>
            <a:stretch/>
          </p:blipFill>
          <p:spPr>
            <a:xfrm>
              <a:off x="7098321" y="2686048"/>
              <a:ext cx="341687" cy="417696"/>
            </a:xfrm>
            <a:prstGeom prst="rect">
              <a:avLst/>
            </a:prstGeom>
          </p:spPr>
        </p:pic>
        <p:pic>
          <p:nvPicPr>
            <p:cNvPr id="32" name="Picture 2" descr="Graphical user interface, text, application, chat or text message&#10;&#10;Description automatically generated">
              <a:extLst>
                <a:ext uri="{FF2B5EF4-FFF2-40B4-BE49-F238E27FC236}">
                  <a16:creationId xmlns:a16="http://schemas.microsoft.com/office/drawing/2014/main" id="{318C24B8-52B3-A666-1369-D7BD4E8CCFD0}"/>
                </a:ext>
              </a:extLst>
            </p:cNvPr>
            <p:cNvPicPr>
              <a:picLocks noChangeAspect="1"/>
            </p:cNvPicPr>
            <p:nvPr/>
          </p:nvPicPr>
          <p:blipFill rotWithShape="1">
            <a:blip r:embed="rId10"/>
            <a:srcRect l="46207" t="1266" r="41724" b="71519"/>
            <a:stretch/>
          </p:blipFill>
          <p:spPr>
            <a:xfrm>
              <a:off x="7186244" y="2686048"/>
              <a:ext cx="341687" cy="417696"/>
            </a:xfrm>
            <a:prstGeom prst="rect">
              <a:avLst/>
            </a:prstGeom>
          </p:spPr>
        </p:pic>
      </p:grpSp>
      <p:pic>
        <p:nvPicPr>
          <p:cNvPr id="25" name="Picture 2" descr="Graphical user interface, application&#10;&#10;Description automatically generated">
            <a:extLst>
              <a:ext uri="{FF2B5EF4-FFF2-40B4-BE49-F238E27FC236}">
                <a16:creationId xmlns:a16="http://schemas.microsoft.com/office/drawing/2014/main" id="{2E050E58-AE5A-09E5-2BD1-8A7731DA0795}"/>
              </a:ext>
            </a:extLst>
          </p:cNvPr>
          <p:cNvPicPr>
            <a:picLocks noChangeAspect="1"/>
          </p:cNvPicPr>
          <p:nvPr/>
        </p:nvPicPr>
        <p:blipFill>
          <a:blip r:embed="rId11"/>
          <a:stretch>
            <a:fillRect/>
          </a:stretch>
        </p:blipFill>
        <p:spPr>
          <a:xfrm>
            <a:off x="3914154" y="4226373"/>
            <a:ext cx="1868953" cy="2276458"/>
          </a:xfrm>
          <a:prstGeom prst="rect">
            <a:avLst/>
          </a:prstGeom>
        </p:spPr>
      </p:pic>
      <p:grpSp>
        <p:nvGrpSpPr>
          <p:cNvPr id="40" name="Group 39">
            <a:extLst>
              <a:ext uri="{FF2B5EF4-FFF2-40B4-BE49-F238E27FC236}">
                <a16:creationId xmlns:a16="http://schemas.microsoft.com/office/drawing/2014/main" id="{2256E6D8-F8FF-EB7F-3CFC-C8A2C843EC16}"/>
              </a:ext>
            </a:extLst>
          </p:cNvPr>
          <p:cNvGrpSpPr/>
          <p:nvPr/>
        </p:nvGrpSpPr>
        <p:grpSpPr>
          <a:xfrm>
            <a:off x="8532426" y="4199670"/>
            <a:ext cx="2606154" cy="1722762"/>
            <a:chOff x="4997938" y="1335077"/>
            <a:chExt cx="7297179" cy="4101070"/>
          </a:xfrm>
        </p:grpSpPr>
        <p:pic>
          <p:nvPicPr>
            <p:cNvPr id="35" name="Picture 8" descr="Graphical user interface, text, application&#10;&#10;Description automatically generated">
              <a:extLst>
                <a:ext uri="{FF2B5EF4-FFF2-40B4-BE49-F238E27FC236}">
                  <a16:creationId xmlns:a16="http://schemas.microsoft.com/office/drawing/2014/main" id="{C9C3A3B9-B76E-B1E5-624C-2CD75CA7454F}"/>
                </a:ext>
              </a:extLst>
            </p:cNvPr>
            <p:cNvPicPr>
              <a:picLocks noChangeAspect="1"/>
            </p:cNvPicPr>
            <p:nvPr/>
          </p:nvPicPr>
          <p:blipFill rotWithShape="1">
            <a:blip r:embed="rId12"/>
            <a:srcRect t="61283" r="12189" b="-238"/>
            <a:stretch/>
          </p:blipFill>
          <p:spPr>
            <a:xfrm>
              <a:off x="4997939" y="3832595"/>
              <a:ext cx="7247065" cy="1603552"/>
            </a:xfrm>
            <a:prstGeom prst="rect">
              <a:avLst/>
            </a:prstGeom>
          </p:spPr>
        </p:pic>
        <p:pic>
          <p:nvPicPr>
            <p:cNvPr id="36" name="Picture 35" descr="Graphical user interface, text, application&#10;&#10;Description automatically generated">
              <a:extLst>
                <a:ext uri="{FF2B5EF4-FFF2-40B4-BE49-F238E27FC236}">
                  <a16:creationId xmlns:a16="http://schemas.microsoft.com/office/drawing/2014/main" id="{3E7D5ACA-2570-4286-F24D-8BB714F53CFC}"/>
                </a:ext>
              </a:extLst>
            </p:cNvPr>
            <p:cNvPicPr>
              <a:picLocks noChangeAspect="1"/>
            </p:cNvPicPr>
            <p:nvPr/>
          </p:nvPicPr>
          <p:blipFill rotWithShape="1">
            <a:blip r:embed="rId12"/>
            <a:srcRect r="59172" b="38955"/>
            <a:stretch/>
          </p:blipFill>
          <p:spPr>
            <a:xfrm>
              <a:off x="4997938" y="1341441"/>
              <a:ext cx="3369595" cy="2512926"/>
            </a:xfrm>
            <a:prstGeom prst="rect">
              <a:avLst/>
            </a:prstGeom>
          </p:spPr>
        </p:pic>
        <p:pic>
          <p:nvPicPr>
            <p:cNvPr id="37" name="Picture 36" descr="Graphical user interface, text, application&#10;&#10;Description automatically generated">
              <a:extLst>
                <a:ext uri="{FF2B5EF4-FFF2-40B4-BE49-F238E27FC236}">
                  <a16:creationId xmlns:a16="http://schemas.microsoft.com/office/drawing/2014/main" id="{FFAE3562-8574-E1EB-2241-24CBC1AAF1F7}"/>
                </a:ext>
              </a:extLst>
            </p:cNvPr>
            <p:cNvPicPr>
              <a:picLocks noChangeAspect="1"/>
            </p:cNvPicPr>
            <p:nvPr/>
          </p:nvPicPr>
          <p:blipFill rotWithShape="1">
            <a:blip r:embed="rId12"/>
            <a:srcRect l="74438" t="31116" r="2959" b="34679"/>
            <a:stretch/>
          </p:blipFill>
          <p:spPr>
            <a:xfrm>
              <a:off x="10429630" y="2601671"/>
              <a:ext cx="1865487" cy="1408010"/>
            </a:xfrm>
            <a:prstGeom prst="rect">
              <a:avLst/>
            </a:prstGeom>
          </p:spPr>
        </p:pic>
        <p:pic>
          <p:nvPicPr>
            <p:cNvPr id="38" name="Picture 37" descr="Graphical user interface, text, application&#10;&#10;Description automatically generated">
              <a:extLst>
                <a:ext uri="{FF2B5EF4-FFF2-40B4-BE49-F238E27FC236}">
                  <a16:creationId xmlns:a16="http://schemas.microsoft.com/office/drawing/2014/main" id="{3F935C27-219E-E370-015D-44C67D30BAE6}"/>
                </a:ext>
              </a:extLst>
            </p:cNvPr>
            <p:cNvPicPr>
              <a:picLocks noChangeAspect="1"/>
            </p:cNvPicPr>
            <p:nvPr/>
          </p:nvPicPr>
          <p:blipFill rotWithShape="1">
            <a:blip r:embed="rId12"/>
            <a:srcRect l="49586" t="83" r="40592" b="81473"/>
            <a:stretch/>
          </p:blipFill>
          <p:spPr>
            <a:xfrm>
              <a:off x="8368323" y="1335077"/>
              <a:ext cx="810663" cy="769058"/>
            </a:xfrm>
            <a:prstGeom prst="rect">
              <a:avLst/>
            </a:prstGeom>
          </p:spPr>
        </p:pic>
        <p:pic>
          <p:nvPicPr>
            <p:cNvPr id="39" name="Picture 38" descr="Graphical user interface, text, application&#10;&#10;Description automatically generated">
              <a:extLst>
                <a:ext uri="{FF2B5EF4-FFF2-40B4-BE49-F238E27FC236}">
                  <a16:creationId xmlns:a16="http://schemas.microsoft.com/office/drawing/2014/main" id="{9D795080-5E38-A6FB-4D4C-F7F4C6CFB234}"/>
                </a:ext>
              </a:extLst>
            </p:cNvPr>
            <p:cNvPicPr>
              <a:picLocks noChangeAspect="1"/>
            </p:cNvPicPr>
            <p:nvPr/>
          </p:nvPicPr>
          <p:blipFill rotWithShape="1">
            <a:blip r:embed="rId12"/>
            <a:srcRect l="66746" t="475" r="473" b="80998"/>
            <a:stretch/>
          </p:blipFill>
          <p:spPr>
            <a:xfrm>
              <a:off x="9179168" y="1341440"/>
              <a:ext cx="2705449" cy="792022"/>
            </a:xfrm>
            <a:prstGeom prst="rect">
              <a:avLst/>
            </a:prstGeom>
          </p:spPr>
        </p:pic>
      </p:grpSp>
    </p:spTree>
    <p:extLst>
      <p:ext uri="{BB962C8B-B14F-4D97-AF65-F5344CB8AC3E}">
        <p14:creationId xmlns:p14="http://schemas.microsoft.com/office/powerpoint/2010/main" val="1802054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38BC480D-A73D-1B48-AE64-7D586BFB085D}"/>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71004AC0-A4B6-14B7-8FAC-67F220A998B4}"/>
              </a:ext>
            </a:extLst>
          </p:cNvPr>
          <p:cNvSpPr>
            <a:spLocks noGrp="1"/>
          </p:cNvSpPr>
          <p:nvPr>
            <p:ph type="sldNum" sz="quarter" idx="12"/>
          </p:nvPr>
        </p:nvSpPr>
        <p:spPr/>
        <p:txBody>
          <a:bodyPr/>
          <a:lstStyle/>
          <a:p>
            <a:fld id="{7ADC2682-86E0-43EF-9663-C77056E8D387}" type="slidenum">
              <a:rPr lang="it-IT" smtClean="0"/>
              <a:t>12</a:t>
            </a:fld>
            <a:endParaRPr lang="it-IT"/>
          </a:p>
        </p:txBody>
      </p:sp>
      <p:sp>
        <p:nvSpPr>
          <p:cNvPr id="6" name="Titolo 1">
            <a:extLst>
              <a:ext uri="{FF2B5EF4-FFF2-40B4-BE49-F238E27FC236}">
                <a16:creationId xmlns:a16="http://schemas.microsoft.com/office/drawing/2014/main" id="{988DB37F-358D-FE55-3023-3018CE06922D}"/>
              </a:ext>
            </a:extLst>
          </p:cNvPr>
          <p:cNvSpPr>
            <a:spLocks noGrp="1"/>
          </p:cNvSpPr>
          <p:nvPr>
            <p:ph type="title"/>
          </p:nvPr>
        </p:nvSpPr>
        <p:spPr>
          <a:xfrm>
            <a:off x="466725" y="234643"/>
            <a:ext cx="10515600" cy="935789"/>
          </a:xfrm>
        </p:spPr>
        <p:txBody>
          <a:bodyPr/>
          <a:lstStyle/>
          <a:p>
            <a:r>
              <a:rPr lang="en-US" dirty="0"/>
              <a:t>Work Carried Out (V/VII)</a:t>
            </a:r>
          </a:p>
        </p:txBody>
      </p:sp>
      <p:pic>
        <p:nvPicPr>
          <p:cNvPr id="7" name="Image 5">
            <a:extLst>
              <a:ext uri="{FF2B5EF4-FFF2-40B4-BE49-F238E27FC236}">
                <a16:creationId xmlns:a16="http://schemas.microsoft.com/office/drawing/2014/main" id="{F42C35FB-C785-FD17-2034-AE1A8D2D768A}"/>
              </a:ext>
            </a:extLst>
          </p:cNvPr>
          <p:cNvPicPr>
            <a:picLocks noChangeAspect="1"/>
          </p:cNvPicPr>
          <p:nvPr/>
        </p:nvPicPr>
        <p:blipFill>
          <a:blip r:embed="rId2"/>
          <a:stretch>
            <a:fillRect/>
          </a:stretch>
        </p:blipFill>
        <p:spPr>
          <a:xfrm>
            <a:off x="292237" y="1899746"/>
            <a:ext cx="9089507" cy="4154394"/>
          </a:xfrm>
          <a:prstGeom prst="rect">
            <a:avLst/>
          </a:prstGeom>
        </p:spPr>
      </p:pic>
      <p:sp>
        <p:nvSpPr>
          <p:cNvPr id="9" name="Content Placeholder 2">
            <a:extLst>
              <a:ext uri="{FF2B5EF4-FFF2-40B4-BE49-F238E27FC236}">
                <a16:creationId xmlns:a16="http://schemas.microsoft.com/office/drawing/2014/main" id="{16D904EE-8927-316C-AE23-074C836F6115}"/>
              </a:ext>
            </a:extLst>
          </p:cNvPr>
          <p:cNvSpPr txBox="1">
            <a:spLocks/>
          </p:cNvSpPr>
          <p:nvPr/>
        </p:nvSpPr>
        <p:spPr>
          <a:xfrm>
            <a:off x="6318123" y="1710512"/>
            <a:ext cx="5803762" cy="16671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Extract from the rule base that allows which detector can be used next</a:t>
            </a:r>
          </a:p>
          <a:p>
            <a:r>
              <a:rPr lang="en-US" dirty="0"/>
              <a:t>From MICADO experts’ interview</a:t>
            </a:r>
          </a:p>
        </p:txBody>
      </p:sp>
      <p:sp>
        <p:nvSpPr>
          <p:cNvPr id="8" name="Segnaposto contenuto 2">
            <a:extLst>
              <a:ext uri="{FF2B5EF4-FFF2-40B4-BE49-F238E27FC236}">
                <a16:creationId xmlns:a16="http://schemas.microsoft.com/office/drawing/2014/main" id="{BF12781D-BA7D-486A-6D51-55BBF1287CD4}"/>
              </a:ext>
            </a:extLst>
          </p:cNvPr>
          <p:cNvSpPr>
            <a:spLocks noGrp="1"/>
          </p:cNvSpPr>
          <p:nvPr>
            <p:ph idx="1"/>
          </p:nvPr>
        </p:nvSpPr>
        <p:spPr>
          <a:xfrm>
            <a:off x="6318123" y="1089296"/>
            <a:ext cx="4627235" cy="586850"/>
          </a:xfrm>
        </p:spPr>
        <p:txBody>
          <a:bodyPr/>
          <a:lstStyle/>
          <a:p>
            <a:r>
              <a:rPr lang="en-US" dirty="0"/>
              <a:t>Workflow recommendation</a:t>
            </a:r>
          </a:p>
        </p:txBody>
      </p:sp>
      <p:sp>
        <p:nvSpPr>
          <p:cNvPr id="10" name="Content Placeholder 2">
            <a:extLst>
              <a:ext uri="{FF2B5EF4-FFF2-40B4-BE49-F238E27FC236}">
                <a16:creationId xmlns:a16="http://schemas.microsoft.com/office/drawing/2014/main" id="{F819B1E7-058A-3FDD-6B06-C6D312EF2ED4}"/>
              </a:ext>
            </a:extLst>
          </p:cNvPr>
          <p:cNvSpPr txBox="1">
            <a:spLocks/>
          </p:cNvSpPr>
          <p:nvPr/>
        </p:nvSpPr>
        <p:spPr>
          <a:xfrm>
            <a:off x="6162871" y="5667600"/>
            <a:ext cx="5041577" cy="79720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Allows non-expert people to conduct waste characterization</a:t>
            </a:r>
          </a:p>
        </p:txBody>
      </p:sp>
      <p:sp>
        <p:nvSpPr>
          <p:cNvPr id="11" name="Content Placeholder 2">
            <a:extLst>
              <a:ext uri="{FF2B5EF4-FFF2-40B4-BE49-F238E27FC236}">
                <a16:creationId xmlns:a16="http://schemas.microsoft.com/office/drawing/2014/main" id="{DF916A43-8D3D-B046-ECBD-EA3FADA9175D}"/>
              </a:ext>
            </a:extLst>
          </p:cNvPr>
          <p:cNvSpPr txBox="1">
            <a:spLocks/>
          </p:cNvSpPr>
          <p:nvPr/>
        </p:nvSpPr>
        <p:spPr>
          <a:xfrm>
            <a:off x="8275320" y="4145086"/>
            <a:ext cx="3846565" cy="1002402"/>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MS = Measurement System</a:t>
            </a:r>
          </a:p>
          <a:p>
            <a:r>
              <a:rPr lang="en-US" dirty="0"/>
              <a:t>NAI = Neutron Active Interrogation</a:t>
            </a:r>
          </a:p>
          <a:p>
            <a:r>
              <a:rPr lang="en-US" dirty="0"/>
              <a:t>PAI = Photonic Active Interrogation </a:t>
            </a:r>
          </a:p>
        </p:txBody>
      </p:sp>
      <p:pic>
        <p:nvPicPr>
          <p:cNvPr id="12" name="Picture 4" descr="Neural-network Icons - Free SVG &amp; PNG Neural-network Images - Noun Project">
            <a:extLst>
              <a:ext uri="{FF2B5EF4-FFF2-40B4-BE49-F238E27FC236}">
                <a16:creationId xmlns:a16="http://schemas.microsoft.com/office/drawing/2014/main" id="{8542143A-F21F-AF29-0665-9C1AC993E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37" y="1119228"/>
            <a:ext cx="706828" cy="70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Segnaposto contenuto 2">
            <a:extLst>
              <a:ext uri="{FF2B5EF4-FFF2-40B4-BE49-F238E27FC236}">
                <a16:creationId xmlns:a16="http://schemas.microsoft.com/office/drawing/2014/main" id="{907A9492-9C3A-7EFC-D981-7454B00E62B1}"/>
              </a:ext>
            </a:extLst>
          </p:cNvPr>
          <p:cNvSpPr txBox="1">
            <a:spLocks/>
          </p:cNvSpPr>
          <p:nvPr/>
        </p:nvSpPr>
        <p:spPr>
          <a:xfrm>
            <a:off x="1121669" y="1161791"/>
            <a:ext cx="4919461" cy="586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AI algorithm implementation</a:t>
            </a:r>
          </a:p>
        </p:txBody>
      </p:sp>
    </p:spTree>
    <p:extLst>
      <p:ext uri="{BB962C8B-B14F-4D97-AF65-F5344CB8AC3E}">
        <p14:creationId xmlns:p14="http://schemas.microsoft.com/office/powerpoint/2010/main" val="115300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33D87941-BEFB-A76C-518B-A7236C6E1A29}"/>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3D9EF59B-6163-6FA5-D0EE-59B5E8C41423}"/>
              </a:ext>
            </a:extLst>
          </p:cNvPr>
          <p:cNvSpPr>
            <a:spLocks noGrp="1"/>
          </p:cNvSpPr>
          <p:nvPr>
            <p:ph type="sldNum" sz="quarter" idx="12"/>
          </p:nvPr>
        </p:nvSpPr>
        <p:spPr/>
        <p:txBody>
          <a:bodyPr/>
          <a:lstStyle/>
          <a:p>
            <a:fld id="{7ADC2682-86E0-43EF-9663-C77056E8D387}" type="slidenum">
              <a:rPr lang="it-IT" smtClean="0"/>
              <a:t>13</a:t>
            </a:fld>
            <a:endParaRPr lang="it-IT"/>
          </a:p>
        </p:txBody>
      </p:sp>
      <p:sp>
        <p:nvSpPr>
          <p:cNvPr id="8" name="Titolo 1">
            <a:extLst>
              <a:ext uri="{FF2B5EF4-FFF2-40B4-BE49-F238E27FC236}">
                <a16:creationId xmlns:a16="http://schemas.microsoft.com/office/drawing/2014/main" id="{DBF87C20-922B-90BA-A07E-8707CAC729C9}"/>
              </a:ext>
            </a:extLst>
          </p:cNvPr>
          <p:cNvSpPr>
            <a:spLocks noGrp="1"/>
          </p:cNvSpPr>
          <p:nvPr>
            <p:ph type="title"/>
          </p:nvPr>
        </p:nvSpPr>
        <p:spPr>
          <a:xfrm>
            <a:off x="466725" y="234643"/>
            <a:ext cx="10515600" cy="935789"/>
          </a:xfrm>
        </p:spPr>
        <p:txBody>
          <a:bodyPr/>
          <a:lstStyle/>
          <a:p>
            <a:r>
              <a:rPr lang="en-US" dirty="0"/>
              <a:t>Work Carried Out (VI/VII)</a:t>
            </a:r>
          </a:p>
        </p:txBody>
      </p:sp>
      <p:sp>
        <p:nvSpPr>
          <p:cNvPr id="9" name="Segnaposto contenuto 2">
            <a:extLst>
              <a:ext uri="{FF2B5EF4-FFF2-40B4-BE49-F238E27FC236}">
                <a16:creationId xmlns:a16="http://schemas.microsoft.com/office/drawing/2014/main" id="{69B05C93-19C4-6189-23B4-8A9B99493681}"/>
              </a:ext>
            </a:extLst>
          </p:cNvPr>
          <p:cNvSpPr>
            <a:spLocks noGrp="1"/>
          </p:cNvSpPr>
          <p:nvPr>
            <p:ph idx="1"/>
          </p:nvPr>
        </p:nvSpPr>
        <p:spPr>
          <a:xfrm>
            <a:off x="1206637" y="1230278"/>
            <a:ext cx="10634843" cy="587136"/>
          </a:xfrm>
        </p:spPr>
        <p:txBody>
          <a:bodyPr>
            <a:normAutofit fontScale="92500"/>
          </a:bodyPr>
          <a:lstStyle/>
          <a:p>
            <a:r>
              <a:rPr lang="en-US" dirty="0"/>
              <a:t>Same AI algorithm applied in conjunction with gamma camera improvement</a:t>
            </a:r>
          </a:p>
        </p:txBody>
      </p:sp>
      <p:pic>
        <p:nvPicPr>
          <p:cNvPr id="10" name="Picture 4" descr="Neural-network Icons - Free SVG &amp; PNG Neural-network Images - Noun Project">
            <a:extLst>
              <a:ext uri="{FF2B5EF4-FFF2-40B4-BE49-F238E27FC236}">
                <a16:creationId xmlns:a16="http://schemas.microsoft.com/office/drawing/2014/main" id="{E8F088D6-0B3F-04FE-EEF2-B3430B941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05" y="1170432"/>
            <a:ext cx="706828" cy="70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7DACB118-03DC-3F01-C262-C36C62697064}"/>
              </a:ext>
            </a:extLst>
          </p:cNvPr>
          <p:cNvSpPr txBox="1">
            <a:spLocks/>
          </p:cNvSpPr>
          <p:nvPr/>
        </p:nvSpPr>
        <p:spPr>
          <a:xfrm>
            <a:off x="1206637" y="2076859"/>
            <a:ext cx="10515600" cy="446205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Control: </a:t>
            </a:r>
          </a:p>
          <a:p>
            <a:pPr lvl="1"/>
            <a:r>
              <a:rPr lang="en-US" dirty="0"/>
              <a:t>Mask/</a:t>
            </a:r>
            <a:r>
              <a:rPr lang="en-US" dirty="0" err="1"/>
              <a:t>antimask</a:t>
            </a:r>
            <a:r>
              <a:rPr lang="en-US" dirty="0"/>
              <a:t> procedure is now automatic</a:t>
            </a:r>
          </a:p>
          <a:p>
            <a:pPr lvl="1"/>
            <a:r>
              <a:rPr lang="en-US" dirty="0" err="1"/>
              <a:t>Json</a:t>
            </a:r>
            <a:r>
              <a:rPr lang="en-US" dirty="0"/>
              <a:t> format for the results (image, spectrum, etc.)</a:t>
            </a:r>
          </a:p>
          <a:p>
            <a:pPr lvl="1"/>
            <a:endParaRPr lang="en-US" dirty="0"/>
          </a:p>
          <a:p>
            <a:r>
              <a:rPr lang="en-US" dirty="0"/>
              <a:t>Embedding AI and treatments</a:t>
            </a:r>
          </a:p>
          <a:p>
            <a:pPr lvl="1"/>
            <a:r>
              <a:rPr lang="en-US" dirty="0"/>
              <a:t>Embedded software have been rethought for more robustness (restful </a:t>
            </a:r>
            <a:r>
              <a:rPr lang="en-US" dirty="0" err="1"/>
              <a:t>apis</a:t>
            </a:r>
            <a:r>
              <a:rPr lang="en-US" dirty="0"/>
              <a:t>)</a:t>
            </a:r>
          </a:p>
          <a:p>
            <a:pPr lvl="1"/>
            <a:r>
              <a:rPr lang="en-US" dirty="0"/>
              <a:t>Noisy pixels automatic cancellation</a:t>
            </a:r>
          </a:p>
          <a:p>
            <a:pPr lvl="1"/>
            <a:r>
              <a:rPr lang="en-US" dirty="0"/>
              <a:t>Implementation of the Bayesian algorithms developed in WP4</a:t>
            </a:r>
          </a:p>
          <a:p>
            <a:endParaRPr lang="en-US" dirty="0"/>
          </a:p>
          <a:p>
            <a:r>
              <a:rPr lang="en-US" dirty="0"/>
              <a:t>Automatic exposure time</a:t>
            </a:r>
          </a:p>
          <a:p>
            <a:pPr lvl="1"/>
            <a:r>
              <a:rPr lang="en-US" dirty="0"/>
              <a:t>Regarding the number of events and the quality of data, </a:t>
            </a:r>
            <a:r>
              <a:rPr lang="en-US" dirty="0" err="1"/>
              <a:t>ExpressIF</a:t>
            </a:r>
            <a:r>
              <a:rPr lang="en-US" dirty="0"/>
              <a:t>® advices if the acquisition must continue or stop</a:t>
            </a:r>
          </a:p>
          <a:p>
            <a:pPr lvl="1"/>
            <a:endParaRPr lang="en-US" dirty="0"/>
          </a:p>
        </p:txBody>
      </p:sp>
    </p:spTree>
    <p:extLst>
      <p:ext uri="{BB962C8B-B14F-4D97-AF65-F5344CB8AC3E}">
        <p14:creationId xmlns:p14="http://schemas.microsoft.com/office/powerpoint/2010/main" val="318714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F6ED278D-F25D-1519-6912-7FC29F24CF9A}"/>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EF26C312-1AFD-9782-DE68-F6BC83940C4C}"/>
              </a:ext>
            </a:extLst>
          </p:cNvPr>
          <p:cNvSpPr>
            <a:spLocks noGrp="1"/>
          </p:cNvSpPr>
          <p:nvPr>
            <p:ph type="sldNum" sz="quarter" idx="12"/>
          </p:nvPr>
        </p:nvSpPr>
        <p:spPr/>
        <p:txBody>
          <a:bodyPr/>
          <a:lstStyle/>
          <a:p>
            <a:fld id="{7ADC2682-86E0-43EF-9663-C77056E8D387}" type="slidenum">
              <a:rPr lang="it-IT" smtClean="0"/>
              <a:t>14</a:t>
            </a:fld>
            <a:endParaRPr lang="it-IT"/>
          </a:p>
        </p:txBody>
      </p:sp>
      <p:sp>
        <p:nvSpPr>
          <p:cNvPr id="7" name="Titolo 1">
            <a:extLst>
              <a:ext uri="{FF2B5EF4-FFF2-40B4-BE49-F238E27FC236}">
                <a16:creationId xmlns:a16="http://schemas.microsoft.com/office/drawing/2014/main" id="{9A6F0D88-D62A-9BEF-0C24-71C0C46C608C}"/>
              </a:ext>
            </a:extLst>
          </p:cNvPr>
          <p:cNvSpPr>
            <a:spLocks noGrp="1"/>
          </p:cNvSpPr>
          <p:nvPr>
            <p:ph type="title"/>
          </p:nvPr>
        </p:nvSpPr>
        <p:spPr>
          <a:xfrm>
            <a:off x="466725" y="234643"/>
            <a:ext cx="10515600" cy="935789"/>
          </a:xfrm>
        </p:spPr>
        <p:txBody>
          <a:bodyPr/>
          <a:lstStyle/>
          <a:p>
            <a:r>
              <a:rPr lang="en-US" dirty="0"/>
              <a:t>Work Carried Out (VII/VII)</a:t>
            </a:r>
          </a:p>
        </p:txBody>
      </p:sp>
      <p:pic>
        <p:nvPicPr>
          <p:cNvPr id="10" name="Immagine 9">
            <a:extLst>
              <a:ext uri="{FF2B5EF4-FFF2-40B4-BE49-F238E27FC236}">
                <a16:creationId xmlns:a16="http://schemas.microsoft.com/office/drawing/2014/main" id="{40FA2777-0045-8AAE-61D8-B025ACBAD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1056287"/>
            <a:ext cx="706828" cy="793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Segnaposto contenuto 2">
            <a:extLst>
              <a:ext uri="{FF2B5EF4-FFF2-40B4-BE49-F238E27FC236}">
                <a16:creationId xmlns:a16="http://schemas.microsoft.com/office/drawing/2014/main" id="{5E7851EB-E3EF-469A-D4E9-65C994D02B3E}"/>
              </a:ext>
            </a:extLst>
          </p:cNvPr>
          <p:cNvSpPr>
            <a:spLocks noGrp="1"/>
          </p:cNvSpPr>
          <p:nvPr>
            <p:ph idx="1"/>
          </p:nvPr>
        </p:nvSpPr>
        <p:spPr>
          <a:xfrm>
            <a:off x="1206637" y="1076582"/>
            <a:ext cx="10634843" cy="587136"/>
          </a:xfrm>
        </p:spPr>
        <p:txBody>
          <a:bodyPr>
            <a:normAutofit/>
          </a:bodyPr>
          <a:lstStyle/>
          <a:p>
            <a:r>
              <a:rPr lang="en-US" dirty="0"/>
              <a:t>Data Security Assessment and Implementation</a:t>
            </a:r>
          </a:p>
        </p:txBody>
      </p:sp>
      <p:sp>
        <p:nvSpPr>
          <p:cNvPr id="12" name="Content Placeholder 2">
            <a:extLst>
              <a:ext uri="{FF2B5EF4-FFF2-40B4-BE49-F238E27FC236}">
                <a16:creationId xmlns:a16="http://schemas.microsoft.com/office/drawing/2014/main" id="{9AEE261E-85E6-48FB-EC2A-5AC7C6CB1C22}"/>
              </a:ext>
            </a:extLst>
          </p:cNvPr>
          <p:cNvSpPr txBox="1">
            <a:spLocks/>
          </p:cNvSpPr>
          <p:nvPr/>
        </p:nvSpPr>
        <p:spPr>
          <a:xfrm>
            <a:off x="1315384" y="1566965"/>
            <a:ext cx="1099620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000" b="1" dirty="0">
                <a:latin typeface="TimesNewRomanPSMT"/>
              </a:rPr>
              <a:t>Public/private key protocol </a:t>
            </a:r>
            <a:r>
              <a:rPr lang="en-US" sz="2000" dirty="0">
                <a:latin typeface="TimesNewRomanPSMT"/>
              </a:rPr>
              <a:t>implemented</a:t>
            </a:r>
          </a:p>
          <a:p>
            <a:pPr marL="285750" indent="-285750"/>
            <a:r>
              <a:rPr lang="en-US" sz="2000" dirty="0">
                <a:latin typeface="TimesNewRomanPSMT"/>
              </a:rPr>
              <a:t>Evaluation test of the </a:t>
            </a:r>
            <a:r>
              <a:rPr lang="en-US" sz="2000" b="1" dirty="0">
                <a:latin typeface="TimesNewRomanPSMT"/>
              </a:rPr>
              <a:t>blockchain technology </a:t>
            </a:r>
            <a:r>
              <a:rPr lang="en-GB" sz="2000" dirty="0">
                <a:latin typeface="TimesNewRomanPSMT"/>
              </a:rPr>
              <a:t>: software form to test the data encryption and access based on different user configurations</a:t>
            </a:r>
          </a:p>
          <a:p>
            <a:pPr marL="285750" indent="-285750"/>
            <a:r>
              <a:rPr lang="en-GB" sz="2000" dirty="0">
                <a:latin typeface="TimesNewRomanPSMT"/>
              </a:rPr>
              <a:t>For the test only ancillary and already available drum data/info will be used. No direct connection to the different technologies to minimize the impact.</a:t>
            </a:r>
          </a:p>
          <a:p>
            <a:endParaRPr lang="en-GB" sz="2000" dirty="0"/>
          </a:p>
        </p:txBody>
      </p:sp>
      <p:sp>
        <p:nvSpPr>
          <p:cNvPr id="13" name="Rectangle 8">
            <a:extLst>
              <a:ext uri="{FF2B5EF4-FFF2-40B4-BE49-F238E27FC236}">
                <a16:creationId xmlns:a16="http://schemas.microsoft.com/office/drawing/2014/main" id="{2D6B081A-051A-3AFC-E876-172EA5F16A7F}"/>
              </a:ext>
            </a:extLst>
          </p:cNvPr>
          <p:cNvSpPr/>
          <p:nvPr/>
        </p:nvSpPr>
        <p:spPr>
          <a:xfrm>
            <a:off x="1104481" y="3587633"/>
            <a:ext cx="1420238" cy="2536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Form to be manually filled</a:t>
            </a:r>
          </a:p>
          <a:p>
            <a:r>
              <a:rPr lang="en-GB" dirty="0"/>
              <a:t>Par1</a:t>
            </a:r>
          </a:p>
          <a:p>
            <a:r>
              <a:rPr lang="en-GB" dirty="0"/>
              <a:t>Par2</a:t>
            </a:r>
          </a:p>
          <a:p>
            <a:r>
              <a:rPr lang="en-GB" dirty="0"/>
              <a:t>Par3</a:t>
            </a:r>
          </a:p>
          <a:p>
            <a:r>
              <a:rPr lang="en-GB" dirty="0"/>
              <a:t>.</a:t>
            </a:r>
          </a:p>
          <a:p>
            <a:r>
              <a:rPr lang="en-GB" dirty="0"/>
              <a:t>.</a:t>
            </a:r>
          </a:p>
          <a:p>
            <a:r>
              <a:rPr lang="en-GB" dirty="0"/>
              <a:t>.</a:t>
            </a:r>
          </a:p>
        </p:txBody>
      </p:sp>
      <p:sp>
        <p:nvSpPr>
          <p:cNvPr id="14" name="Rectangle 9">
            <a:extLst>
              <a:ext uri="{FF2B5EF4-FFF2-40B4-BE49-F238E27FC236}">
                <a16:creationId xmlns:a16="http://schemas.microsoft.com/office/drawing/2014/main" id="{E02FC429-688A-03D0-3609-0325A2EDA802}"/>
              </a:ext>
            </a:extLst>
          </p:cNvPr>
          <p:cNvSpPr/>
          <p:nvPr/>
        </p:nvSpPr>
        <p:spPr>
          <a:xfrm>
            <a:off x="1727051" y="4472849"/>
            <a:ext cx="690664" cy="15564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28B181C9-E098-AFD5-C75B-8E247513E3B9}"/>
              </a:ext>
            </a:extLst>
          </p:cNvPr>
          <p:cNvSpPr/>
          <p:nvPr/>
        </p:nvSpPr>
        <p:spPr>
          <a:xfrm>
            <a:off x="1727051" y="4741981"/>
            <a:ext cx="690664" cy="15564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1">
            <a:extLst>
              <a:ext uri="{FF2B5EF4-FFF2-40B4-BE49-F238E27FC236}">
                <a16:creationId xmlns:a16="http://schemas.microsoft.com/office/drawing/2014/main" id="{1941135B-67BC-2687-017C-3A4E603FC1C5}"/>
              </a:ext>
            </a:extLst>
          </p:cNvPr>
          <p:cNvSpPr/>
          <p:nvPr/>
        </p:nvSpPr>
        <p:spPr>
          <a:xfrm>
            <a:off x="1727051" y="5030714"/>
            <a:ext cx="690664" cy="15564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2">
            <a:extLst>
              <a:ext uri="{FF2B5EF4-FFF2-40B4-BE49-F238E27FC236}">
                <a16:creationId xmlns:a16="http://schemas.microsoft.com/office/drawing/2014/main" id="{94E00357-63A0-44B3-394D-C83063398785}"/>
              </a:ext>
            </a:extLst>
          </p:cNvPr>
          <p:cNvSpPr txBox="1"/>
          <p:nvPr/>
        </p:nvSpPr>
        <p:spPr>
          <a:xfrm rot="19455881">
            <a:off x="-15589" y="3415690"/>
            <a:ext cx="1838528" cy="369332"/>
          </a:xfrm>
          <a:prstGeom prst="rect">
            <a:avLst/>
          </a:prstGeom>
          <a:noFill/>
        </p:spPr>
        <p:txBody>
          <a:bodyPr wrap="square" rtlCol="0">
            <a:spAutoFit/>
          </a:bodyPr>
          <a:lstStyle/>
          <a:p>
            <a:r>
              <a:rPr lang="en-GB" dirty="0"/>
              <a:t>User dependent</a:t>
            </a:r>
          </a:p>
        </p:txBody>
      </p:sp>
      <p:pic>
        <p:nvPicPr>
          <p:cNvPr id="18" name="Picture 16" descr="A picture containing shape&#10;&#10;Description automatically generated">
            <a:extLst>
              <a:ext uri="{FF2B5EF4-FFF2-40B4-BE49-F238E27FC236}">
                <a16:creationId xmlns:a16="http://schemas.microsoft.com/office/drawing/2014/main" id="{EC179070-53D5-9145-14BB-AF0415FAED8D}"/>
              </a:ext>
            </a:extLst>
          </p:cNvPr>
          <p:cNvPicPr>
            <a:picLocks noChangeAspect="1"/>
          </p:cNvPicPr>
          <p:nvPr/>
        </p:nvPicPr>
        <p:blipFill rotWithShape="1">
          <a:blip r:embed="rId3">
            <a:extLst>
              <a:ext uri="{28A0092B-C50C-407E-A947-70E740481C1C}">
                <a14:useLocalDpi xmlns:a14="http://schemas.microsoft.com/office/drawing/2010/main" val="0"/>
              </a:ext>
            </a:extLst>
          </a:blip>
          <a:srcRect l="26419" t="33892" r="22272" b="33427"/>
          <a:stretch/>
        </p:blipFill>
        <p:spPr>
          <a:xfrm>
            <a:off x="3095615" y="5124090"/>
            <a:ext cx="1099598" cy="700392"/>
          </a:xfrm>
          <a:prstGeom prst="rect">
            <a:avLst/>
          </a:prstGeom>
        </p:spPr>
      </p:pic>
      <p:pic>
        <p:nvPicPr>
          <p:cNvPr id="19" name="Picture 18" descr="Icon&#10;&#10;Description automatically generated">
            <a:extLst>
              <a:ext uri="{FF2B5EF4-FFF2-40B4-BE49-F238E27FC236}">
                <a16:creationId xmlns:a16="http://schemas.microsoft.com/office/drawing/2014/main" id="{BE88ACF2-BD5C-9AF1-8677-C4F1F19CF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1041" y="4643224"/>
            <a:ext cx="1460214" cy="1460214"/>
          </a:xfrm>
          <a:prstGeom prst="rect">
            <a:avLst/>
          </a:prstGeom>
        </p:spPr>
      </p:pic>
      <p:sp>
        <p:nvSpPr>
          <p:cNvPr id="20" name="Cross 19">
            <a:extLst>
              <a:ext uri="{FF2B5EF4-FFF2-40B4-BE49-F238E27FC236}">
                <a16:creationId xmlns:a16="http://schemas.microsoft.com/office/drawing/2014/main" id="{76907B14-38BC-0DD5-A946-B07B1EE26284}"/>
              </a:ext>
            </a:extLst>
          </p:cNvPr>
          <p:cNvSpPr/>
          <p:nvPr/>
        </p:nvSpPr>
        <p:spPr>
          <a:xfrm>
            <a:off x="2667485" y="5373331"/>
            <a:ext cx="291458" cy="288733"/>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ross 20">
            <a:extLst>
              <a:ext uri="{FF2B5EF4-FFF2-40B4-BE49-F238E27FC236}">
                <a16:creationId xmlns:a16="http://schemas.microsoft.com/office/drawing/2014/main" id="{3E3C2CD4-3593-63A4-BFC8-EA5D60C411ED}"/>
              </a:ext>
            </a:extLst>
          </p:cNvPr>
          <p:cNvSpPr/>
          <p:nvPr/>
        </p:nvSpPr>
        <p:spPr>
          <a:xfrm>
            <a:off x="4242579" y="5373330"/>
            <a:ext cx="291458" cy="288733"/>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Curved Up 21">
            <a:extLst>
              <a:ext uri="{FF2B5EF4-FFF2-40B4-BE49-F238E27FC236}">
                <a16:creationId xmlns:a16="http://schemas.microsoft.com/office/drawing/2014/main" id="{A4F01222-2740-7F69-6806-0401118F827A}"/>
              </a:ext>
            </a:extLst>
          </p:cNvPr>
          <p:cNvSpPr/>
          <p:nvPr/>
        </p:nvSpPr>
        <p:spPr>
          <a:xfrm rot="10800000" flipH="1">
            <a:off x="2712460" y="4592175"/>
            <a:ext cx="810548" cy="46097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Box 22">
            <a:extLst>
              <a:ext uri="{FF2B5EF4-FFF2-40B4-BE49-F238E27FC236}">
                <a16:creationId xmlns:a16="http://schemas.microsoft.com/office/drawing/2014/main" id="{67F568F2-4651-B713-3F21-38ABEB28274B}"/>
              </a:ext>
            </a:extLst>
          </p:cNvPr>
          <p:cNvSpPr txBox="1"/>
          <p:nvPr/>
        </p:nvSpPr>
        <p:spPr>
          <a:xfrm>
            <a:off x="2810300" y="3520115"/>
            <a:ext cx="1258203" cy="923330"/>
          </a:xfrm>
          <a:prstGeom prst="rect">
            <a:avLst/>
          </a:prstGeom>
          <a:noFill/>
        </p:spPr>
        <p:txBody>
          <a:bodyPr wrap="square" rtlCol="0">
            <a:spAutoFit/>
          </a:bodyPr>
          <a:lstStyle/>
          <a:p>
            <a:r>
              <a:rPr lang="en-GB" dirty="0"/>
              <a:t>Data encryption blockchain</a:t>
            </a:r>
          </a:p>
        </p:txBody>
      </p:sp>
      <p:sp>
        <p:nvSpPr>
          <p:cNvPr id="24" name="Arrow: Curved Up 23">
            <a:extLst>
              <a:ext uri="{FF2B5EF4-FFF2-40B4-BE49-F238E27FC236}">
                <a16:creationId xmlns:a16="http://schemas.microsoft.com/office/drawing/2014/main" id="{C627EA56-E0EE-8CE3-B01B-C268C095A093}"/>
              </a:ext>
            </a:extLst>
          </p:cNvPr>
          <p:cNvSpPr/>
          <p:nvPr/>
        </p:nvSpPr>
        <p:spPr>
          <a:xfrm rot="10800000" flipH="1">
            <a:off x="4388308" y="4114780"/>
            <a:ext cx="810548" cy="46097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Box 24">
            <a:extLst>
              <a:ext uri="{FF2B5EF4-FFF2-40B4-BE49-F238E27FC236}">
                <a16:creationId xmlns:a16="http://schemas.microsoft.com/office/drawing/2014/main" id="{F23A0D66-B6B7-5D63-92A6-7691B8FFA71D}"/>
              </a:ext>
            </a:extLst>
          </p:cNvPr>
          <p:cNvSpPr txBox="1"/>
          <p:nvPr/>
        </p:nvSpPr>
        <p:spPr>
          <a:xfrm>
            <a:off x="4242579" y="3520115"/>
            <a:ext cx="2332021" cy="646331"/>
          </a:xfrm>
          <a:prstGeom prst="rect">
            <a:avLst/>
          </a:prstGeom>
          <a:noFill/>
        </p:spPr>
        <p:txBody>
          <a:bodyPr wrap="square" rtlCol="0">
            <a:spAutoFit/>
          </a:bodyPr>
          <a:lstStyle/>
          <a:p>
            <a:r>
              <a:rPr lang="en-GB" dirty="0"/>
              <a:t>Data transfer to an external Database</a:t>
            </a:r>
          </a:p>
        </p:txBody>
      </p:sp>
      <p:sp>
        <p:nvSpPr>
          <p:cNvPr id="26" name="TextBox 25">
            <a:extLst>
              <a:ext uri="{FF2B5EF4-FFF2-40B4-BE49-F238E27FC236}">
                <a16:creationId xmlns:a16="http://schemas.microsoft.com/office/drawing/2014/main" id="{12237572-B6A9-B580-9E87-C25DB329D51B}"/>
              </a:ext>
            </a:extLst>
          </p:cNvPr>
          <p:cNvSpPr txBox="1"/>
          <p:nvPr/>
        </p:nvSpPr>
        <p:spPr>
          <a:xfrm>
            <a:off x="684027" y="6112506"/>
            <a:ext cx="1115067" cy="369332"/>
          </a:xfrm>
          <a:prstGeom prst="rect">
            <a:avLst/>
          </a:prstGeom>
          <a:noFill/>
        </p:spPr>
        <p:txBody>
          <a:bodyPr wrap="square" rtlCol="0">
            <a:spAutoFit/>
          </a:bodyPr>
          <a:lstStyle/>
          <a:p>
            <a:r>
              <a:rPr lang="en-GB" dirty="0"/>
              <a:t>Web form</a:t>
            </a:r>
          </a:p>
        </p:txBody>
      </p:sp>
      <p:pic>
        <p:nvPicPr>
          <p:cNvPr id="27" name="Picture 26" descr="Icon&#10;&#10;Description automatically generated">
            <a:extLst>
              <a:ext uri="{FF2B5EF4-FFF2-40B4-BE49-F238E27FC236}">
                <a16:creationId xmlns:a16="http://schemas.microsoft.com/office/drawing/2014/main" id="{068FB57E-5864-9544-6831-4E2FA41E5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8741" y="4575756"/>
            <a:ext cx="1460214" cy="1460214"/>
          </a:xfrm>
          <a:prstGeom prst="rect">
            <a:avLst/>
          </a:prstGeom>
        </p:spPr>
      </p:pic>
      <p:sp>
        <p:nvSpPr>
          <p:cNvPr id="28" name="Arrow: Curved Up 27">
            <a:extLst>
              <a:ext uri="{FF2B5EF4-FFF2-40B4-BE49-F238E27FC236}">
                <a16:creationId xmlns:a16="http://schemas.microsoft.com/office/drawing/2014/main" id="{8B81669A-3083-E667-DE17-EB682AB55C34}"/>
              </a:ext>
            </a:extLst>
          </p:cNvPr>
          <p:cNvSpPr/>
          <p:nvPr/>
        </p:nvSpPr>
        <p:spPr>
          <a:xfrm rot="10800000" flipH="1">
            <a:off x="6148984" y="4131200"/>
            <a:ext cx="810548" cy="46097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Cross 28">
            <a:extLst>
              <a:ext uri="{FF2B5EF4-FFF2-40B4-BE49-F238E27FC236}">
                <a16:creationId xmlns:a16="http://schemas.microsoft.com/office/drawing/2014/main" id="{EEA358B2-096B-1BAD-1444-62BBA0F2CECC}"/>
              </a:ext>
            </a:extLst>
          </p:cNvPr>
          <p:cNvSpPr/>
          <p:nvPr/>
        </p:nvSpPr>
        <p:spPr>
          <a:xfrm>
            <a:off x="6333826" y="5305863"/>
            <a:ext cx="291458" cy="288733"/>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E4DC462-F63A-C9D6-6E57-A10A79899080}"/>
              </a:ext>
            </a:extLst>
          </p:cNvPr>
          <p:cNvSpPr txBox="1"/>
          <p:nvPr/>
        </p:nvSpPr>
        <p:spPr>
          <a:xfrm>
            <a:off x="7081388" y="5982841"/>
            <a:ext cx="1309110" cy="369332"/>
          </a:xfrm>
          <a:prstGeom prst="rect">
            <a:avLst/>
          </a:prstGeom>
          <a:noFill/>
        </p:spPr>
        <p:txBody>
          <a:bodyPr wrap="square" rtlCol="0">
            <a:spAutoFit/>
          </a:bodyPr>
          <a:lstStyle/>
          <a:p>
            <a:r>
              <a:rPr lang="en-GB" dirty="0"/>
              <a:t>RadBASE</a:t>
            </a:r>
          </a:p>
        </p:txBody>
      </p:sp>
      <p:sp>
        <p:nvSpPr>
          <p:cNvPr id="31" name="TextBox 30">
            <a:extLst>
              <a:ext uri="{FF2B5EF4-FFF2-40B4-BE49-F238E27FC236}">
                <a16:creationId xmlns:a16="http://schemas.microsoft.com/office/drawing/2014/main" id="{02A9F124-4B9C-08D3-D011-98BE8A8CC185}"/>
              </a:ext>
            </a:extLst>
          </p:cNvPr>
          <p:cNvSpPr txBox="1"/>
          <p:nvPr/>
        </p:nvSpPr>
        <p:spPr>
          <a:xfrm>
            <a:off x="6333826" y="3440515"/>
            <a:ext cx="2960425" cy="646331"/>
          </a:xfrm>
          <a:prstGeom prst="rect">
            <a:avLst/>
          </a:prstGeom>
          <a:noFill/>
        </p:spPr>
        <p:txBody>
          <a:bodyPr wrap="square" rtlCol="0">
            <a:spAutoFit/>
          </a:bodyPr>
          <a:lstStyle/>
          <a:p>
            <a:r>
              <a:rPr lang="en-GB" dirty="0"/>
              <a:t>Link to the MICADO database to access the encrypted data</a:t>
            </a:r>
          </a:p>
        </p:txBody>
      </p:sp>
      <p:sp>
        <p:nvSpPr>
          <p:cNvPr id="32" name="Rectangle 31">
            <a:extLst>
              <a:ext uri="{FF2B5EF4-FFF2-40B4-BE49-F238E27FC236}">
                <a16:creationId xmlns:a16="http://schemas.microsoft.com/office/drawing/2014/main" id="{089F54F3-16E2-930A-8BE7-81A6A9AFE833}"/>
              </a:ext>
            </a:extLst>
          </p:cNvPr>
          <p:cNvSpPr/>
          <p:nvPr/>
        </p:nvSpPr>
        <p:spPr>
          <a:xfrm>
            <a:off x="9596727" y="3440515"/>
            <a:ext cx="1429966" cy="798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User 1</a:t>
            </a:r>
          </a:p>
        </p:txBody>
      </p:sp>
      <p:sp>
        <p:nvSpPr>
          <p:cNvPr id="33" name="Rectangle 32">
            <a:extLst>
              <a:ext uri="{FF2B5EF4-FFF2-40B4-BE49-F238E27FC236}">
                <a16:creationId xmlns:a16="http://schemas.microsoft.com/office/drawing/2014/main" id="{E54DA1E8-3919-4CC3-84B7-82762B58196E}"/>
              </a:ext>
            </a:extLst>
          </p:cNvPr>
          <p:cNvSpPr/>
          <p:nvPr/>
        </p:nvSpPr>
        <p:spPr>
          <a:xfrm>
            <a:off x="9596727" y="4357577"/>
            <a:ext cx="1429966" cy="798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User 2</a:t>
            </a:r>
          </a:p>
        </p:txBody>
      </p:sp>
      <p:sp>
        <p:nvSpPr>
          <p:cNvPr id="34" name="Rectangle 33">
            <a:extLst>
              <a:ext uri="{FF2B5EF4-FFF2-40B4-BE49-F238E27FC236}">
                <a16:creationId xmlns:a16="http://schemas.microsoft.com/office/drawing/2014/main" id="{85824A4F-F317-6449-1ADF-93C6F0686A9B}"/>
              </a:ext>
            </a:extLst>
          </p:cNvPr>
          <p:cNvSpPr/>
          <p:nvPr/>
        </p:nvSpPr>
        <p:spPr>
          <a:xfrm>
            <a:off x="9596727" y="5291942"/>
            <a:ext cx="1429966" cy="798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User 3</a:t>
            </a:r>
          </a:p>
        </p:txBody>
      </p:sp>
      <p:cxnSp>
        <p:nvCxnSpPr>
          <p:cNvPr id="35" name="Straight Arrow Connector 35">
            <a:extLst>
              <a:ext uri="{FF2B5EF4-FFF2-40B4-BE49-F238E27FC236}">
                <a16:creationId xmlns:a16="http://schemas.microsoft.com/office/drawing/2014/main" id="{211FE3BC-38ED-C023-5F18-FFE4FE92C9C7}"/>
              </a:ext>
            </a:extLst>
          </p:cNvPr>
          <p:cNvCxnSpPr>
            <a:stCxn id="32" idx="1"/>
          </p:cNvCxnSpPr>
          <p:nvPr/>
        </p:nvCxnSpPr>
        <p:spPr>
          <a:xfrm flipH="1">
            <a:off x="8472412" y="3839951"/>
            <a:ext cx="1124315" cy="1190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6">
            <a:extLst>
              <a:ext uri="{FF2B5EF4-FFF2-40B4-BE49-F238E27FC236}">
                <a16:creationId xmlns:a16="http://schemas.microsoft.com/office/drawing/2014/main" id="{E5083729-B6E5-FE4F-4F65-F368F4C67F37}"/>
              </a:ext>
            </a:extLst>
          </p:cNvPr>
          <p:cNvCxnSpPr>
            <a:cxnSpLocks/>
            <a:stCxn id="33" idx="1"/>
          </p:cNvCxnSpPr>
          <p:nvPr/>
        </p:nvCxnSpPr>
        <p:spPr>
          <a:xfrm flipH="1">
            <a:off x="8624813" y="4757013"/>
            <a:ext cx="971914" cy="426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8">
            <a:extLst>
              <a:ext uri="{FF2B5EF4-FFF2-40B4-BE49-F238E27FC236}">
                <a16:creationId xmlns:a16="http://schemas.microsoft.com/office/drawing/2014/main" id="{F4CBDAF6-C5D4-CA80-3037-FB49C2D52D8D}"/>
              </a:ext>
            </a:extLst>
          </p:cNvPr>
          <p:cNvCxnSpPr>
            <a:cxnSpLocks/>
            <a:stCxn id="34" idx="1"/>
          </p:cNvCxnSpPr>
          <p:nvPr/>
        </p:nvCxnSpPr>
        <p:spPr>
          <a:xfrm flipH="1" flipV="1">
            <a:off x="8615855" y="5450229"/>
            <a:ext cx="980872" cy="241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677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0A54A4CB-5F74-4FCB-99CB-21ECB08F15EF}"/>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5464C7E8-9D90-BD67-0349-690C627D6E1A}"/>
              </a:ext>
            </a:extLst>
          </p:cNvPr>
          <p:cNvSpPr>
            <a:spLocks noGrp="1"/>
          </p:cNvSpPr>
          <p:nvPr>
            <p:ph type="sldNum" sz="quarter" idx="12"/>
          </p:nvPr>
        </p:nvSpPr>
        <p:spPr/>
        <p:txBody>
          <a:bodyPr/>
          <a:lstStyle/>
          <a:p>
            <a:fld id="{7ADC2682-86E0-43EF-9663-C77056E8D387}" type="slidenum">
              <a:rPr lang="it-IT" smtClean="0"/>
              <a:t>15</a:t>
            </a:fld>
            <a:endParaRPr lang="it-IT"/>
          </a:p>
        </p:txBody>
      </p:sp>
      <p:sp>
        <p:nvSpPr>
          <p:cNvPr id="6" name="Titolo 1">
            <a:extLst>
              <a:ext uri="{FF2B5EF4-FFF2-40B4-BE49-F238E27FC236}">
                <a16:creationId xmlns:a16="http://schemas.microsoft.com/office/drawing/2014/main" id="{CA93BFA1-E953-EB65-3770-50FCDBF9F777}"/>
              </a:ext>
            </a:extLst>
          </p:cNvPr>
          <p:cNvSpPr>
            <a:spLocks noGrp="1"/>
          </p:cNvSpPr>
          <p:nvPr>
            <p:ph type="title"/>
          </p:nvPr>
        </p:nvSpPr>
        <p:spPr>
          <a:xfrm>
            <a:off x="466725" y="234643"/>
            <a:ext cx="10515600" cy="935789"/>
          </a:xfrm>
        </p:spPr>
        <p:txBody>
          <a:bodyPr>
            <a:normAutofit/>
          </a:bodyPr>
          <a:lstStyle/>
          <a:p>
            <a:r>
              <a:rPr lang="en-US" dirty="0"/>
              <a:t>Results</a:t>
            </a:r>
          </a:p>
        </p:txBody>
      </p:sp>
      <p:pic>
        <p:nvPicPr>
          <p:cNvPr id="2" name="Picture 2" descr="Graphical user interface, application&#10;&#10;Description automatically generated">
            <a:extLst>
              <a:ext uri="{FF2B5EF4-FFF2-40B4-BE49-F238E27FC236}">
                <a16:creationId xmlns:a16="http://schemas.microsoft.com/office/drawing/2014/main" id="{ACC39C31-389A-80B7-48BC-8D4E1F102034}"/>
              </a:ext>
            </a:extLst>
          </p:cNvPr>
          <p:cNvPicPr>
            <a:picLocks noChangeAspect="1"/>
          </p:cNvPicPr>
          <p:nvPr/>
        </p:nvPicPr>
        <p:blipFill>
          <a:blip r:embed="rId2"/>
          <a:stretch>
            <a:fillRect/>
          </a:stretch>
        </p:blipFill>
        <p:spPr>
          <a:xfrm>
            <a:off x="289634" y="1095486"/>
            <a:ext cx="4301415" cy="5227368"/>
          </a:xfrm>
          <a:prstGeom prst="rect">
            <a:avLst/>
          </a:prstGeom>
          <a:ln>
            <a:solidFill>
              <a:schemeClr val="tx1"/>
            </a:solidFill>
          </a:ln>
        </p:spPr>
      </p:pic>
      <p:pic>
        <p:nvPicPr>
          <p:cNvPr id="14" name="Picture 23" descr="Graphical user interface, text, application&#10;&#10;Description automatically generated">
            <a:extLst>
              <a:ext uri="{FF2B5EF4-FFF2-40B4-BE49-F238E27FC236}">
                <a16:creationId xmlns:a16="http://schemas.microsoft.com/office/drawing/2014/main" id="{243249DD-F938-E50F-6D31-7C11F99D96F7}"/>
              </a:ext>
            </a:extLst>
          </p:cNvPr>
          <p:cNvPicPr>
            <a:picLocks noChangeAspect="1"/>
          </p:cNvPicPr>
          <p:nvPr/>
        </p:nvPicPr>
        <p:blipFill>
          <a:blip r:embed="rId3"/>
          <a:stretch>
            <a:fillRect/>
          </a:stretch>
        </p:blipFill>
        <p:spPr>
          <a:xfrm>
            <a:off x="4757252" y="2708773"/>
            <a:ext cx="7307423" cy="3647577"/>
          </a:xfrm>
          <a:prstGeom prst="rect">
            <a:avLst/>
          </a:prstGeom>
        </p:spPr>
      </p:pic>
      <p:sp>
        <p:nvSpPr>
          <p:cNvPr id="15" name="Segnaposto contenuto 2">
            <a:extLst>
              <a:ext uri="{FF2B5EF4-FFF2-40B4-BE49-F238E27FC236}">
                <a16:creationId xmlns:a16="http://schemas.microsoft.com/office/drawing/2014/main" id="{A5A8DD79-A219-9B3C-AEE5-2F3F2F52A034}"/>
              </a:ext>
            </a:extLst>
          </p:cNvPr>
          <p:cNvSpPr>
            <a:spLocks noGrp="1"/>
          </p:cNvSpPr>
          <p:nvPr>
            <p:ph idx="1"/>
          </p:nvPr>
        </p:nvSpPr>
        <p:spPr>
          <a:xfrm>
            <a:off x="4850793" y="1596130"/>
            <a:ext cx="3020106" cy="984584"/>
          </a:xfrm>
        </p:spPr>
        <p:txBody>
          <a:bodyPr>
            <a:normAutofit lnSpcReduction="10000"/>
          </a:bodyPr>
          <a:lstStyle/>
          <a:p>
            <a:pPr marL="0" indent="0">
              <a:buNone/>
            </a:pPr>
            <a:r>
              <a:rPr lang="en-US" b="1" dirty="0"/>
              <a:t>Flexibility</a:t>
            </a:r>
          </a:p>
          <a:p>
            <a:pPr marL="0" indent="0">
              <a:buNone/>
            </a:pPr>
            <a:r>
              <a:rPr lang="en-US" b="1" dirty="0"/>
              <a:t>Modularity</a:t>
            </a:r>
          </a:p>
          <a:p>
            <a:pPr marL="0" indent="0">
              <a:buNone/>
            </a:pPr>
            <a:endParaRPr lang="en-US" b="1" dirty="0"/>
          </a:p>
        </p:txBody>
      </p:sp>
      <p:pic>
        <p:nvPicPr>
          <p:cNvPr id="1026" name="Picture 2" descr="578,599 Goal Achievement Images, Stock Photos &amp; Vectors | Shutterstock">
            <a:extLst>
              <a:ext uri="{FF2B5EF4-FFF2-40B4-BE49-F238E27FC236}">
                <a16:creationId xmlns:a16="http://schemas.microsoft.com/office/drawing/2014/main" id="{15A0CA94-C34E-D1D0-08AC-1CC484DFB445}"/>
              </a:ext>
            </a:extLst>
          </p:cNvPr>
          <p:cNvPicPr>
            <a:picLocks noChangeAspect="1" noChangeArrowheads="1"/>
          </p:cNvPicPr>
          <p:nvPr/>
        </p:nvPicPr>
        <p:blipFill rotWithShape="1">
          <a:blip r:embed="rId4">
            <a:clrChange>
              <a:clrFrom>
                <a:srgbClr val="F9FAFE"/>
              </a:clrFrom>
              <a:clrTo>
                <a:srgbClr val="F9FAFE">
                  <a:alpha val="0"/>
                </a:srgbClr>
              </a:clrTo>
            </a:clrChange>
            <a:extLst>
              <a:ext uri="{28A0092B-C50C-407E-A947-70E740481C1C}">
                <a14:useLocalDpi xmlns:a14="http://schemas.microsoft.com/office/drawing/2010/main" val="0"/>
              </a:ext>
            </a:extLst>
          </a:blip>
          <a:srcRect l="14656" t="20329" r="15222" b="29816"/>
          <a:stretch/>
        </p:blipFill>
        <p:spPr bwMode="auto">
          <a:xfrm>
            <a:off x="6385480" y="657968"/>
            <a:ext cx="3147927" cy="1450626"/>
          </a:xfrm>
          <a:prstGeom prst="rect">
            <a:avLst/>
          </a:prstGeom>
          <a:noFill/>
          <a:extLst>
            <a:ext uri="{909E8E84-426E-40DD-AFC4-6F175D3DCCD1}">
              <a14:hiddenFill xmlns:a14="http://schemas.microsoft.com/office/drawing/2010/main">
                <a:solidFill>
                  <a:srgbClr val="FFFFFF"/>
                </a:solidFill>
              </a14:hiddenFill>
            </a:ext>
          </a:extLst>
        </p:spPr>
      </p:pic>
      <p:sp>
        <p:nvSpPr>
          <p:cNvPr id="16" name="Segnaposto contenuto 2">
            <a:extLst>
              <a:ext uri="{FF2B5EF4-FFF2-40B4-BE49-F238E27FC236}">
                <a16:creationId xmlns:a16="http://schemas.microsoft.com/office/drawing/2014/main" id="{9EC248ED-2642-1A54-20D5-1FA8185F965E}"/>
              </a:ext>
            </a:extLst>
          </p:cNvPr>
          <p:cNvSpPr txBox="1">
            <a:spLocks/>
          </p:cNvSpPr>
          <p:nvPr/>
        </p:nvSpPr>
        <p:spPr>
          <a:xfrm>
            <a:off x="9621953" y="1616302"/>
            <a:ext cx="2280413" cy="9845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Homogeneity</a:t>
            </a:r>
          </a:p>
          <a:p>
            <a:pPr marL="0" indent="0">
              <a:buFont typeface="Arial" panose="020B0604020202020204" pitchFamily="34" charset="0"/>
              <a:buNone/>
            </a:pPr>
            <a:r>
              <a:rPr lang="en-US" b="1" dirty="0"/>
              <a:t>Security</a:t>
            </a:r>
          </a:p>
        </p:txBody>
      </p:sp>
    </p:spTree>
    <p:extLst>
      <p:ext uri="{BB962C8B-B14F-4D97-AF65-F5344CB8AC3E}">
        <p14:creationId xmlns:p14="http://schemas.microsoft.com/office/powerpoint/2010/main" val="2316137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BAFDDE49-494B-EB39-8A0D-5AE5F3BA5A75}"/>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9405A8F6-EF1A-5D31-A5A2-16A1F5524B62}"/>
              </a:ext>
            </a:extLst>
          </p:cNvPr>
          <p:cNvSpPr>
            <a:spLocks noGrp="1"/>
          </p:cNvSpPr>
          <p:nvPr>
            <p:ph type="sldNum" sz="quarter" idx="12"/>
          </p:nvPr>
        </p:nvSpPr>
        <p:spPr/>
        <p:txBody>
          <a:bodyPr/>
          <a:lstStyle/>
          <a:p>
            <a:fld id="{7ADC2682-86E0-43EF-9663-C77056E8D387}" type="slidenum">
              <a:rPr lang="it-IT" smtClean="0"/>
              <a:t>16</a:t>
            </a:fld>
            <a:endParaRPr lang="it-IT"/>
          </a:p>
        </p:txBody>
      </p:sp>
      <p:sp>
        <p:nvSpPr>
          <p:cNvPr id="6" name="Titolo 1">
            <a:extLst>
              <a:ext uri="{FF2B5EF4-FFF2-40B4-BE49-F238E27FC236}">
                <a16:creationId xmlns:a16="http://schemas.microsoft.com/office/drawing/2014/main" id="{8A9A5F0C-08F2-E6C3-7D8C-4CA782048500}"/>
              </a:ext>
            </a:extLst>
          </p:cNvPr>
          <p:cNvSpPr>
            <a:spLocks noGrp="1"/>
          </p:cNvSpPr>
          <p:nvPr>
            <p:ph type="title"/>
          </p:nvPr>
        </p:nvSpPr>
        <p:spPr>
          <a:xfrm>
            <a:off x="466725" y="234643"/>
            <a:ext cx="10515600" cy="935789"/>
          </a:xfrm>
        </p:spPr>
        <p:txBody>
          <a:bodyPr>
            <a:normAutofit/>
          </a:bodyPr>
          <a:lstStyle/>
          <a:p>
            <a:r>
              <a:rPr lang="en-US" dirty="0"/>
              <a:t>Results</a:t>
            </a:r>
          </a:p>
        </p:txBody>
      </p:sp>
      <p:grpSp>
        <p:nvGrpSpPr>
          <p:cNvPr id="11" name="Gruppo 10">
            <a:extLst>
              <a:ext uri="{FF2B5EF4-FFF2-40B4-BE49-F238E27FC236}">
                <a16:creationId xmlns:a16="http://schemas.microsoft.com/office/drawing/2014/main" id="{20134B42-6CA2-7E62-EA90-37DB71682726}"/>
              </a:ext>
            </a:extLst>
          </p:cNvPr>
          <p:cNvGrpSpPr/>
          <p:nvPr/>
        </p:nvGrpSpPr>
        <p:grpSpPr>
          <a:xfrm>
            <a:off x="6459434" y="1170432"/>
            <a:ext cx="5105538" cy="4198848"/>
            <a:chOff x="115784" y="2424509"/>
            <a:chExt cx="5105538" cy="4198848"/>
          </a:xfrm>
        </p:grpSpPr>
        <p:pic>
          <p:nvPicPr>
            <p:cNvPr id="7" name="Picture 8" descr="Table&#10;&#10;Description automatically generated">
              <a:extLst>
                <a:ext uri="{FF2B5EF4-FFF2-40B4-BE49-F238E27FC236}">
                  <a16:creationId xmlns:a16="http://schemas.microsoft.com/office/drawing/2014/main" id="{A46BF7EC-7CC0-2AA5-56DD-A1EC4079A8C8}"/>
                </a:ext>
              </a:extLst>
            </p:cNvPr>
            <p:cNvPicPr>
              <a:picLocks noChangeAspect="1"/>
            </p:cNvPicPr>
            <p:nvPr/>
          </p:nvPicPr>
          <p:blipFill rotWithShape="1">
            <a:blip r:embed="rId2"/>
            <a:srcRect r="49961"/>
            <a:stretch/>
          </p:blipFill>
          <p:spPr>
            <a:xfrm>
              <a:off x="115784" y="2424509"/>
              <a:ext cx="5105538" cy="4198848"/>
            </a:xfrm>
            <a:prstGeom prst="rect">
              <a:avLst/>
            </a:prstGeom>
            <a:ln>
              <a:solidFill>
                <a:schemeClr val="tx1"/>
              </a:solidFill>
            </a:ln>
          </p:spPr>
        </p:pic>
        <p:pic>
          <p:nvPicPr>
            <p:cNvPr id="10" name="Picture 9">
              <a:extLst>
                <a:ext uri="{FF2B5EF4-FFF2-40B4-BE49-F238E27FC236}">
                  <a16:creationId xmlns:a16="http://schemas.microsoft.com/office/drawing/2014/main" id="{D9BBB971-C91B-C243-37C6-EDE743FD86F7}"/>
                </a:ext>
              </a:extLst>
            </p:cNvPr>
            <p:cNvPicPr>
              <a:picLocks noChangeAspect="1"/>
            </p:cNvPicPr>
            <p:nvPr/>
          </p:nvPicPr>
          <p:blipFill rotWithShape="1">
            <a:blip r:embed="rId3"/>
            <a:srcRect l="12699" t="52733" r="50217" b="3032"/>
            <a:stretch/>
          </p:blipFill>
          <p:spPr>
            <a:xfrm>
              <a:off x="1428750" y="4765982"/>
              <a:ext cx="3792572" cy="1857375"/>
            </a:xfrm>
            <a:prstGeom prst="rect">
              <a:avLst/>
            </a:prstGeom>
            <a:ln>
              <a:noFill/>
            </a:ln>
          </p:spPr>
        </p:pic>
      </p:grpSp>
      <p:pic>
        <p:nvPicPr>
          <p:cNvPr id="12" name="Picture 7" descr="Graphical user interface, application, table&#10;&#10;Description automatically generated">
            <a:extLst>
              <a:ext uri="{FF2B5EF4-FFF2-40B4-BE49-F238E27FC236}">
                <a16:creationId xmlns:a16="http://schemas.microsoft.com/office/drawing/2014/main" id="{1BD98353-E5E5-6190-DE2F-7F6FEE1847CA}"/>
              </a:ext>
            </a:extLst>
          </p:cNvPr>
          <p:cNvPicPr>
            <a:picLocks noChangeAspect="1"/>
          </p:cNvPicPr>
          <p:nvPr/>
        </p:nvPicPr>
        <p:blipFill rotWithShape="1">
          <a:blip r:embed="rId4"/>
          <a:srcRect r="44836"/>
          <a:stretch/>
        </p:blipFill>
        <p:spPr>
          <a:xfrm>
            <a:off x="229204" y="1170432"/>
            <a:ext cx="5583272" cy="4200356"/>
          </a:xfrm>
          <a:prstGeom prst="rect">
            <a:avLst/>
          </a:prstGeom>
          <a:ln>
            <a:solidFill>
              <a:schemeClr val="tx1"/>
            </a:solidFill>
          </a:ln>
        </p:spPr>
      </p:pic>
      <p:sp>
        <p:nvSpPr>
          <p:cNvPr id="13" name="Segnaposto contenuto 2">
            <a:extLst>
              <a:ext uri="{FF2B5EF4-FFF2-40B4-BE49-F238E27FC236}">
                <a16:creationId xmlns:a16="http://schemas.microsoft.com/office/drawing/2014/main" id="{344A6B82-EDB4-66AF-ED21-74852BE939B3}"/>
              </a:ext>
            </a:extLst>
          </p:cNvPr>
          <p:cNvSpPr>
            <a:spLocks noGrp="1"/>
          </p:cNvSpPr>
          <p:nvPr>
            <p:ph idx="1"/>
          </p:nvPr>
        </p:nvSpPr>
        <p:spPr>
          <a:xfrm>
            <a:off x="4600540" y="5769214"/>
            <a:ext cx="3717787" cy="587136"/>
          </a:xfrm>
        </p:spPr>
        <p:txBody>
          <a:bodyPr>
            <a:normAutofit/>
          </a:bodyPr>
          <a:lstStyle/>
          <a:p>
            <a:pPr marL="0" indent="0">
              <a:buNone/>
            </a:pPr>
            <a:r>
              <a:rPr lang="en-US" sz="3200" i="1" dirty="0"/>
              <a:t>Let’s have a look!</a:t>
            </a:r>
          </a:p>
        </p:txBody>
      </p:sp>
    </p:spTree>
    <p:extLst>
      <p:ext uri="{BB962C8B-B14F-4D97-AF65-F5344CB8AC3E}">
        <p14:creationId xmlns:p14="http://schemas.microsoft.com/office/powerpoint/2010/main" val="87439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94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39653A-EE50-A695-89E3-E73AD45B29F9}"/>
              </a:ext>
            </a:extLst>
          </p:cNvPr>
          <p:cNvSpPr>
            <a:spLocks noGrp="1"/>
          </p:cNvSpPr>
          <p:nvPr>
            <p:ph type="title"/>
          </p:nvPr>
        </p:nvSpPr>
        <p:spPr>
          <a:xfrm>
            <a:off x="904875" y="2901026"/>
            <a:ext cx="10515600" cy="1055948"/>
          </a:xfrm>
        </p:spPr>
        <p:txBody>
          <a:bodyPr>
            <a:normAutofit/>
          </a:bodyPr>
          <a:lstStyle/>
          <a:p>
            <a:pPr algn="ctr"/>
            <a:r>
              <a:rPr lang="en-US" sz="6600" dirty="0"/>
              <a:t>Back up slides</a:t>
            </a:r>
          </a:p>
        </p:txBody>
      </p:sp>
      <p:sp>
        <p:nvSpPr>
          <p:cNvPr id="4" name="Segnaposto data 3">
            <a:extLst>
              <a:ext uri="{FF2B5EF4-FFF2-40B4-BE49-F238E27FC236}">
                <a16:creationId xmlns:a16="http://schemas.microsoft.com/office/drawing/2014/main" id="{C6F69D12-2E3B-7CA6-C2B4-9C5A06CA13B3}"/>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704DAB67-C259-1C37-05FE-11F289A2AD26}"/>
              </a:ext>
            </a:extLst>
          </p:cNvPr>
          <p:cNvSpPr>
            <a:spLocks noGrp="1"/>
          </p:cNvSpPr>
          <p:nvPr>
            <p:ph type="sldNum" sz="quarter" idx="12"/>
          </p:nvPr>
        </p:nvSpPr>
        <p:spPr/>
        <p:txBody>
          <a:bodyPr/>
          <a:lstStyle/>
          <a:p>
            <a:fld id="{7ADC2682-86E0-43EF-9663-C77056E8D387}" type="slidenum">
              <a:rPr lang="it-IT" smtClean="0"/>
              <a:t>18</a:t>
            </a:fld>
            <a:endParaRPr lang="it-IT"/>
          </a:p>
        </p:txBody>
      </p:sp>
    </p:spTree>
    <p:extLst>
      <p:ext uri="{BB962C8B-B14F-4D97-AF65-F5344CB8AC3E}">
        <p14:creationId xmlns:p14="http://schemas.microsoft.com/office/powerpoint/2010/main" val="1107741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Shape 1"/>
          <p:cNvSpPr txBox="1"/>
          <p:nvPr/>
        </p:nvSpPr>
        <p:spPr>
          <a:xfrm>
            <a:off x="838080" y="6356520"/>
            <a:ext cx="2742840" cy="364680"/>
          </a:xfrm>
          <a:prstGeom prst="rect">
            <a:avLst/>
          </a:prstGeom>
          <a:noFill/>
          <a:ln w="0">
            <a:noFill/>
          </a:ln>
        </p:spPr>
        <p:txBody>
          <a:bodyPr anchor="ctr">
            <a:noAutofit/>
          </a:bodyPr>
          <a:lstStyle/>
          <a:p>
            <a:pPr>
              <a:lnSpc>
                <a:spcPct val="100000"/>
              </a:lnSpc>
            </a:pPr>
            <a:fld id="{10D9A345-7216-46AA-AE22-7547AC29F935}" type="datetime1">
              <a:rPr lang="en-US" sz="1200" b="0" strike="noStrike" spc="-1">
                <a:solidFill>
                  <a:srgbClr val="8B8B8B"/>
                </a:solidFill>
                <a:latin typeface="Calibri"/>
              </a:rPr>
              <a:t>1/25/2023</a:t>
            </a:fld>
            <a:endParaRPr lang="en-US" sz="1200" b="0" strike="noStrike" spc="-1">
              <a:latin typeface="Times New Roman"/>
            </a:endParaRPr>
          </a:p>
        </p:txBody>
      </p:sp>
      <p:sp>
        <p:nvSpPr>
          <p:cNvPr id="61" name="TextShape 2"/>
          <p:cNvSpPr txBox="1"/>
          <p:nvPr/>
        </p:nvSpPr>
        <p:spPr>
          <a:xfrm>
            <a:off x="8610480" y="6356520"/>
            <a:ext cx="2742840" cy="364680"/>
          </a:xfrm>
          <a:prstGeom prst="rect">
            <a:avLst/>
          </a:prstGeom>
          <a:noFill/>
          <a:ln w="0">
            <a:noFill/>
          </a:ln>
        </p:spPr>
        <p:txBody>
          <a:bodyPr anchor="ctr">
            <a:noAutofit/>
          </a:bodyPr>
          <a:lstStyle/>
          <a:p>
            <a:pPr algn="r">
              <a:lnSpc>
                <a:spcPct val="100000"/>
              </a:lnSpc>
            </a:pPr>
            <a:fld id="{B160E32E-F6CA-4609-88A0-44A0B41E5D1C}" type="slidenum">
              <a:rPr lang="it-IT" sz="1200" b="0" strike="noStrike" spc="-1">
                <a:solidFill>
                  <a:srgbClr val="8B8B8B"/>
                </a:solidFill>
                <a:latin typeface="Calibri"/>
              </a:rPr>
              <a:t>19</a:t>
            </a:fld>
            <a:endParaRPr lang="en-US" sz="1200" b="0" strike="noStrike" spc="-1">
              <a:latin typeface="Times New Roman"/>
            </a:endParaRPr>
          </a:p>
        </p:txBody>
      </p:sp>
      <p:sp>
        <p:nvSpPr>
          <p:cNvPr id="8" name="CasellaDiTesto 7">
            <a:extLst>
              <a:ext uri="{FF2B5EF4-FFF2-40B4-BE49-F238E27FC236}">
                <a16:creationId xmlns:a16="http://schemas.microsoft.com/office/drawing/2014/main" id="{1A95997F-F042-37CC-1DBA-DDD85C8EC038}"/>
              </a:ext>
            </a:extLst>
          </p:cNvPr>
          <p:cNvSpPr txBox="1"/>
          <p:nvPr/>
        </p:nvSpPr>
        <p:spPr>
          <a:xfrm>
            <a:off x="158366" y="769085"/>
            <a:ext cx="4802606" cy="631989"/>
          </a:xfrm>
          <a:prstGeom prst="rect">
            <a:avLst/>
          </a:prstGeom>
          <a:noFill/>
          <a:ln cap="flat">
            <a:noFill/>
          </a:ln>
        </p:spPr>
        <p:txBody>
          <a:bodyPr vert="horz" wrap="square" lIns="90000" tIns="45000" rIns="90000" bIns="45000" anchorCtr="0" compatLnSpc="0">
            <a:spAutoFit/>
          </a:bodyPr>
          <a:lstStyle/>
          <a:p>
            <a:pPr marL="0" marR="0" lvl="0" indent="0" algn="l" rtl="0" hangingPunct="0">
              <a:lnSpc>
                <a:spcPct val="115000"/>
              </a:lnSpc>
              <a:spcBef>
                <a:spcPts val="0"/>
              </a:spcBef>
              <a:spcAft>
                <a:spcPts val="1009"/>
              </a:spcAft>
              <a:buNone/>
              <a:tabLst/>
            </a:pPr>
            <a:r>
              <a:rPr lang="en-US" sz="3600" b="1" dirty="0">
                <a:solidFill>
                  <a:srgbClr val="3D4888"/>
                </a:solidFill>
              </a:rPr>
              <a:t>RCMS Database GUI</a:t>
            </a:r>
            <a:endParaRPr lang="en-US" sz="3600" dirty="0">
              <a:solidFill>
                <a:srgbClr val="3D4888"/>
              </a:solidFill>
            </a:endParaRPr>
          </a:p>
        </p:txBody>
      </p:sp>
      <p:sp>
        <p:nvSpPr>
          <p:cNvPr id="14" name="CustomShape 5">
            <a:extLst>
              <a:ext uri="{FF2B5EF4-FFF2-40B4-BE49-F238E27FC236}">
                <a16:creationId xmlns:a16="http://schemas.microsoft.com/office/drawing/2014/main" id="{B40C1786-8FEC-C0F6-90DC-C55FF434DCB0}"/>
              </a:ext>
            </a:extLst>
          </p:cNvPr>
          <p:cNvSpPr/>
          <p:nvPr/>
        </p:nvSpPr>
        <p:spPr>
          <a:xfrm>
            <a:off x="7557787" y="1769837"/>
            <a:ext cx="4696326" cy="4224062"/>
          </a:xfrm>
          <a:prstGeom prst="rect">
            <a:avLst/>
          </a:prstGeom>
          <a:solidFill>
            <a:srgbClr val="FFFFFF">
              <a:alpha val="60000"/>
            </a:srgbClr>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hangingPunct="0">
              <a:lnSpc>
                <a:spcPct val="115000"/>
              </a:lnSpc>
              <a:spcBef>
                <a:spcPts val="720"/>
              </a:spcBef>
              <a:spcAft>
                <a:spcPts val="1009"/>
              </a:spcAft>
              <a:buClr>
                <a:srgbClr val="3D4888"/>
              </a:buClr>
              <a:buFont typeface="Arial" panose="020B0604020202020204" pitchFamily="34" charset="0"/>
              <a:buChar char="•"/>
            </a:pPr>
            <a:r>
              <a:rPr lang="en-US" sz="2200" dirty="0">
                <a:solidFill>
                  <a:srgbClr val="3D4888"/>
                </a:solidFill>
              </a:rPr>
              <a:t>JavaScript/TypeScript application developed through Angular</a:t>
            </a:r>
          </a:p>
          <a:p>
            <a:pPr marL="342900" indent="-342900" hangingPunct="0">
              <a:lnSpc>
                <a:spcPct val="115000"/>
              </a:lnSpc>
              <a:spcBef>
                <a:spcPts val="720"/>
              </a:spcBef>
              <a:spcAft>
                <a:spcPts val="1009"/>
              </a:spcAft>
              <a:buClr>
                <a:srgbClr val="3D4888"/>
              </a:buClr>
              <a:buFont typeface="Arial" panose="020B0604020202020204" pitchFamily="34" charset="0"/>
              <a:buChar char="•"/>
            </a:pPr>
            <a:r>
              <a:rPr lang="en-US" sz="2200" dirty="0">
                <a:solidFill>
                  <a:srgbClr val="3D4888"/>
                </a:solidFill>
              </a:rPr>
              <a:t>Visualization and functionality depend on the user permission</a:t>
            </a:r>
          </a:p>
          <a:p>
            <a:pPr marL="342900" indent="-342900" hangingPunct="0">
              <a:lnSpc>
                <a:spcPct val="115000"/>
              </a:lnSpc>
              <a:spcBef>
                <a:spcPts val="720"/>
              </a:spcBef>
              <a:spcAft>
                <a:spcPts val="1009"/>
              </a:spcAft>
              <a:buClr>
                <a:srgbClr val="3D4888"/>
              </a:buClr>
              <a:buFont typeface="Arial" panose="020B0604020202020204" pitchFamily="34" charset="0"/>
              <a:buChar char="•"/>
            </a:pPr>
            <a:r>
              <a:rPr lang="en-US" sz="2200" dirty="0">
                <a:solidFill>
                  <a:srgbClr val="3D4888"/>
                </a:solidFill>
              </a:rPr>
              <a:t>It interfaces with the RMCS DB, but it is decoupled from specific API types</a:t>
            </a:r>
          </a:p>
          <a:p>
            <a:pPr marL="342900" indent="-342900" hangingPunct="0">
              <a:lnSpc>
                <a:spcPct val="115000"/>
              </a:lnSpc>
              <a:spcBef>
                <a:spcPts val="720"/>
              </a:spcBef>
              <a:spcAft>
                <a:spcPts val="1009"/>
              </a:spcAft>
              <a:buClr>
                <a:srgbClr val="3D4888"/>
              </a:buClr>
              <a:buFont typeface="Arial" panose="020B0604020202020204" pitchFamily="34" charset="0"/>
              <a:buChar char="•"/>
            </a:pPr>
            <a:r>
              <a:rPr lang="en-US" sz="2200" dirty="0">
                <a:solidFill>
                  <a:srgbClr val="3D4888"/>
                </a:solidFill>
              </a:rPr>
              <a:t>It includes the possibility to download all the information as a document report</a:t>
            </a:r>
          </a:p>
        </p:txBody>
      </p:sp>
      <p:pic>
        <p:nvPicPr>
          <p:cNvPr id="2" name="Immagine 1">
            <a:extLst>
              <a:ext uri="{FF2B5EF4-FFF2-40B4-BE49-F238E27FC236}">
                <a16:creationId xmlns:a16="http://schemas.microsoft.com/office/drawing/2014/main" id="{E71B61AA-2BF0-848E-2A17-2C43C397DE8A}"/>
              </a:ext>
            </a:extLst>
          </p:cNvPr>
          <p:cNvPicPr>
            <a:picLocks noChangeAspect="1"/>
          </p:cNvPicPr>
          <p:nvPr/>
        </p:nvPicPr>
        <p:blipFill>
          <a:blip r:embed="rId2"/>
          <a:stretch>
            <a:fillRect/>
          </a:stretch>
        </p:blipFill>
        <p:spPr>
          <a:xfrm>
            <a:off x="158366" y="1997101"/>
            <a:ext cx="7186030" cy="3488219"/>
          </a:xfrm>
          <a:prstGeom prst="rect">
            <a:avLst/>
          </a:prstGeom>
          <a:ln>
            <a:solidFill>
              <a:schemeClr val="tx1"/>
            </a:solidFill>
          </a:ln>
        </p:spPr>
      </p:pic>
    </p:spTree>
    <p:extLst>
      <p:ext uri="{BB962C8B-B14F-4D97-AF65-F5344CB8AC3E}">
        <p14:creationId xmlns:p14="http://schemas.microsoft.com/office/powerpoint/2010/main" val="3419486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490D0F-7368-20C1-996D-B2AC6A48E7D0}"/>
              </a:ext>
            </a:extLst>
          </p:cNvPr>
          <p:cNvSpPr>
            <a:spLocks noGrp="1"/>
          </p:cNvSpPr>
          <p:nvPr>
            <p:ph type="title"/>
          </p:nvPr>
        </p:nvSpPr>
        <p:spPr/>
        <p:txBody>
          <a:bodyPr/>
          <a:lstStyle/>
          <a:p>
            <a:r>
              <a:rPr lang="en-US" dirty="0"/>
              <a:t>Summary</a:t>
            </a:r>
          </a:p>
        </p:txBody>
      </p:sp>
      <p:sp>
        <p:nvSpPr>
          <p:cNvPr id="3" name="Segnaposto contenuto 2">
            <a:extLst>
              <a:ext uri="{FF2B5EF4-FFF2-40B4-BE49-F238E27FC236}">
                <a16:creationId xmlns:a16="http://schemas.microsoft.com/office/drawing/2014/main" id="{4055D255-473C-E736-6CCB-42B934465A60}"/>
              </a:ext>
            </a:extLst>
          </p:cNvPr>
          <p:cNvSpPr>
            <a:spLocks noGrp="1"/>
          </p:cNvSpPr>
          <p:nvPr>
            <p:ph idx="1"/>
          </p:nvPr>
        </p:nvSpPr>
        <p:spPr/>
        <p:txBody>
          <a:bodyPr/>
          <a:lstStyle/>
          <a:p>
            <a:r>
              <a:rPr lang="en-US" dirty="0"/>
              <a:t>Introduction</a:t>
            </a:r>
          </a:p>
          <a:p>
            <a:r>
              <a:rPr lang="en-US" dirty="0"/>
              <a:t>Project Objectives</a:t>
            </a:r>
          </a:p>
          <a:p>
            <a:r>
              <a:rPr lang="en-US" dirty="0"/>
              <a:t>System’s Description</a:t>
            </a:r>
          </a:p>
          <a:p>
            <a:r>
              <a:rPr lang="en-US" dirty="0"/>
              <a:t>Work Carried Out</a:t>
            </a:r>
          </a:p>
          <a:p>
            <a:r>
              <a:rPr lang="en-US" dirty="0"/>
              <a:t>Results</a:t>
            </a:r>
          </a:p>
          <a:p>
            <a:endParaRPr lang="en-US" dirty="0"/>
          </a:p>
        </p:txBody>
      </p:sp>
      <p:sp>
        <p:nvSpPr>
          <p:cNvPr id="4" name="Segnaposto data 3">
            <a:extLst>
              <a:ext uri="{FF2B5EF4-FFF2-40B4-BE49-F238E27FC236}">
                <a16:creationId xmlns:a16="http://schemas.microsoft.com/office/drawing/2014/main" id="{642E13DE-C34D-FEA0-94E7-349622E5262A}"/>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6D868D2C-1EA1-504C-48F3-95A5EA465EF6}"/>
              </a:ext>
            </a:extLst>
          </p:cNvPr>
          <p:cNvSpPr>
            <a:spLocks noGrp="1"/>
          </p:cNvSpPr>
          <p:nvPr>
            <p:ph type="sldNum" sz="quarter" idx="12"/>
          </p:nvPr>
        </p:nvSpPr>
        <p:spPr/>
        <p:txBody>
          <a:bodyPr/>
          <a:lstStyle/>
          <a:p>
            <a:fld id="{7ADC2682-86E0-43EF-9663-C77056E8D387}" type="slidenum">
              <a:rPr lang="it-IT" smtClean="0"/>
              <a:t>2</a:t>
            </a:fld>
            <a:endParaRPr lang="it-IT"/>
          </a:p>
        </p:txBody>
      </p:sp>
    </p:spTree>
    <p:extLst>
      <p:ext uri="{BB962C8B-B14F-4D97-AF65-F5344CB8AC3E}">
        <p14:creationId xmlns:p14="http://schemas.microsoft.com/office/powerpoint/2010/main" val="1164598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Shape 1"/>
          <p:cNvSpPr txBox="1"/>
          <p:nvPr/>
        </p:nvSpPr>
        <p:spPr>
          <a:xfrm>
            <a:off x="838080" y="6356520"/>
            <a:ext cx="2742840" cy="364680"/>
          </a:xfrm>
          <a:prstGeom prst="rect">
            <a:avLst/>
          </a:prstGeom>
          <a:noFill/>
          <a:ln w="0">
            <a:noFill/>
          </a:ln>
        </p:spPr>
        <p:txBody>
          <a:bodyPr anchor="ctr">
            <a:noAutofit/>
          </a:bodyPr>
          <a:lstStyle/>
          <a:p>
            <a:pPr>
              <a:lnSpc>
                <a:spcPct val="100000"/>
              </a:lnSpc>
            </a:pPr>
            <a:fld id="{10D9A345-7216-46AA-AE22-7547AC29F935}" type="datetime1">
              <a:rPr lang="en-US" sz="1200" b="0" strike="noStrike" spc="-1">
                <a:solidFill>
                  <a:srgbClr val="8B8B8B"/>
                </a:solidFill>
                <a:latin typeface="Calibri"/>
              </a:rPr>
              <a:t>1/25/2023</a:t>
            </a:fld>
            <a:endParaRPr lang="en-US" sz="1200" b="0" strike="noStrike" spc="-1">
              <a:latin typeface="Times New Roman"/>
            </a:endParaRPr>
          </a:p>
        </p:txBody>
      </p:sp>
      <p:sp>
        <p:nvSpPr>
          <p:cNvPr id="61" name="TextShape 2"/>
          <p:cNvSpPr txBox="1"/>
          <p:nvPr/>
        </p:nvSpPr>
        <p:spPr>
          <a:xfrm>
            <a:off x="8610480" y="6356520"/>
            <a:ext cx="2742840" cy="364680"/>
          </a:xfrm>
          <a:prstGeom prst="rect">
            <a:avLst/>
          </a:prstGeom>
          <a:noFill/>
          <a:ln w="0">
            <a:noFill/>
          </a:ln>
        </p:spPr>
        <p:txBody>
          <a:bodyPr anchor="ctr">
            <a:noAutofit/>
          </a:bodyPr>
          <a:lstStyle/>
          <a:p>
            <a:pPr algn="r">
              <a:lnSpc>
                <a:spcPct val="100000"/>
              </a:lnSpc>
            </a:pPr>
            <a:fld id="{B160E32E-F6CA-4609-88A0-44A0B41E5D1C}" type="slidenum">
              <a:rPr lang="it-IT" sz="1200" b="0" strike="noStrike" spc="-1">
                <a:solidFill>
                  <a:srgbClr val="8B8B8B"/>
                </a:solidFill>
                <a:latin typeface="Calibri"/>
              </a:rPr>
              <a:t>20</a:t>
            </a:fld>
            <a:endParaRPr lang="en-US" sz="1200" b="0" strike="noStrike" spc="-1">
              <a:latin typeface="Times New Roman"/>
            </a:endParaRPr>
          </a:p>
        </p:txBody>
      </p:sp>
      <p:sp>
        <p:nvSpPr>
          <p:cNvPr id="10" name="TextShape 1">
            <a:extLst>
              <a:ext uri="{FF2B5EF4-FFF2-40B4-BE49-F238E27FC236}">
                <a16:creationId xmlns:a16="http://schemas.microsoft.com/office/drawing/2014/main" id="{2CE54820-322E-6D3E-C54E-C66473C4FE43}"/>
              </a:ext>
            </a:extLst>
          </p:cNvPr>
          <p:cNvSpPr txBox="1"/>
          <p:nvPr/>
        </p:nvSpPr>
        <p:spPr>
          <a:xfrm>
            <a:off x="484335" y="553116"/>
            <a:ext cx="4344840" cy="552013"/>
          </a:xfrm>
          <a:prstGeom prst="rect">
            <a:avLst/>
          </a:prstGeom>
          <a:noFill/>
          <a:ln w="0">
            <a:noFill/>
          </a:ln>
        </p:spPr>
        <p:txBody>
          <a:bodyPr anchor="ctr">
            <a:noAutofit/>
          </a:bodyPr>
          <a:lstStyle/>
          <a:p>
            <a:pPr hangingPunct="0">
              <a:lnSpc>
                <a:spcPct val="115000"/>
              </a:lnSpc>
              <a:spcAft>
                <a:spcPts val="1009"/>
              </a:spcAft>
            </a:pPr>
            <a:r>
              <a:rPr lang="en-US" sz="2800" b="1" dirty="0">
                <a:solidFill>
                  <a:srgbClr val="3D4888"/>
                </a:solidFill>
              </a:rPr>
              <a:t>Data Classification</a:t>
            </a:r>
          </a:p>
        </p:txBody>
      </p:sp>
      <p:sp>
        <p:nvSpPr>
          <p:cNvPr id="11" name="TextShape 3">
            <a:extLst>
              <a:ext uri="{FF2B5EF4-FFF2-40B4-BE49-F238E27FC236}">
                <a16:creationId xmlns:a16="http://schemas.microsoft.com/office/drawing/2014/main" id="{2AE72667-4307-C644-A0CD-97AF3FCCCD65}"/>
              </a:ext>
            </a:extLst>
          </p:cNvPr>
          <p:cNvSpPr txBox="1"/>
          <p:nvPr/>
        </p:nvSpPr>
        <p:spPr>
          <a:xfrm>
            <a:off x="245113" y="1105129"/>
            <a:ext cx="5725622" cy="4697237"/>
          </a:xfrm>
          <a:prstGeom prst="rect">
            <a:avLst/>
          </a:prstGeom>
          <a:noFill/>
          <a:ln w="0">
            <a:noFill/>
          </a:ln>
        </p:spPr>
        <p:txBody>
          <a:bodyPr lIns="90000" tIns="45000" rIns="90000" bIns="45000">
            <a:noAutofit/>
          </a:bodyPr>
          <a:lstStyle/>
          <a:p>
            <a:pPr marL="342900" indent="-342900" hangingPunct="0">
              <a:lnSpc>
                <a:spcPct val="115000"/>
              </a:lnSpc>
              <a:spcBef>
                <a:spcPts val="720"/>
              </a:spcBef>
              <a:spcAft>
                <a:spcPts val="1009"/>
              </a:spcAft>
              <a:buClr>
                <a:srgbClr val="3D4888"/>
              </a:buClr>
              <a:buFont typeface="Arial" panose="020B0604020202020204" pitchFamily="34" charset="0"/>
              <a:buChar char="•"/>
            </a:pPr>
            <a:r>
              <a:rPr lang="en-US" sz="2200" dirty="0">
                <a:solidFill>
                  <a:srgbClr val="3D4888"/>
                </a:solidFill>
              </a:rPr>
              <a:t>The information reported in the GUI are tagged as ‘PUBLIC’ or ‘EXPERT’</a:t>
            </a:r>
          </a:p>
          <a:p>
            <a:pPr marL="342900" indent="-342900" hangingPunct="0">
              <a:lnSpc>
                <a:spcPct val="115000"/>
              </a:lnSpc>
              <a:spcBef>
                <a:spcPts val="720"/>
              </a:spcBef>
              <a:spcAft>
                <a:spcPts val="1009"/>
              </a:spcAft>
              <a:buClr>
                <a:srgbClr val="3D4888"/>
              </a:buClr>
              <a:buFont typeface="Arial" panose="020B0604020202020204" pitchFamily="34" charset="0"/>
              <a:buChar char="•"/>
            </a:pPr>
            <a:r>
              <a:rPr lang="en-US" sz="2200" dirty="0">
                <a:solidFill>
                  <a:srgbClr val="3D4888"/>
                </a:solidFill>
              </a:rPr>
              <a:t>Each quantity characterizing the Drum in term of waste properties are public (i.e. dose rate, radionuclides identified) and each MICADO user has access to them.</a:t>
            </a:r>
          </a:p>
          <a:p>
            <a:pPr marL="342900" indent="-342900" hangingPunct="0">
              <a:lnSpc>
                <a:spcPct val="115000"/>
              </a:lnSpc>
              <a:spcBef>
                <a:spcPts val="720"/>
              </a:spcBef>
              <a:spcAft>
                <a:spcPts val="1009"/>
              </a:spcAft>
              <a:buClr>
                <a:srgbClr val="3D4888"/>
              </a:buClr>
              <a:buFont typeface="Arial" panose="020B0604020202020204" pitchFamily="34" charset="0"/>
              <a:buChar char="•"/>
            </a:pPr>
            <a:r>
              <a:rPr lang="en-US" sz="2200" dirty="0">
                <a:solidFill>
                  <a:srgbClr val="3D4888"/>
                </a:solidFill>
              </a:rPr>
              <a:t>All the information related to the technology involved in the characterization or measurement details are classified as ‘EXPERT’ and thus, visible by a restricted group of item.</a:t>
            </a:r>
          </a:p>
          <a:p>
            <a:endParaRPr lang="en-US" sz="2200" b="0" strike="noStrike" spc="-1" dirty="0">
              <a:latin typeface="Arial"/>
            </a:endParaRPr>
          </a:p>
          <a:p>
            <a:endParaRPr lang="en-US" sz="2200" b="0" strike="noStrike" spc="-1" dirty="0">
              <a:latin typeface="Arial"/>
            </a:endParaRPr>
          </a:p>
        </p:txBody>
      </p:sp>
      <p:grpSp>
        <p:nvGrpSpPr>
          <p:cNvPr id="12" name="Gruppo 11">
            <a:extLst>
              <a:ext uri="{FF2B5EF4-FFF2-40B4-BE49-F238E27FC236}">
                <a16:creationId xmlns:a16="http://schemas.microsoft.com/office/drawing/2014/main" id="{0875A9A4-AD60-3082-B4B5-2DE296096FC5}"/>
              </a:ext>
            </a:extLst>
          </p:cNvPr>
          <p:cNvGrpSpPr/>
          <p:nvPr/>
        </p:nvGrpSpPr>
        <p:grpSpPr>
          <a:xfrm>
            <a:off x="5936081" y="1105129"/>
            <a:ext cx="6144778" cy="3891945"/>
            <a:chOff x="3429000" y="4068720"/>
            <a:chExt cx="4800600" cy="2681280"/>
          </a:xfrm>
        </p:grpSpPr>
        <p:pic>
          <p:nvPicPr>
            <p:cNvPr id="15" name="Immagine 14">
              <a:extLst>
                <a:ext uri="{FF2B5EF4-FFF2-40B4-BE49-F238E27FC236}">
                  <a16:creationId xmlns:a16="http://schemas.microsoft.com/office/drawing/2014/main" id="{4F7ABBF3-3EBD-22C2-5359-B5B272022399}"/>
                </a:ext>
              </a:extLst>
            </p:cNvPr>
            <p:cNvPicPr/>
            <p:nvPr/>
          </p:nvPicPr>
          <p:blipFill>
            <a:blip r:embed="rId2"/>
            <a:stretch/>
          </p:blipFill>
          <p:spPr>
            <a:xfrm>
              <a:off x="3429000" y="4068720"/>
              <a:ext cx="4572000" cy="2681280"/>
            </a:xfrm>
            <a:prstGeom prst="rect">
              <a:avLst/>
            </a:prstGeom>
            <a:ln w="0">
              <a:noFill/>
            </a:ln>
          </p:spPr>
        </p:pic>
        <p:sp>
          <p:nvSpPr>
            <p:cNvPr id="16" name="CustomShape 4">
              <a:extLst>
                <a:ext uri="{FF2B5EF4-FFF2-40B4-BE49-F238E27FC236}">
                  <a16:creationId xmlns:a16="http://schemas.microsoft.com/office/drawing/2014/main" id="{C3F52703-B977-2613-41D3-DAECA822BCB8}"/>
                </a:ext>
              </a:extLst>
            </p:cNvPr>
            <p:cNvSpPr/>
            <p:nvPr/>
          </p:nvSpPr>
          <p:spPr>
            <a:xfrm>
              <a:off x="4114800" y="4625279"/>
              <a:ext cx="2971800" cy="1503360"/>
            </a:xfrm>
            <a:prstGeom prst="rect">
              <a:avLst/>
            </a:prstGeom>
            <a:noFill/>
            <a:ln w="19080">
              <a:solidFill>
                <a:srgbClr val="3465A4"/>
              </a:solidFill>
              <a:round/>
            </a:ln>
          </p:spPr>
          <p:style>
            <a:lnRef idx="0">
              <a:scrgbClr r="0" g="0" b="0"/>
            </a:lnRef>
            <a:fillRef idx="0">
              <a:scrgbClr r="0" g="0" b="0"/>
            </a:fillRef>
            <a:effectRef idx="0">
              <a:scrgbClr r="0" g="0" b="0"/>
            </a:effectRef>
            <a:fontRef idx="minor"/>
          </p:style>
        </p:sp>
        <p:sp>
          <p:nvSpPr>
            <p:cNvPr id="17" name="CustomShape 5">
              <a:extLst>
                <a:ext uri="{FF2B5EF4-FFF2-40B4-BE49-F238E27FC236}">
                  <a16:creationId xmlns:a16="http://schemas.microsoft.com/office/drawing/2014/main" id="{1CA822CD-FDA7-5522-E6F1-ACEE8E551BDE}"/>
                </a:ext>
              </a:extLst>
            </p:cNvPr>
            <p:cNvSpPr/>
            <p:nvPr/>
          </p:nvSpPr>
          <p:spPr>
            <a:xfrm>
              <a:off x="4114800" y="6144840"/>
              <a:ext cx="2971800" cy="588960"/>
            </a:xfrm>
            <a:prstGeom prst="rect">
              <a:avLst/>
            </a:prstGeom>
            <a:noFill/>
            <a:ln w="19080">
              <a:solidFill>
                <a:srgbClr val="FF4000"/>
              </a:solidFill>
              <a:round/>
            </a:ln>
          </p:spPr>
          <p:style>
            <a:lnRef idx="0">
              <a:scrgbClr r="0" g="0" b="0"/>
            </a:lnRef>
            <a:fillRef idx="0">
              <a:scrgbClr r="0" g="0" b="0"/>
            </a:fillRef>
            <a:effectRef idx="0">
              <a:scrgbClr r="0" g="0" b="0"/>
            </a:effectRef>
            <a:fontRef idx="minor"/>
          </p:style>
        </p:sp>
        <p:sp>
          <p:nvSpPr>
            <p:cNvPr id="18" name="TextShape 6">
              <a:extLst>
                <a:ext uri="{FF2B5EF4-FFF2-40B4-BE49-F238E27FC236}">
                  <a16:creationId xmlns:a16="http://schemas.microsoft.com/office/drawing/2014/main" id="{0860725C-FC4C-4E3B-E410-69342DD45532}"/>
                </a:ext>
              </a:extLst>
            </p:cNvPr>
            <p:cNvSpPr txBox="1"/>
            <p:nvPr/>
          </p:nvSpPr>
          <p:spPr>
            <a:xfrm>
              <a:off x="5715000" y="4888080"/>
              <a:ext cx="1165320" cy="369720"/>
            </a:xfrm>
            <a:prstGeom prst="rect">
              <a:avLst/>
            </a:prstGeom>
            <a:noFill/>
            <a:ln w="0">
              <a:noFill/>
            </a:ln>
          </p:spPr>
          <p:txBody>
            <a:bodyPr lIns="90000" tIns="45000" rIns="90000" bIns="45000">
              <a:noAutofit/>
            </a:bodyPr>
            <a:lstStyle/>
            <a:p>
              <a:r>
                <a:rPr lang="en-US" sz="2200" b="0" strike="noStrike" spc="-1" dirty="0">
                  <a:solidFill>
                    <a:srgbClr val="3D4888"/>
                  </a:solidFill>
                  <a:latin typeface="Calibri Light"/>
                  <a:ea typeface="Microsoft YaHei"/>
                </a:rPr>
                <a:t>PUBLIC</a:t>
              </a:r>
              <a:endParaRPr lang="en-US" sz="2200" b="0" strike="noStrike" spc="-1" dirty="0">
                <a:latin typeface="Arial"/>
              </a:endParaRPr>
            </a:p>
          </p:txBody>
        </p:sp>
        <p:sp>
          <p:nvSpPr>
            <p:cNvPr id="19" name="TextShape 7">
              <a:extLst>
                <a:ext uri="{FF2B5EF4-FFF2-40B4-BE49-F238E27FC236}">
                  <a16:creationId xmlns:a16="http://schemas.microsoft.com/office/drawing/2014/main" id="{DF1210EF-667D-A70F-0443-58E7E635F04C}"/>
                </a:ext>
              </a:extLst>
            </p:cNvPr>
            <p:cNvSpPr txBox="1"/>
            <p:nvPr/>
          </p:nvSpPr>
          <p:spPr>
            <a:xfrm>
              <a:off x="7064280" y="6259680"/>
              <a:ext cx="1165320" cy="369720"/>
            </a:xfrm>
            <a:prstGeom prst="rect">
              <a:avLst/>
            </a:prstGeom>
            <a:noFill/>
            <a:ln w="0">
              <a:noFill/>
            </a:ln>
          </p:spPr>
          <p:txBody>
            <a:bodyPr lIns="90000" tIns="45000" rIns="90000" bIns="45000">
              <a:noAutofit/>
            </a:bodyPr>
            <a:lstStyle/>
            <a:p>
              <a:r>
                <a:rPr lang="en-US" sz="2200" b="0" strike="noStrike" spc="-1">
                  <a:solidFill>
                    <a:srgbClr val="C9211E"/>
                  </a:solidFill>
                  <a:latin typeface="Calibri Light"/>
                  <a:ea typeface="Microsoft YaHei"/>
                </a:rPr>
                <a:t>EXPERT</a:t>
              </a:r>
              <a:endParaRPr lang="en-US" sz="2200" b="0" strike="noStrike" spc="-1">
                <a:solidFill>
                  <a:srgbClr val="C9211E"/>
                </a:solidFill>
                <a:latin typeface="Arial"/>
              </a:endParaRPr>
            </a:p>
          </p:txBody>
        </p:sp>
      </p:grpSp>
    </p:spTree>
    <p:extLst>
      <p:ext uri="{BB962C8B-B14F-4D97-AF65-F5344CB8AC3E}">
        <p14:creationId xmlns:p14="http://schemas.microsoft.com/office/powerpoint/2010/main" val="3303280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Shape 1"/>
          <p:cNvSpPr txBox="1"/>
          <p:nvPr/>
        </p:nvSpPr>
        <p:spPr>
          <a:xfrm>
            <a:off x="838080" y="6356520"/>
            <a:ext cx="2742840" cy="364680"/>
          </a:xfrm>
          <a:prstGeom prst="rect">
            <a:avLst/>
          </a:prstGeom>
          <a:noFill/>
          <a:ln w="0">
            <a:noFill/>
          </a:ln>
        </p:spPr>
        <p:txBody>
          <a:bodyPr anchor="ctr">
            <a:noAutofit/>
          </a:bodyPr>
          <a:lstStyle/>
          <a:p>
            <a:pPr>
              <a:lnSpc>
                <a:spcPct val="100000"/>
              </a:lnSpc>
            </a:pPr>
            <a:fld id="{10D9A345-7216-46AA-AE22-7547AC29F935}" type="datetime1">
              <a:rPr lang="en-US" sz="1200" b="0" strike="noStrike" spc="-1">
                <a:solidFill>
                  <a:srgbClr val="8B8B8B"/>
                </a:solidFill>
                <a:latin typeface="Calibri"/>
              </a:rPr>
              <a:t>1/25/2023</a:t>
            </a:fld>
            <a:endParaRPr lang="en-US" sz="1200" b="0" strike="noStrike" spc="-1">
              <a:latin typeface="Times New Roman"/>
            </a:endParaRPr>
          </a:p>
        </p:txBody>
      </p:sp>
      <p:sp>
        <p:nvSpPr>
          <p:cNvPr id="61" name="TextShape 2"/>
          <p:cNvSpPr txBox="1"/>
          <p:nvPr/>
        </p:nvSpPr>
        <p:spPr>
          <a:xfrm>
            <a:off x="8610480" y="6356520"/>
            <a:ext cx="2742840" cy="364680"/>
          </a:xfrm>
          <a:prstGeom prst="rect">
            <a:avLst/>
          </a:prstGeom>
          <a:noFill/>
          <a:ln w="0">
            <a:noFill/>
          </a:ln>
        </p:spPr>
        <p:txBody>
          <a:bodyPr anchor="ctr">
            <a:noAutofit/>
          </a:bodyPr>
          <a:lstStyle/>
          <a:p>
            <a:pPr algn="r">
              <a:lnSpc>
                <a:spcPct val="100000"/>
              </a:lnSpc>
            </a:pPr>
            <a:fld id="{B160E32E-F6CA-4609-88A0-44A0B41E5D1C}" type="slidenum">
              <a:rPr lang="it-IT" sz="1200" b="0" strike="noStrike" spc="-1">
                <a:solidFill>
                  <a:srgbClr val="8B8B8B"/>
                </a:solidFill>
                <a:latin typeface="Calibri"/>
              </a:rPr>
              <a:t>21</a:t>
            </a:fld>
            <a:endParaRPr lang="en-US" sz="1200" b="0" strike="noStrike" spc="-1">
              <a:latin typeface="Times New Roman"/>
            </a:endParaRPr>
          </a:p>
        </p:txBody>
      </p:sp>
      <p:sp>
        <p:nvSpPr>
          <p:cNvPr id="13" name="TextShape 1">
            <a:extLst>
              <a:ext uri="{FF2B5EF4-FFF2-40B4-BE49-F238E27FC236}">
                <a16:creationId xmlns:a16="http://schemas.microsoft.com/office/drawing/2014/main" id="{02CEECAF-7F52-541A-CADD-DD015C39D4E7}"/>
              </a:ext>
            </a:extLst>
          </p:cNvPr>
          <p:cNvSpPr txBox="1"/>
          <p:nvPr/>
        </p:nvSpPr>
        <p:spPr>
          <a:xfrm>
            <a:off x="288758" y="353865"/>
            <a:ext cx="5011590" cy="1055520"/>
          </a:xfrm>
          <a:prstGeom prst="rect">
            <a:avLst/>
          </a:prstGeom>
          <a:noFill/>
          <a:ln w="0">
            <a:noFill/>
          </a:ln>
        </p:spPr>
        <p:txBody>
          <a:bodyPr anchor="ctr">
            <a:noAutofit/>
          </a:bodyPr>
          <a:lstStyle/>
          <a:p>
            <a:pPr hangingPunct="0">
              <a:lnSpc>
                <a:spcPct val="115000"/>
              </a:lnSpc>
              <a:spcAft>
                <a:spcPts val="1009"/>
              </a:spcAft>
            </a:pPr>
            <a:r>
              <a:rPr lang="en-US" sz="3600" b="1" dirty="0">
                <a:solidFill>
                  <a:srgbClr val="3D4888"/>
                </a:solidFill>
              </a:rPr>
              <a:t>RCMS user classification</a:t>
            </a:r>
          </a:p>
        </p:txBody>
      </p:sp>
      <p:sp>
        <p:nvSpPr>
          <p:cNvPr id="14" name="TextShape 3">
            <a:extLst>
              <a:ext uri="{FF2B5EF4-FFF2-40B4-BE49-F238E27FC236}">
                <a16:creationId xmlns:a16="http://schemas.microsoft.com/office/drawing/2014/main" id="{2F3D0CCA-3F43-8FFF-CA95-3C2B5317DCD0}"/>
              </a:ext>
            </a:extLst>
          </p:cNvPr>
          <p:cNvSpPr txBox="1"/>
          <p:nvPr/>
        </p:nvSpPr>
        <p:spPr>
          <a:xfrm>
            <a:off x="0" y="1409385"/>
            <a:ext cx="12192120" cy="547380"/>
          </a:xfrm>
          <a:prstGeom prst="rect">
            <a:avLst/>
          </a:prstGeom>
          <a:noFill/>
          <a:ln w="0">
            <a:noFill/>
          </a:ln>
        </p:spPr>
        <p:txBody>
          <a:bodyPr lIns="90000" tIns="45000" rIns="90000" bIns="45000">
            <a:noAutofit/>
          </a:bodyPr>
          <a:lstStyle/>
          <a:p>
            <a:pPr marL="342900" indent="-342900" hangingPunct="0">
              <a:lnSpc>
                <a:spcPct val="115000"/>
              </a:lnSpc>
              <a:spcBef>
                <a:spcPts val="720"/>
              </a:spcBef>
              <a:spcAft>
                <a:spcPts val="1009"/>
              </a:spcAft>
              <a:buClr>
                <a:srgbClr val="3D4888"/>
              </a:buClr>
              <a:buFont typeface="Arial" panose="020B0604020202020204" pitchFamily="34" charset="0"/>
              <a:buChar char="•"/>
            </a:pPr>
            <a:r>
              <a:rPr lang="en-US" sz="2200" dirty="0">
                <a:solidFill>
                  <a:srgbClr val="3D4888"/>
                </a:solidFill>
              </a:rPr>
              <a:t>The Bridge and GUI interaction depends on the type of permission the user has:</a:t>
            </a:r>
          </a:p>
          <a:p>
            <a:endParaRPr lang="en-US" sz="2200" b="0" strike="noStrike" spc="-1" dirty="0">
              <a:latin typeface="Arial"/>
            </a:endParaRPr>
          </a:p>
          <a:p>
            <a:r>
              <a:rPr lang="en-US" sz="2200" b="0" strike="noStrike" spc="-1" dirty="0">
                <a:solidFill>
                  <a:srgbClr val="3D4888"/>
                </a:solidFill>
                <a:latin typeface="Arial"/>
                <a:ea typeface="Microsoft YaHei"/>
              </a:rPr>
              <a:t> </a:t>
            </a:r>
            <a:endParaRPr lang="en-US" sz="2200" b="0" strike="noStrike" spc="-1" dirty="0">
              <a:latin typeface="Arial"/>
            </a:endParaRPr>
          </a:p>
        </p:txBody>
      </p:sp>
      <p:graphicFrame>
        <p:nvGraphicFramePr>
          <p:cNvPr id="2" name="Tabella 2">
            <a:extLst>
              <a:ext uri="{FF2B5EF4-FFF2-40B4-BE49-F238E27FC236}">
                <a16:creationId xmlns:a16="http://schemas.microsoft.com/office/drawing/2014/main" id="{20757FB8-C7D0-A8FB-B69F-C63312B1CF52}"/>
              </a:ext>
            </a:extLst>
          </p:cNvPr>
          <p:cNvGraphicFramePr>
            <a:graphicFrameLocks noGrp="1"/>
          </p:cNvGraphicFramePr>
          <p:nvPr>
            <p:extLst>
              <p:ext uri="{D42A27DB-BD31-4B8C-83A1-F6EECF244321}">
                <p14:modId xmlns:p14="http://schemas.microsoft.com/office/powerpoint/2010/main" val="3015110517"/>
              </p:ext>
            </p:extLst>
          </p:nvPr>
        </p:nvGraphicFramePr>
        <p:xfrm>
          <a:off x="288758" y="2002984"/>
          <a:ext cx="11538286" cy="2981741"/>
        </p:xfrm>
        <a:graphic>
          <a:graphicData uri="http://schemas.openxmlformats.org/drawingml/2006/table">
            <a:tbl>
              <a:tblPr firstRow="1" bandRow="1">
                <a:tableStyleId>{5940675A-B579-460E-94D1-54222C63F5DA}</a:tableStyleId>
              </a:tblPr>
              <a:tblGrid>
                <a:gridCol w="2261937">
                  <a:extLst>
                    <a:ext uri="{9D8B030D-6E8A-4147-A177-3AD203B41FA5}">
                      <a16:colId xmlns:a16="http://schemas.microsoft.com/office/drawing/2014/main" val="196881709"/>
                    </a:ext>
                  </a:extLst>
                </a:gridCol>
                <a:gridCol w="1034716">
                  <a:extLst>
                    <a:ext uri="{9D8B030D-6E8A-4147-A177-3AD203B41FA5}">
                      <a16:colId xmlns:a16="http://schemas.microsoft.com/office/drawing/2014/main" val="3643115523"/>
                    </a:ext>
                  </a:extLst>
                </a:gridCol>
                <a:gridCol w="2322094">
                  <a:extLst>
                    <a:ext uri="{9D8B030D-6E8A-4147-A177-3AD203B41FA5}">
                      <a16:colId xmlns:a16="http://schemas.microsoft.com/office/drawing/2014/main" val="1809045087"/>
                    </a:ext>
                  </a:extLst>
                </a:gridCol>
                <a:gridCol w="1696453">
                  <a:extLst>
                    <a:ext uri="{9D8B030D-6E8A-4147-A177-3AD203B41FA5}">
                      <a16:colId xmlns:a16="http://schemas.microsoft.com/office/drawing/2014/main" val="840095267"/>
                    </a:ext>
                  </a:extLst>
                </a:gridCol>
                <a:gridCol w="1732547">
                  <a:extLst>
                    <a:ext uri="{9D8B030D-6E8A-4147-A177-3AD203B41FA5}">
                      <a16:colId xmlns:a16="http://schemas.microsoft.com/office/drawing/2014/main" val="2248123003"/>
                    </a:ext>
                  </a:extLst>
                </a:gridCol>
                <a:gridCol w="2490539">
                  <a:extLst>
                    <a:ext uri="{9D8B030D-6E8A-4147-A177-3AD203B41FA5}">
                      <a16:colId xmlns:a16="http://schemas.microsoft.com/office/drawing/2014/main" val="311447251"/>
                    </a:ext>
                  </a:extLst>
                </a:gridCol>
              </a:tblGrid>
              <a:tr h="451901">
                <a:tc>
                  <a:txBody>
                    <a:bodyPr/>
                    <a:lstStyle/>
                    <a:p>
                      <a:endParaRPr lang="en-US" dirty="0"/>
                    </a:p>
                  </a:txBody>
                  <a:tcPr/>
                </a:tc>
                <a:tc gridSpan="2">
                  <a:txBody>
                    <a:bodyPr/>
                    <a:lstStyle/>
                    <a:p>
                      <a:pPr marL="0" algn="ctr" defTabSz="914400" rtl="0" eaLnBrk="1" latinLnBrk="0" hangingPunct="1"/>
                      <a:r>
                        <a:rPr lang="en-US" sz="2000" b="1" kern="1200" dirty="0">
                          <a:solidFill>
                            <a:srgbClr val="3D4888"/>
                          </a:solidFill>
                          <a:latin typeface="+mn-lt"/>
                          <a:ea typeface="+mn-ea"/>
                          <a:cs typeface="+mn-cs"/>
                        </a:rPr>
                        <a:t>RCMS Database Bridge</a:t>
                      </a:r>
                    </a:p>
                  </a:txBody>
                  <a:tcPr/>
                </a:tc>
                <a:tc hMerge="1">
                  <a:txBody>
                    <a:bodyPr/>
                    <a:lstStyle/>
                    <a:p>
                      <a:endParaRPr 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3D4888"/>
                          </a:solidFill>
                          <a:latin typeface="+mn-lt"/>
                          <a:ea typeface="+mn-ea"/>
                          <a:cs typeface="+mn-cs"/>
                        </a:rPr>
                        <a:t>RCMS Database GUI</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6514978"/>
                  </a:ext>
                </a:extLst>
              </a:tr>
              <a:tr h="301971">
                <a:tc>
                  <a:txBody>
                    <a:bodyPr/>
                    <a:lstStyle/>
                    <a:p>
                      <a:endParaRPr lang="en-US" dirty="0"/>
                    </a:p>
                  </a:txBody>
                  <a:tcPr/>
                </a:tc>
                <a:tc>
                  <a:txBody>
                    <a:bodyPr/>
                    <a:lstStyle/>
                    <a:p>
                      <a:pPr marL="0" algn="ctr" defTabSz="914400" rtl="0" eaLnBrk="1" latinLnBrk="0" hangingPunct="1"/>
                      <a:r>
                        <a:rPr lang="en-US" sz="2000" kern="1200" dirty="0">
                          <a:solidFill>
                            <a:srgbClr val="3D4888"/>
                          </a:solidFill>
                          <a:latin typeface="+mn-lt"/>
                          <a:ea typeface="+mn-ea"/>
                          <a:cs typeface="+mn-cs"/>
                        </a:rPr>
                        <a:t>Data upload</a:t>
                      </a:r>
                    </a:p>
                  </a:txBody>
                  <a:tcPr/>
                </a:tc>
                <a:tc>
                  <a:txBody>
                    <a:bodyPr/>
                    <a:lstStyle/>
                    <a:p>
                      <a:pPr algn="ctr"/>
                      <a:r>
                        <a:rPr lang="en-US" sz="2000" dirty="0">
                          <a:solidFill>
                            <a:srgbClr val="3D4888"/>
                          </a:solidFill>
                        </a:rPr>
                        <a:t>Create/update item, device, location</a:t>
                      </a:r>
                      <a:endParaRPr lang="en-US" sz="2000" dirty="0"/>
                    </a:p>
                  </a:txBody>
                  <a:tcPr/>
                </a:tc>
                <a:tc>
                  <a:txBody>
                    <a:bodyPr/>
                    <a:lstStyle/>
                    <a:p>
                      <a:pPr marL="0" algn="ctr" defTabSz="914400" rtl="0" eaLnBrk="1" latinLnBrk="0" hangingPunct="1"/>
                      <a:r>
                        <a:rPr lang="en-US" sz="2000" kern="1200" dirty="0">
                          <a:solidFill>
                            <a:srgbClr val="3D4888"/>
                          </a:solidFill>
                          <a:latin typeface="+mn-lt"/>
                          <a:ea typeface="+mn-ea"/>
                          <a:cs typeface="+mn-cs"/>
                        </a:rPr>
                        <a:t>PUBLIC info visualization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rgbClr val="3D4888"/>
                          </a:solidFill>
                          <a:latin typeface="+mn-lt"/>
                          <a:ea typeface="+mn-ea"/>
                          <a:cs typeface="+mn-cs"/>
                        </a:rPr>
                        <a:t>PUBLIC report download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rgbClr val="3D4888"/>
                          </a:solidFill>
                          <a:latin typeface="+mn-lt"/>
                          <a:ea typeface="+mn-ea"/>
                          <a:cs typeface="+mn-cs"/>
                        </a:rPr>
                        <a:t>EXPERT info visualization</a:t>
                      </a:r>
                    </a:p>
                  </a:txBody>
                  <a:tcPr/>
                </a:tc>
                <a:extLst>
                  <a:ext uri="{0D108BD9-81ED-4DB2-BD59-A6C34878D82A}">
                    <a16:rowId xmlns:a16="http://schemas.microsoft.com/office/drawing/2014/main" val="1365483350"/>
                  </a:ext>
                </a:extLst>
              </a:tr>
              <a:tr h="451901">
                <a:tc>
                  <a:txBody>
                    <a:bodyPr/>
                    <a:lstStyle/>
                    <a:p>
                      <a:r>
                        <a:rPr lang="en-US" sz="2200" kern="1200" dirty="0">
                          <a:solidFill>
                            <a:srgbClr val="3D4888"/>
                          </a:solidFill>
                          <a:latin typeface="+mn-lt"/>
                          <a:ea typeface="+mn-ea"/>
                          <a:cs typeface="+mn-cs"/>
                        </a:rPr>
                        <a:t>Administrator</a:t>
                      </a:r>
                    </a:p>
                  </a:txBody>
                  <a:tcPr/>
                </a:tc>
                <a:tc>
                  <a:txBody>
                    <a:bodyPr/>
                    <a:lstStyle/>
                    <a:p>
                      <a:pPr marL="0" algn="ctr" defTabSz="914400" rtl="0" eaLnBrk="1" latinLnBrk="0" hangingPunct="1"/>
                      <a:r>
                        <a:rPr lang="en-US" sz="2400" b="1" kern="1200" dirty="0">
                          <a:solidFill>
                            <a:schemeClr val="accent4">
                              <a:lumMod val="75000"/>
                            </a:schemeClr>
                          </a:solidFill>
                          <a:latin typeface="Wingdings 2" panose="05020102010507070707" pitchFamily="18" charset="2"/>
                          <a:ea typeface="+mn-ea"/>
                          <a:cs typeface="+mn-cs"/>
                        </a:rPr>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4">
                              <a:lumMod val="75000"/>
                            </a:schemeClr>
                          </a:solidFill>
                          <a:latin typeface="Wingdings 2" panose="05020102010507070707" pitchFamily="18" charset="2"/>
                          <a:ea typeface="+mn-ea"/>
                          <a:cs typeface="+mn-cs"/>
                        </a:rPr>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4">
                              <a:lumMod val="75000"/>
                            </a:schemeClr>
                          </a:solidFill>
                          <a:latin typeface="Wingdings 2" panose="05020102010507070707" pitchFamily="18" charset="2"/>
                          <a:ea typeface="+mn-ea"/>
                          <a:cs typeface="+mn-cs"/>
                        </a:rPr>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4">
                              <a:lumMod val="75000"/>
                            </a:schemeClr>
                          </a:solidFill>
                          <a:latin typeface="Wingdings 2" panose="05020102010507070707" pitchFamily="18" charset="2"/>
                          <a:ea typeface="+mn-ea"/>
                          <a:cs typeface="+mn-cs"/>
                        </a:rPr>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4">
                              <a:lumMod val="75000"/>
                            </a:schemeClr>
                          </a:solidFill>
                          <a:latin typeface="Wingdings 2" panose="05020102010507070707" pitchFamily="18" charset="2"/>
                          <a:ea typeface="+mn-ea"/>
                          <a:cs typeface="+mn-cs"/>
                        </a:rPr>
                        <a:t>P</a:t>
                      </a:r>
                    </a:p>
                  </a:txBody>
                  <a:tcPr/>
                </a:tc>
                <a:extLst>
                  <a:ext uri="{0D108BD9-81ED-4DB2-BD59-A6C34878D82A}">
                    <a16:rowId xmlns:a16="http://schemas.microsoft.com/office/drawing/2014/main" val="3923338570"/>
                  </a:ext>
                </a:extLst>
              </a:tr>
              <a:tr h="451901">
                <a:tc>
                  <a:txBody>
                    <a:bodyPr/>
                    <a:lstStyle/>
                    <a:p>
                      <a:r>
                        <a:rPr lang="en-US" sz="2200" kern="1200" dirty="0">
                          <a:solidFill>
                            <a:srgbClr val="3D4888"/>
                          </a:solidFill>
                          <a:latin typeface="+mn-lt"/>
                          <a:ea typeface="+mn-ea"/>
                          <a:cs typeface="+mn-cs"/>
                        </a:rPr>
                        <a:t>WP technician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4">
                              <a:lumMod val="75000"/>
                            </a:schemeClr>
                          </a:solidFill>
                          <a:latin typeface="Wingdings 2" panose="05020102010507070707" pitchFamily="18" charset="2"/>
                          <a:ea typeface="+mn-ea"/>
                          <a:cs typeface="+mn-cs"/>
                        </a:rPr>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Wingdings 2" panose="05020102010507070707" pitchFamily="18" charset="2"/>
                          <a:ea typeface="+mn-ea"/>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4">
                              <a:lumMod val="75000"/>
                            </a:schemeClr>
                          </a:solidFill>
                          <a:latin typeface="Wingdings 2" panose="05020102010507070707" pitchFamily="18" charset="2"/>
                          <a:ea typeface="+mn-ea"/>
                          <a:cs typeface="+mn-cs"/>
                        </a:rPr>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4">
                              <a:lumMod val="75000"/>
                            </a:schemeClr>
                          </a:solidFill>
                          <a:latin typeface="Wingdings 2" panose="05020102010507070707" pitchFamily="18" charset="2"/>
                          <a:ea typeface="+mn-ea"/>
                          <a:cs typeface="+mn-cs"/>
                        </a:rPr>
                        <a:t>P</a:t>
                      </a:r>
                    </a:p>
                  </a:txBody>
                  <a:tcPr/>
                </a:tc>
                <a:tc>
                  <a:txBody>
                    <a:bodyPr/>
                    <a:lstStyle/>
                    <a:p>
                      <a:pPr marL="0" algn="ctr" defTabSz="914400" rtl="0" eaLnBrk="1" latinLnBrk="0" hangingPunct="1"/>
                      <a:r>
                        <a:rPr lang="en-US" sz="2400" b="1" kern="1200" dirty="0">
                          <a:solidFill>
                            <a:srgbClr val="FFC000"/>
                          </a:solidFill>
                          <a:latin typeface="+mn-lt"/>
                          <a:ea typeface="+mn-ea"/>
                          <a:cs typeface="+mn-cs"/>
                        </a:rPr>
                        <a:t>only the own WP</a:t>
                      </a:r>
                    </a:p>
                  </a:txBody>
                  <a:tcPr/>
                </a:tc>
                <a:extLst>
                  <a:ext uri="{0D108BD9-81ED-4DB2-BD59-A6C34878D82A}">
                    <a16:rowId xmlns:a16="http://schemas.microsoft.com/office/drawing/2014/main" val="639985686"/>
                  </a:ext>
                </a:extLst>
              </a:tr>
              <a:tr h="451901">
                <a:tc>
                  <a:txBody>
                    <a:bodyPr/>
                    <a:lstStyle/>
                    <a:p>
                      <a:r>
                        <a:rPr lang="en-US" sz="2200" kern="1200" dirty="0">
                          <a:solidFill>
                            <a:srgbClr val="3D4888"/>
                          </a:solidFill>
                          <a:latin typeface="+mn-lt"/>
                          <a:ea typeface="+mn-ea"/>
                          <a:cs typeface="+mn-cs"/>
                        </a:rPr>
                        <a:t>WP Supervisor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4">
                              <a:lumMod val="75000"/>
                            </a:schemeClr>
                          </a:solidFill>
                          <a:latin typeface="Wingdings 2" panose="05020102010507070707" pitchFamily="18" charset="2"/>
                          <a:ea typeface="+mn-ea"/>
                          <a:cs typeface="+mn-cs"/>
                        </a:rPr>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4">
                              <a:lumMod val="75000"/>
                            </a:schemeClr>
                          </a:solidFill>
                          <a:latin typeface="Wingdings 2" panose="05020102010507070707" pitchFamily="18" charset="2"/>
                          <a:ea typeface="+mn-ea"/>
                          <a:cs typeface="+mn-cs"/>
                        </a:rPr>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4">
                              <a:lumMod val="75000"/>
                            </a:schemeClr>
                          </a:solidFill>
                          <a:latin typeface="Wingdings 2" panose="05020102010507070707" pitchFamily="18" charset="2"/>
                          <a:ea typeface="+mn-ea"/>
                          <a:cs typeface="+mn-cs"/>
                        </a:rPr>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4">
                              <a:lumMod val="75000"/>
                            </a:schemeClr>
                          </a:solidFill>
                          <a:latin typeface="Wingdings 2" panose="05020102010507070707" pitchFamily="18" charset="2"/>
                          <a:ea typeface="+mn-ea"/>
                          <a:cs typeface="+mn-cs"/>
                        </a:rPr>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C000"/>
                          </a:solidFill>
                          <a:latin typeface="+mn-lt"/>
                          <a:ea typeface="+mn-ea"/>
                          <a:cs typeface="+mn-cs"/>
                        </a:rPr>
                        <a:t>only the own WP</a:t>
                      </a:r>
                      <a:r>
                        <a:rPr lang="en-US" sz="2400" b="1" kern="1200" dirty="0">
                          <a:solidFill>
                            <a:schemeClr val="tx1"/>
                          </a:solidFill>
                          <a:latin typeface="+mn-lt"/>
                          <a:ea typeface="+mn-ea"/>
                          <a:cs typeface="+mn-cs"/>
                        </a:rPr>
                        <a:t>*</a:t>
                      </a:r>
                    </a:p>
                  </a:txBody>
                  <a:tcPr/>
                </a:tc>
                <a:extLst>
                  <a:ext uri="{0D108BD9-81ED-4DB2-BD59-A6C34878D82A}">
                    <a16:rowId xmlns:a16="http://schemas.microsoft.com/office/drawing/2014/main" val="4112393841"/>
                  </a:ext>
                </a:extLst>
              </a:tr>
              <a:tr h="451901">
                <a:tc>
                  <a:txBody>
                    <a:bodyPr/>
                    <a:lstStyle/>
                    <a:p>
                      <a:r>
                        <a:rPr lang="en-US" sz="2200" kern="1200" dirty="0">
                          <a:solidFill>
                            <a:srgbClr val="3D4888"/>
                          </a:solidFill>
                          <a:latin typeface="+mn-lt"/>
                          <a:ea typeface="+mn-ea"/>
                          <a:cs typeface="+mn-cs"/>
                        </a:rPr>
                        <a:t>External Authority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Wingdings 2" panose="05020102010507070707" pitchFamily="18" charset="2"/>
                          <a:ea typeface="+mn-ea"/>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Wingdings 2" panose="05020102010507070707" pitchFamily="18" charset="2"/>
                          <a:ea typeface="+mn-ea"/>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4">
                              <a:lumMod val="75000"/>
                            </a:schemeClr>
                          </a:solidFill>
                          <a:latin typeface="Wingdings 2" panose="05020102010507070707" pitchFamily="18" charset="2"/>
                          <a:ea typeface="+mn-ea"/>
                          <a:cs typeface="+mn-cs"/>
                        </a:rPr>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4">
                              <a:lumMod val="75000"/>
                            </a:schemeClr>
                          </a:solidFill>
                          <a:latin typeface="Wingdings 2" panose="05020102010507070707" pitchFamily="18" charset="2"/>
                          <a:ea typeface="+mn-ea"/>
                          <a:cs typeface="+mn-cs"/>
                        </a:rPr>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Wingdings 2" panose="05020102010507070707" pitchFamily="18" charset="2"/>
                          <a:ea typeface="+mn-ea"/>
                          <a:cs typeface="+mn-cs"/>
                        </a:rPr>
                        <a:t>O</a:t>
                      </a:r>
                    </a:p>
                  </a:txBody>
                  <a:tcPr/>
                </a:tc>
                <a:extLst>
                  <a:ext uri="{0D108BD9-81ED-4DB2-BD59-A6C34878D82A}">
                    <a16:rowId xmlns:a16="http://schemas.microsoft.com/office/drawing/2014/main" val="2516127420"/>
                  </a:ext>
                </a:extLst>
              </a:tr>
            </a:tbl>
          </a:graphicData>
        </a:graphic>
      </p:graphicFrame>
      <p:sp>
        <p:nvSpPr>
          <p:cNvPr id="22" name="TextShape 3">
            <a:extLst>
              <a:ext uri="{FF2B5EF4-FFF2-40B4-BE49-F238E27FC236}">
                <a16:creationId xmlns:a16="http://schemas.microsoft.com/office/drawing/2014/main" id="{611EADE6-16C0-F591-3AFE-6298FADB6DF6}"/>
              </a:ext>
            </a:extLst>
          </p:cNvPr>
          <p:cNvSpPr txBox="1"/>
          <p:nvPr/>
        </p:nvSpPr>
        <p:spPr>
          <a:xfrm>
            <a:off x="31964" y="5030944"/>
            <a:ext cx="11058461" cy="945543"/>
          </a:xfrm>
          <a:prstGeom prst="rect">
            <a:avLst/>
          </a:prstGeom>
          <a:noFill/>
          <a:ln w="0">
            <a:noFill/>
          </a:ln>
        </p:spPr>
        <p:txBody>
          <a:bodyPr lIns="90000" tIns="45000" rIns="90000" bIns="45000">
            <a:noAutofit/>
          </a:bodyPr>
          <a:lstStyle/>
          <a:p>
            <a:pPr marL="342900" indent="-342900" hangingPunct="0">
              <a:lnSpc>
                <a:spcPct val="115000"/>
              </a:lnSpc>
              <a:spcBef>
                <a:spcPts val="720"/>
              </a:spcBef>
              <a:spcAft>
                <a:spcPts val="1009"/>
              </a:spcAft>
              <a:buClr>
                <a:srgbClr val="3D4888"/>
              </a:buClr>
              <a:buFont typeface="Arial" panose="020B0604020202020204" pitchFamily="34" charset="0"/>
              <a:buChar char="•"/>
            </a:pPr>
            <a:r>
              <a:rPr lang="en-US" sz="2200" dirty="0">
                <a:solidFill>
                  <a:srgbClr val="3D4888"/>
                </a:solidFill>
              </a:rPr>
              <a:t>*Supervisor can modify the item info and check if the measurement stored lead to a complete characterization of the Drum</a:t>
            </a:r>
          </a:p>
          <a:p>
            <a:pPr marL="342900" indent="-342900" hangingPunct="0">
              <a:lnSpc>
                <a:spcPct val="115000"/>
              </a:lnSpc>
              <a:spcBef>
                <a:spcPts val="720"/>
              </a:spcBef>
              <a:spcAft>
                <a:spcPts val="1009"/>
              </a:spcAft>
              <a:buClr>
                <a:srgbClr val="3D4888"/>
              </a:buClr>
              <a:buFont typeface="Arial" panose="020B0604020202020204" pitchFamily="34" charset="0"/>
              <a:buChar char="•"/>
            </a:pPr>
            <a:endParaRPr lang="en-US" sz="2200" b="0" strike="noStrike" spc="-1" dirty="0">
              <a:latin typeface="Arial"/>
            </a:endParaRPr>
          </a:p>
          <a:p>
            <a:r>
              <a:rPr lang="en-US" sz="2200" b="0" strike="noStrike" spc="-1" dirty="0">
                <a:solidFill>
                  <a:srgbClr val="3D4888"/>
                </a:solidFill>
                <a:latin typeface="Arial"/>
                <a:ea typeface="Microsoft YaHei"/>
              </a:rPr>
              <a:t> </a:t>
            </a:r>
            <a:endParaRPr lang="en-US" sz="2200" b="0" strike="noStrike" spc="-1" dirty="0">
              <a:latin typeface="Arial"/>
            </a:endParaRPr>
          </a:p>
        </p:txBody>
      </p:sp>
    </p:spTree>
    <p:extLst>
      <p:ext uri="{BB962C8B-B14F-4D97-AF65-F5344CB8AC3E}">
        <p14:creationId xmlns:p14="http://schemas.microsoft.com/office/powerpoint/2010/main" val="2853556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Shape 1"/>
          <p:cNvSpPr txBox="1"/>
          <p:nvPr/>
        </p:nvSpPr>
        <p:spPr>
          <a:xfrm>
            <a:off x="838080" y="6356520"/>
            <a:ext cx="2742840" cy="364680"/>
          </a:xfrm>
          <a:prstGeom prst="rect">
            <a:avLst/>
          </a:prstGeom>
          <a:noFill/>
          <a:ln w="0">
            <a:noFill/>
          </a:ln>
        </p:spPr>
        <p:txBody>
          <a:bodyPr anchor="ctr">
            <a:noAutofit/>
          </a:bodyPr>
          <a:lstStyle/>
          <a:p>
            <a:pPr>
              <a:lnSpc>
                <a:spcPct val="100000"/>
              </a:lnSpc>
            </a:pPr>
            <a:fld id="{10D9A345-7216-46AA-AE22-7547AC29F935}" type="datetime1">
              <a:rPr lang="en-US" sz="1200" b="0" strike="noStrike" spc="-1">
                <a:solidFill>
                  <a:srgbClr val="8B8B8B"/>
                </a:solidFill>
                <a:latin typeface="Calibri"/>
              </a:rPr>
              <a:t>1/25/2023</a:t>
            </a:fld>
            <a:endParaRPr lang="en-US" sz="1200" b="0" strike="noStrike" spc="-1">
              <a:latin typeface="Times New Roman"/>
            </a:endParaRPr>
          </a:p>
        </p:txBody>
      </p:sp>
      <p:sp>
        <p:nvSpPr>
          <p:cNvPr id="61" name="TextShape 2"/>
          <p:cNvSpPr txBox="1"/>
          <p:nvPr/>
        </p:nvSpPr>
        <p:spPr>
          <a:xfrm>
            <a:off x="8610480" y="6356520"/>
            <a:ext cx="2742840" cy="364680"/>
          </a:xfrm>
          <a:prstGeom prst="rect">
            <a:avLst/>
          </a:prstGeom>
          <a:noFill/>
          <a:ln w="0">
            <a:noFill/>
          </a:ln>
        </p:spPr>
        <p:txBody>
          <a:bodyPr anchor="ctr">
            <a:noAutofit/>
          </a:bodyPr>
          <a:lstStyle/>
          <a:p>
            <a:pPr algn="r">
              <a:lnSpc>
                <a:spcPct val="100000"/>
              </a:lnSpc>
            </a:pPr>
            <a:fld id="{B160E32E-F6CA-4609-88A0-44A0B41E5D1C}" type="slidenum">
              <a:rPr lang="it-IT" sz="1200" b="0" strike="noStrike" spc="-1">
                <a:solidFill>
                  <a:srgbClr val="8B8B8B"/>
                </a:solidFill>
                <a:latin typeface="Calibri"/>
              </a:rPr>
              <a:t>22</a:t>
            </a:fld>
            <a:endParaRPr lang="en-US" sz="1200" b="0" strike="noStrike" spc="-1">
              <a:latin typeface="Times New Roman"/>
            </a:endParaRPr>
          </a:p>
        </p:txBody>
      </p:sp>
      <p:pic>
        <p:nvPicPr>
          <p:cNvPr id="26" name="Immagine 25">
            <a:extLst>
              <a:ext uri="{FF2B5EF4-FFF2-40B4-BE49-F238E27FC236}">
                <a16:creationId xmlns:a16="http://schemas.microsoft.com/office/drawing/2014/main" id="{55BF0DC2-DB7C-AEDD-9D54-D9199D258214}"/>
              </a:ext>
            </a:extLst>
          </p:cNvPr>
          <p:cNvPicPr/>
          <p:nvPr/>
        </p:nvPicPr>
        <p:blipFill>
          <a:blip r:embed="rId2"/>
          <a:stretch/>
        </p:blipFill>
        <p:spPr>
          <a:xfrm>
            <a:off x="138900" y="1637262"/>
            <a:ext cx="11914200" cy="4343400"/>
          </a:xfrm>
          <a:prstGeom prst="rect">
            <a:avLst/>
          </a:prstGeom>
          <a:ln w="0">
            <a:noFill/>
          </a:ln>
        </p:spPr>
      </p:pic>
      <p:sp>
        <p:nvSpPr>
          <p:cNvPr id="27" name="TextShape 1">
            <a:extLst>
              <a:ext uri="{FF2B5EF4-FFF2-40B4-BE49-F238E27FC236}">
                <a16:creationId xmlns:a16="http://schemas.microsoft.com/office/drawing/2014/main" id="{B9E3F2B6-7C53-D80F-BF45-0833B5C48695}"/>
              </a:ext>
            </a:extLst>
          </p:cNvPr>
          <p:cNvSpPr txBox="1"/>
          <p:nvPr/>
        </p:nvSpPr>
        <p:spPr>
          <a:xfrm>
            <a:off x="304800" y="632976"/>
            <a:ext cx="4344840" cy="868088"/>
          </a:xfrm>
          <a:prstGeom prst="rect">
            <a:avLst/>
          </a:prstGeom>
          <a:noFill/>
          <a:ln w="0">
            <a:noFill/>
          </a:ln>
        </p:spPr>
        <p:txBody>
          <a:bodyPr anchor="ctr">
            <a:noAutofit/>
          </a:bodyPr>
          <a:lstStyle/>
          <a:p>
            <a:pPr hangingPunct="0">
              <a:lnSpc>
                <a:spcPct val="115000"/>
              </a:lnSpc>
              <a:spcAft>
                <a:spcPts val="1009"/>
              </a:spcAft>
            </a:pPr>
            <a:r>
              <a:rPr lang="en-US" sz="2800" b="1" dirty="0">
                <a:solidFill>
                  <a:srgbClr val="3D4888"/>
                </a:solidFill>
              </a:rPr>
              <a:t>Ex1: RadHAND</a:t>
            </a:r>
          </a:p>
        </p:txBody>
      </p:sp>
      <p:sp>
        <p:nvSpPr>
          <p:cNvPr id="28" name="CustomShape 2">
            <a:extLst>
              <a:ext uri="{FF2B5EF4-FFF2-40B4-BE49-F238E27FC236}">
                <a16:creationId xmlns:a16="http://schemas.microsoft.com/office/drawing/2014/main" id="{5EE5047F-1F64-747E-2A3F-FE4BACAC9FDC}"/>
              </a:ext>
            </a:extLst>
          </p:cNvPr>
          <p:cNvSpPr/>
          <p:nvPr/>
        </p:nvSpPr>
        <p:spPr>
          <a:xfrm>
            <a:off x="180559" y="1824694"/>
            <a:ext cx="11887200" cy="4155968"/>
          </a:xfrm>
          <a:prstGeom prst="rect">
            <a:avLst/>
          </a:prstGeom>
          <a:noFill/>
          <a:ln w="19080">
            <a:solidFill>
              <a:srgbClr val="3465A4"/>
            </a:solidFill>
            <a:round/>
          </a:ln>
        </p:spPr>
        <p:style>
          <a:lnRef idx="0">
            <a:scrgbClr r="0" g="0" b="0"/>
          </a:lnRef>
          <a:fillRef idx="0">
            <a:scrgbClr r="0" g="0" b="0"/>
          </a:fillRef>
          <a:effectRef idx="0">
            <a:scrgbClr r="0" g="0" b="0"/>
          </a:effectRef>
          <a:fontRef idx="minor"/>
        </p:style>
      </p:sp>
      <p:sp>
        <p:nvSpPr>
          <p:cNvPr id="29" name="TextShape 4">
            <a:extLst>
              <a:ext uri="{FF2B5EF4-FFF2-40B4-BE49-F238E27FC236}">
                <a16:creationId xmlns:a16="http://schemas.microsoft.com/office/drawing/2014/main" id="{6D009B95-04E9-C36C-D343-0EF828E920EC}"/>
              </a:ext>
            </a:extLst>
          </p:cNvPr>
          <p:cNvSpPr txBox="1"/>
          <p:nvPr/>
        </p:nvSpPr>
        <p:spPr>
          <a:xfrm>
            <a:off x="9180919" y="1961134"/>
            <a:ext cx="1142640" cy="407880"/>
          </a:xfrm>
          <a:prstGeom prst="rect">
            <a:avLst/>
          </a:prstGeom>
          <a:noFill/>
          <a:ln w="38160">
            <a:solidFill>
              <a:srgbClr val="3465A4"/>
            </a:solidFill>
            <a:round/>
          </a:ln>
        </p:spPr>
        <p:txBody>
          <a:bodyPr lIns="109080" tIns="64080" rIns="109080" bIns="64080">
            <a:noAutofit/>
          </a:bodyPr>
          <a:lstStyle/>
          <a:p>
            <a:r>
              <a:rPr lang="en-US" sz="2200" b="0" strike="noStrike" spc="-1">
                <a:solidFill>
                  <a:srgbClr val="000000"/>
                </a:solidFill>
                <a:latin typeface="Calibri Light"/>
              </a:rPr>
              <a:t>PUBLIC</a:t>
            </a:r>
            <a:endParaRPr lang="en-US" sz="2200" b="0" strike="noStrike" spc="-1">
              <a:latin typeface="Arial"/>
            </a:endParaRPr>
          </a:p>
        </p:txBody>
      </p:sp>
    </p:spTree>
    <p:extLst>
      <p:ext uri="{BB962C8B-B14F-4D97-AF65-F5344CB8AC3E}">
        <p14:creationId xmlns:p14="http://schemas.microsoft.com/office/powerpoint/2010/main" val="359868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Shape 1"/>
          <p:cNvSpPr txBox="1"/>
          <p:nvPr/>
        </p:nvSpPr>
        <p:spPr>
          <a:xfrm>
            <a:off x="838080" y="6356520"/>
            <a:ext cx="2742840" cy="364680"/>
          </a:xfrm>
          <a:prstGeom prst="rect">
            <a:avLst/>
          </a:prstGeom>
          <a:noFill/>
          <a:ln w="0">
            <a:noFill/>
          </a:ln>
        </p:spPr>
        <p:txBody>
          <a:bodyPr anchor="ctr">
            <a:noAutofit/>
          </a:bodyPr>
          <a:lstStyle/>
          <a:p>
            <a:pPr>
              <a:lnSpc>
                <a:spcPct val="100000"/>
              </a:lnSpc>
            </a:pPr>
            <a:fld id="{10D9A345-7216-46AA-AE22-7547AC29F935}" type="datetime1">
              <a:rPr lang="en-US" sz="1200" b="0" strike="noStrike" spc="-1">
                <a:solidFill>
                  <a:srgbClr val="8B8B8B"/>
                </a:solidFill>
                <a:latin typeface="Calibri"/>
              </a:rPr>
              <a:t>1/25/2023</a:t>
            </a:fld>
            <a:endParaRPr lang="en-US" sz="1200" b="0" strike="noStrike" spc="-1">
              <a:latin typeface="Times New Roman"/>
            </a:endParaRPr>
          </a:p>
        </p:txBody>
      </p:sp>
      <p:sp>
        <p:nvSpPr>
          <p:cNvPr id="61" name="TextShape 2"/>
          <p:cNvSpPr txBox="1"/>
          <p:nvPr/>
        </p:nvSpPr>
        <p:spPr>
          <a:xfrm>
            <a:off x="8610480" y="6356520"/>
            <a:ext cx="2742840" cy="364680"/>
          </a:xfrm>
          <a:prstGeom prst="rect">
            <a:avLst/>
          </a:prstGeom>
          <a:noFill/>
          <a:ln w="0">
            <a:noFill/>
          </a:ln>
        </p:spPr>
        <p:txBody>
          <a:bodyPr anchor="ctr">
            <a:noAutofit/>
          </a:bodyPr>
          <a:lstStyle/>
          <a:p>
            <a:pPr algn="r">
              <a:lnSpc>
                <a:spcPct val="100000"/>
              </a:lnSpc>
            </a:pPr>
            <a:fld id="{B160E32E-F6CA-4609-88A0-44A0B41E5D1C}" type="slidenum">
              <a:rPr lang="it-IT" sz="1200" b="0" strike="noStrike" spc="-1">
                <a:solidFill>
                  <a:srgbClr val="8B8B8B"/>
                </a:solidFill>
                <a:latin typeface="Calibri"/>
              </a:rPr>
              <a:t>23</a:t>
            </a:fld>
            <a:endParaRPr lang="en-US" sz="1200" b="0" strike="noStrike" spc="-1">
              <a:latin typeface="Times New Roman"/>
            </a:endParaRPr>
          </a:p>
        </p:txBody>
      </p:sp>
      <p:sp>
        <p:nvSpPr>
          <p:cNvPr id="9" name="Titolo 1">
            <a:extLst>
              <a:ext uri="{FF2B5EF4-FFF2-40B4-BE49-F238E27FC236}">
                <a16:creationId xmlns:a16="http://schemas.microsoft.com/office/drawing/2014/main" id="{05330832-4842-AE05-2332-A71CB27B62F6}"/>
              </a:ext>
            </a:extLst>
          </p:cNvPr>
          <p:cNvSpPr txBox="1">
            <a:spLocks/>
          </p:cNvSpPr>
          <p:nvPr/>
        </p:nvSpPr>
        <p:spPr>
          <a:xfrm>
            <a:off x="263141" y="501199"/>
            <a:ext cx="11736354" cy="1055948"/>
          </a:xfrm>
          <a:prstGeom prst="rect">
            <a:avLst/>
          </a:prstGeom>
        </p:spPr>
        <p:txBody>
          <a:bodyPr>
            <a:normAutofit fontScale="97500"/>
          </a:bodyPr>
          <a:lstStyle>
            <a:lvl1pPr algn="l" defTabSz="914400" rtl="0" eaLnBrk="1" latinLnBrk="0" hangingPunct="1">
              <a:lnSpc>
                <a:spcPct val="90000"/>
              </a:lnSpc>
              <a:spcBef>
                <a:spcPct val="0"/>
              </a:spcBef>
              <a:buNone/>
              <a:defRPr sz="4400" b="1" kern="1200">
                <a:solidFill>
                  <a:srgbClr val="3D4888"/>
                </a:solidFill>
                <a:latin typeface="+mj-lt"/>
                <a:ea typeface="+mj-ea"/>
                <a:cs typeface="+mj-cs"/>
              </a:defRPr>
            </a:lvl1pPr>
          </a:lstStyle>
          <a:p>
            <a:r>
              <a:rPr lang="en-US" dirty="0"/>
              <a:t>Software </a:t>
            </a:r>
            <a:r>
              <a:rPr lang="en-US" dirty="0" err="1"/>
              <a:t>dvpt</a:t>
            </a:r>
            <a:r>
              <a:rPr lang="en-US" dirty="0"/>
              <a:t> and technologies integration</a:t>
            </a:r>
            <a:endParaRPr lang="it-IT" dirty="0"/>
          </a:p>
        </p:txBody>
      </p:sp>
      <p:sp>
        <p:nvSpPr>
          <p:cNvPr id="10" name="TextShape 1">
            <a:extLst>
              <a:ext uri="{FF2B5EF4-FFF2-40B4-BE49-F238E27FC236}">
                <a16:creationId xmlns:a16="http://schemas.microsoft.com/office/drawing/2014/main" id="{A625A1C6-185E-A23A-0011-48D0FDEA814C}"/>
              </a:ext>
            </a:extLst>
          </p:cNvPr>
          <p:cNvSpPr txBox="1"/>
          <p:nvPr/>
        </p:nvSpPr>
        <p:spPr>
          <a:xfrm>
            <a:off x="846720" y="5312700"/>
            <a:ext cx="2742840" cy="364680"/>
          </a:xfrm>
          <a:prstGeom prst="rect">
            <a:avLst/>
          </a:prstGeom>
          <a:noFill/>
          <a:ln w="0">
            <a:noFill/>
          </a:ln>
        </p:spPr>
        <p:txBody>
          <a:bodyPr anchor="ctr">
            <a:noAutofit/>
          </a:bodyPr>
          <a:lstStyle/>
          <a:p>
            <a:pPr>
              <a:lnSpc>
                <a:spcPct val="100000"/>
              </a:lnSpc>
            </a:pPr>
            <a:fld id="{10D9A345-7216-46AA-AE22-7547AC29F935}" type="datetime1">
              <a:rPr lang="en-US" sz="1200" b="0" strike="noStrike" spc="-1">
                <a:solidFill>
                  <a:srgbClr val="8B8B8B"/>
                </a:solidFill>
                <a:latin typeface="Calibri"/>
              </a:rPr>
              <a:t>1/25/2023</a:t>
            </a:fld>
            <a:endParaRPr lang="en-US" sz="1200" b="0" strike="noStrike" spc="-1">
              <a:latin typeface="Times New Roman"/>
            </a:endParaRPr>
          </a:p>
        </p:txBody>
      </p:sp>
      <p:sp>
        <p:nvSpPr>
          <p:cNvPr id="11" name="TextShape 2">
            <a:extLst>
              <a:ext uri="{FF2B5EF4-FFF2-40B4-BE49-F238E27FC236}">
                <a16:creationId xmlns:a16="http://schemas.microsoft.com/office/drawing/2014/main" id="{73E44D1F-BEBB-6E94-2C49-1968339AA05C}"/>
              </a:ext>
            </a:extLst>
          </p:cNvPr>
          <p:cNvSpPr txBox="1"/>
          <p:nvPr/>
        </p:nvSpPr>
        <p:spPr>
          <a:xfrm>
            <a:off x="8619120" y="5312700"/>
            <a:ext cx="2742840" cy="364680"/>
          </a:xfrm>
          <a:prstGeom prst="rect">
            <a:avLst/>
          </a:prstGeom>
          <a:noFill/>
          <a:ln w="0">
            <a:noFill/>
          </a:ln>
        </p:spPr>
        <p:txBody>
          <a:bodyPr anchor="ctr">
            <a:noAutofit/>
          </a:bodyPr>
          <a:lstStyle/>
          <a:p>
            <a:pPr algn="r">
              <a:lnSpc>
                <a:spcPct val="100000"/>
              </a:lnSpc>
            </a:pPr>
            <a:fld id="{B160E32E-F6CA-4609-88A0-44A0B41E5D1C}" type="slidenum">
              <a:rPr lang="it-IT" sz="1200" b="0" strike="noStrike" spc="-1">
                <a:solidFill>
                  <a:srgbClr val="8B8B8B"/>
                </a:solidFill>
                <a:latin typeface="Calibri"/>
              </a:rPr>
              <a:t>23</a:t>
            </a:fld>
            <a:endParaRPr lang="en-US" sz="1200" b="0" strike="noStrike" spc="-1">
              <a:latin typeface="Times New Roman"/>
            </a:endParaRPr>
          </a:p>
        </p:txBody>
      </p:sp>
      <p:pic>
        <p:nvPicPr>
          <p:cNvPr id="12" name="Immagine 11">
            <a:extLst>
              <a:ext uri="{FF2B5EF4-FFF2-40B4-BE49-F238E27FC236}">
                <a16:creationId xmlns:a16="http://schemas.microsoft.com/office/drawing/2014/main" id="{778F793C-A31E-95AB-6E74-0E91C713C355}"/>
              </a:ext>
            </a:extLst>
          </p:cNvPr>
          <p:cNvPicPr/>
          <p:nvPr/>
        </p:nvPicPr>
        <p:blipFill>
          <a:blip r:embed="rId2">
            <a:extLst>
              <a:ext uri="{28A0092B-C50C-407E-A947-70E740481C1C}">
                <a14:useLocalDpi xmlns:a14="http://schemas.microsoft.com/office/drawing/2010/main" val="0"/>
              </a:ext>
            </a:extLst>
          </a:blip>
          <a:srcRect/>
          <a:stretch/>
        </p:blipFill>
        <p:spPr>
          <a:xfrm>
            <a:off x="161280" y="2667195"/>
            <a:ext cx="11809800" cy="2864969"/>
          </a:xfrm>
          <a:prstGeom prst="rect">
            <a:avLst/>
          </a:prstGeom>
          <a:ln w="0">
            <a:noFill/>
          </a:ln>
        </p:spPr>
      </p:pic>
      <p:sp>
        <p:nvSpPr>
          <p:cNvPr id="13" name="CustomShape 5">
            <a:extLst>
              <a:ext uri="{FF2B5EF4-FFF2-40B4-BE49-F238E27FC236}">
                <a16:creationId xmlns:a16="http://schemas.microsoft.com/office/drawing/2014/main" id="{3E9ECDC1-B4C1-033F-718A-48BBB5FB93E2}"/>
              </a:ext>
            </a:extLst>
          </p:cNvPr>
          <p:cNvSpPr/>
          <p:nvPr/>
        </p:nvSpPr>
        <p:spPr>
          <a:xfrm>
            <a:off x="187718" y="2385180"/>
            <a:ext cx="11887200" cy="3252600"/>
          </a:xfrm>
          <a:prstGeom prst="rect">
            <a:avLst/>
          </a:prstGeom>
          <a:noFill/>
          <a:ln w="19080">
            <a:solidFill>
              <a:srgbClr val="FF0000"/>
            </a:solidFill>
            <a:round/>
          </a:ln>
        </p:spPr>
        <p:style>
          <a:lnRef idx="0">
            <a:scrgbClr r="0" g="0" b="0"/>
          </a:lnRef>
          <a:fillRef idx="0">
            <a:scrgbClr r="0" g="0" b="0"/>
          </a:fillRef>
          <a:effectRef idx="0">
            <a:scrgbClr r="0" g="0" b="0"/>
          </a:effectRef>
          <a:fontRef idx="minor"/>
        </p:style>
      </p:sp>
      <p:sp>
        <p:nvSpPr>
          <p:cNvPr id="14" name="TextShape 6">
            <a:extLst>
              <a:ext uri="{FF2B5EF4-FFF2-40B4-BE49-F238E27FC236}">
                <a16:creationId xmlns:a16="http://schemas.microsoft.com/office/drawing/2014/main" id="{F7684DC8-5A67-0647-C7F3-8EB45343A37B}"/>
              </a:ext>
            </a:extLst>
          </p:cNvPr>
          <p:cNvSpPr txBox="1"/>
          <p:nvPr/>
        </p:nvSpPr>
        <p:spPr>
          <a:xfrm>
            <a:off x="5494860" y="2391840"/>
            <a:ext cx="1142640" cy="407880"/>
          </a:xfrm>
          <a:prstGeom prst="rect">
            <a:avLst/>
          </a:prstGeom>
          <a:noFill/>
          <a:ln w="38160">
            <a:solidFill>
              <a:srgbClr val="FF0000"/>
            </a:solidFill>
            <a:round/>
          </a:ln>
        </p:spPr>
        <p:txBody>
          <a:bodyPr lIns="109080" tIns="64080" rIns="109080" bIns="64080">
            <a:noAutofit/>
          </a:bodyPr>
          <a:lstStyle/>
          <a:p>
            <a:r>
              <a:rPr lang="en-US" sz="2200" b="0" strike="noStrike" spc="-1">
                <a:solidFill>
                  <a:srgbClr val="000000"/>
                </a:solidFill>
                <a:latin typeface="Calibri Light"/>
              </a:rPr>
              <a:t>EXPERT</a:t>
            </a:r>
            <a:endParaRPr lang="en-US" sz="2200" b="0" strike="noStrike" spc="-1">
              <a:latin typeface="Arial"/>
            </a:endParaRPr>
          </a:p>
        </p:txBody>
      </p:sp>
    </p:spTree>
    <p:extLst>
      <p:ext uri="{BB962C8B-B14F-4D97-AF65-F5344CB8AC3E}">
        <p14:creationId xmlns:p14="http://schemas.microsoft.com/office/powerpoint/2010/main" val="633580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Shape 1"/>
          <p:cNvSpPr txBox="1"/>
          <p:nvPr/>
        </p:nvSpPr>
        <p:spPr>
          <a:xfrm>
            <a:off x="838080" y="6356520"/>
            <a:ext cx="2742840" cy="364680"/>
          </a:xfrm>
          <a:prstGeom prst="rect">
            <a:avLst/>
          </a:prstGeom>
          <a:noFill/>
          <a:ln w="0">
            <a:noFill/>
          </a:ln>
        </p:spPr>
        <p:txBody>
          <a:bodyPr anchor="ctr">
            <a:noAutofit/>
          </a:bodyPr>
          <a:lstStyle/>
          <a:p>
            <a:pPr>
              <a:lnSpc>
                <a:spcPct val="100000"/>
              </a:lnSpc>
            </a:pPr>
            <a:fld id="{10D9A345-7216-46AA-AE22-7547AC29F935}" type="datetime1">
              <a:rPr lang="en-US" sz="1200" b="0" strike="noStrike" spc="-1">
                <a:solidFill>
                  <a:srgbClr val="8B8B8B"/>
                </a:solidFill>
                <a:latin typeface="Calibri"/>
              </a:rPr>
              <a:t>1/25/2023</a:t>
            </a:fld>
            <a:endParaRPr lang="en-US" sz="1200" b="0" strike="noStrike" spc="-1">
              <a:latin typeface="Times New Roman"/>
            </a:endParaRPr>
          </a:p>
        </p:txBody>
      </p:sp>
      <p:sp>
        <p:nvSpPr>
          <p:cNvPr id="61" name="TextShape 2"/>
          <p:cNvSpPr txBox="1"/>
          <p:nvPr/>
        </p:nvSpPr>
        <p:spPr>
          <a:xfrm>
            <a:off x="8610480" y="6356520"/>
            <a:ext cx="2742840" cy="364680"/>
          </a:xfrm>
          <a:prstGeom prst="rect">
            <a:avLst/>
          </a:prstGeom>
          <a:noFill/>
          <a:ln w="0">
            <a:noFill/>
          </a:ln>
        </p:spPr>
        <p:txBody>
          <a:bodyPr anchor="ctr">
            <a:noAutofit/>
          </a:bodyPr>
          <a:lstStyle/>
          <a:p>
            <a:pPr algn="r">
              <a:lnSpc>
                <a:spcPct val="100000"/>
              </a:lnSpc>
            </a:pPr>
            <a:fld id="{B160E32E-F6CA-4609-88A0-44A0B41E5D1C}" type="slidenum">
              <a:rPr lang="it-IT" sz="1200" b="0" strike="noStrike" spc="-1">
                <a:solidFill>
                  <a:srgbClr val="8B8B8B"/>
                </a:solidFill>
                <a:latin typeface="Calibri"/>
              </a:rPr>
              <a:t>24</a:t>
            </a:fld>
            <a:endParaRPr lang="en-US" sz="1200" b="0" strike="noStrike" spc="-1">
              <a:latin typeface="Times New Roman"/>
            </a:endParaRPr>
          </a:p>
        </p:txBody>
      </p:sp>
      <p:sp>
        <p:nvSpPr>
          <p:cNvPr id="9" name="Titolo 1">
            <a:extLst>
              <a:ext uri="{FF2B5EF4-FFF2-40B4-BE49-F238E27FC236}">
                <a16:creationId xmlns:a16="http://schemas.microsoft.com/office/drawing/2014/main" id="{05330832-4842-AE05-2332-A71CB27B62F6}"/>
              </a:ext>
            </a:extLst>
          </p:cNvPr>
          <p:cNvSpPr txBox="1">
            <a:spLocks/>
          </p:cNvSpPr>
          <p:nvPr/>
        </p:nvSpPr>
        <p:spPr>
          <a:xfrm>
            <a:off x="263141" y="501199"/>
            <a:ext cx="11736354" cy="1055948"/>
          </a:xfrm>
          <a:prstGeom prst="rect">
            <a:avLst/>
          </a:prstGeom>
        </p:spPr>
        <p:txBody>
          <a:bodyPr>
            <a:normAutofit fontScale="97500"/>
          </a:bodyPr>
          <a:lstStyle>
            <a:lvl1pPr algn="l" defTabSz="914400" rtl="0" eaLnBrk="1" latinLnBrk="0" hangingPunct="1">
              <a:lnSpc>
                <a:spcPct val="90000"/>
              </a:lnSpc>
              <a:spcBef>
                <a:spcPct val="0"/>
              </a:spcBef>
              <a:buNone/>
              <a:defRPr sz="4400" b="1" kern="1200">
                <a:solidFill>
                  <a:srgbClr val="3D4888"/>
                </a:solidFill>
                <a:latin typeface="+mj-lt"/>
                <a:ea typeface="+mj-ea"/>
                <a:cs typeface="+mj-cs"/>
              </a:defRPr>
            </a:lvl1pPr>
          </a:lstStyle>
          <a:p>
            <a:r>
              <a:rPr lang="en-US" dirty="0"/>
              <a:t>Software </a:t>
            </a:r>
            <a:r>
              <a:rPr lang="en-US" dirty="0" err="1"/>
              <a:t>dvpt</a:t>
            </a:r>
            <a:r>
              <a:rPr lang="en-US" dirty="0"/>
              <a:t> and technologies integration</a:t>
            </a:r>
            <a:endParaRPr lang="it-IT" dirty="0"/>
          </a:p>
        </p:txBody>
      </p:sp>
      <p:sp>
        <p:nvSpPr>
          <p:cNvPr id="15" name="TextShape 1">
            <a:extLst>
              <a:ext uri="{FF2B5EF4-FFF2-40B4-BE49-F238E27FC236}">
                <a16:creationId xmlns:a16="http://schemas.microsoft.com/office/drawing/2014/main" id="{5BB0ABED-217B-0FB3-E9D3-203D2A407638}"/>
              </a:ext>
            </a:extLst>
          </p:cNvPr>
          <p:cNvSpPr txBox="1"/>
          <p:nvPr/>
        </p:nvSpPr>
        <p:spPr>
          <a:xfrm>
            <a:off x="304800" y="1280456"/>
            <a:ext cx="4344840" cy="868088"/>
          </a:xfrm>
          <a:prstGeom prst="rect">
            <a:avLst/>
          </a:prstGeom>
          <a:noFill/>
          <a:ln w="0">
            <a:noFill/>
          </a:ln>
        </p:spPr>
        <p:txBody>
          <a:bodyPr anchor="ctr">
            <a:noAutofit/>
          </a:bodyPr>
          <a:lstStyle/>
          <a:p>
            <a:pPr hangingPunct="0">
              <a:lnSpc>
                <a:spcPct val="115000"/>
              </a:lnSpc>
              <a:spcAft>
                <a:spcPts val="1009"/>
              </a:spcAft>
            </a:pPr>
            <a:r>
              <a:rPr lang="en-US" sz="2800" b="1" dirty="0">
                <a:solidFill>
                  <a:srgbClr val="3D4888"/>
                </a:solidFill>
              </a:rPr>
              <a:t>Ex1: Photofission Station</a:t>
            </a:r>
          </a:p>
        </p:txBody>
      </p:sp>
      <p:grpSp>
        <p:nvGrpSpPr>
          <p:cNvPr id="2" name="Gruppo 1">
            <a:extLst>
              <a:ext uri="{FF2B5EF4-FFF2-40B4-BE49-F238E27FC236}">
                <a16:creationId xmlns:a16="http://schemas.microsoft.com/office/drawing/2014/main" id="{050A677F-8AF8-7E33-8A70-364B99EEC568}"/>
              </a:ext>
            </a:extLst>
          </p:cNvPr>
          <p:cNvGrpSpPr/>
          <p:nvPr/>
        </p:nvGrpSpPr>
        <p:grpSpPr>
          <a:xfrm>
            <a:off x="1005120" y="1918440"/>
            <a:ext cx="9191160" cy="4350344"/>
            <a:chOff x="1005120" y="1918440"/>
            <a:chExt cx="9191160" cy="4350344"/>
          </a:xfrm>
        </p:grpSpPr>
        <p:pic>
          <p:nvPicPr>
            <p:cNvPr id="20" name="Immagine 19">
              <a:extLst>
                <a:ext uri="{FF2B5EF4-FFF2-40B4-BE49-F238E27FC236}">
                  <a16:creationId xmlns:a16="http://schemas.microsoft.com/office/drawing/2014/main" id="{0F89CBA1-B44F-AF0E-302C-EB1BCC1D06FE}"/>
                </a:ext>
              </a:extLst>
            </p:cNvPr>
            <p:cNvPicPr/>
            <p:nvPr/>
          </p:nvPicPr>
          <p:blipFill rotWithShape="1">
            <a:blip r:embed="rId2"/>
            <a:srcRect t="17068"/>
            <a:stretch/>
          </p:blipFill>
          <p:spPr>
            <a:xfrm>
              <a:off x="1005120" y="2050792"/>
              <a:ext cx="9191160" cy="4217992"/>
            </a:xfrm>
            <a:prstGeom prst="rect">
              <a:avLst/>
            </a:prstGeom>
            <a:ln w="0">
              <a:noFill/>
            </a:ln>
          </p:spPr>
        </p:pic>
        <p:sp>
          <p:nvSpPr>
            <p:cNvPr id="21" name="TextShape 2">
              <a:extLst>
                <a:ext uri="{FF2B5EF4-FFF2-40B4-BE49-F238E27FC236}">
                  <a16:creationId xmlns:a16="http://schemas.microsoft.com/office/drawing/2014/main" id="{CCCB9983-1084-C09D-9981-D97311EC57AE}"/>
                </a:ext>
              </a:extLst>
            </p:cNvPr>
            <p:cNvSpPr txBox="1"/>
            <p:nvPr/>
          </p:nvSpPr>
          <p:spPr>
            <a:xfrm>
              <a:off x="6172200" y="2057400"/>
              <a:ext cx="1142640" cy="407880"/>
            </a:xfrm>
            <a:prstGeom prst="rect">
              <a:avLst/>
            </a:prstGeom>
            <a:noFill/>
            <a:ln w="38160">
              <a:solidFill>
                <a:srgbClr val="3465A4"/>
              </a:solidFill>
              <a:round/>
            </a:ln>
          </p:spPr>
          <p:txBody>
            <a:bodyPr lIns="109080" tIns="64080" rIns="109080" bIns="64080">
              <a:noAutofit/>
            </a:bodyPr>
            <a:lstStyle/>
            <a:p>
              <a:r>
                <a:rPr lang="en-US" sz="2200" b="0" strike="noStrike" spc="-1">
                  <a:solidFill>
                    <a:srgbClr val="000000"/>
                  </a:solidFill>
                  <a:latin typeface="Calibri Light"/>
                </a:rPr>
                <a:t>PUBLIC</a:t>
              </a:r>
              <a:endParaRPr lang="en-US" sz="2200" b="0" strike="noStrike" spc="-1">
                <a:latin typeface="Arial"/>
              </a:endParaRPr>
            </a:p>
          </p:txBody>
        </p:sp>
        <p:sp>
          <p:nvSpPr>
            <p:cNvPr id="22" name="TextShape 3">
              <a:extLst>
                <a:ext uri="{FF2B5EF4-FFF2-40B4-BE49-F238E27FC236}">
                  <a16:creationId xmlns:a16="http://schemas.microsoft.com/office/drawing/2014/main" id="{646046ED-47F0-9ABB-2AD7-E2259B33D6F2}"/>
                </a:ext>
              </a:extLst>
            </p:cNvPr>
            <p:cNvSpPr txBox="1"/>
            <p:nvPr/>
          </p:nvSpPr>
          <p:spPr>
            <a:xfrm>
              <a:off x="8115840" y="4436512"/>
              <a:ext cx="1142640" cy="407880"/>
            </a:xfrm>
            <a:prstGeom prst="rect">
              <a:avLst/>
            </a:prstGeom>
            <a:noFill/>
            <a:ln w="38160">
              <a:solidFill>
                <a:srgbClr val="FF0000"/>
              </a:solidFill>
              <a:round/>
            </a:ln>
          </p:spPr>
          <p:txBody>
            <a:bodyPr lIns="109080" tIns="64080" rIns="109080" bIns="64080">
              <a:noAutofit/>
            </a:bodyPr>
            <a:lstStyle/>
            <a:p>
              <a:r>
                <a:rPr lang="en-US" sz="2200" b="0" strike="noStrike" spc="-1">
                  <a:solidFill>
                    <a:srgbClr val="000000"/>
                  </a:solidFill>
                  <a:latin typeface="Calibri Light"/>
                </a:rPr>
                <a:t>EXPERT</a:t>
              </a:r>
              <a:endParaRPr lang="en-US" sz="2200" b="0" strike="noStrike" spc="-1">
                <a:latin typeface="Arial"/>
              </a:endParaRPr>
            </a:p>
          </p:txBody>
        </p:sp>
        <p:sp>
          <p:nvSpPr>
            <p:cNvPr id="23" name="CustomShape 4">
              <a:extLst>
                <a:ext uri="{FF2B5EF4-FFF2-40B4-BE49-F238E27FC236}">
                  <a16:creationId xmlns:a16="http://schemas.microsoft.com/office/drawing/2014/main" id="{D34D0243-0BAF-106A-68D9-0E5E711558D6}"/>
                </a:ext>
              </a:extLst>
            </p:cNvPr>
            <p:cNvSpPr/>
            <p:nvPr/>
          </p:nvSpPr>
          <p:spPr>
            <a:xfrm>
              <a:off x="1005120" y="1918440"/>
              <a:ext cx="7277760" cy="685800"/>
            </a:xfrm>
            <a:prstGeom prst="rect">
              <a:avLst/>
            </a:prstGeom>
            <a:noFill/>
            <a:ln w="19080">
              <a:solidFill>
                <a:srgbClr val="3465A4"/>
              </a:solidFill>
              <a:round/>
            </a:ln>
          </p:spPr>
          <p:style>
            <a:lnRef idx="0">
              <a:scrgbClr r="0" g="0" b="0"/>
            </a:lnRef>
            <a:fillRef idx="0">
              <a:scrgbClr r="0" g="0" b="0"/>
            </a:fillRef>
            <a:effectRef idx="0">
              <a:scrgbClr r="0" g="0" b="0"/>
            </a:effectRef>
            <a:fontRef idx="minor"/>
          </p:style>
        </p:sp>
        <p:sp>
          <p:nvSpPr>
            <p:cNvPr id="24" name="CustomShape 5">
              <a:extLst>
                <a:ext uri="{FF2B5EF4-FFF2-40B4-BE49-F238E27FC236}">
                  <a16:creationId xmlns:a16="http://schemas.microsoft.com/office/drawing/2014/main" id="{1DA1ACAA-8005-8490-65C4-E602D5C7D436}"/>
                </a:ext>
              </a:extLst>
            </p:cNvPr>
            <p:cNvSpPr/>
            <p:nvPr/>
          </p:nvSpPr>
          <p:spPr>
            <a:xfrm>
              <a:off x="1005120" y="2722012"/>
              <a:ext cx="8458200" cy="3429000"/>
            </a:xfrm>
            <a:prstGeom prst="rect">
              <a:avLst/>
            </a:prstGeom>
            <a:noFill/>
            <a:ln w="19080">
              <a:solidFill>
                <a:srgbClr val="FF0000"/>
              </a:solidFill>
              <a:round/>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103754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43E4B56D-56F0-4DE4-927A-D26B5D16AB0E}"/>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D6771FB1-B36D-466F-B012-860594D2E843}"/>
              </a:ext>
            </a:extLst>
          </p:cNvPr>
          <p:cNvSpPr>
            <a:spLocks noGrp="1"/>
          </p:cNvSpPr>
          <p:nvPr>
            <p:ph type="sldNum" sz="quarter" idx="12"/>
          </p:nvPr>
        </p:nvSpPr>
        <p:spPr/>
        <p:txBody>
          <a:bodyPr/>
          <a:lstStyle/>
          <a:p>
            <a:fld id="{7ADC2682-86E0-43EF-9663-C77056E8D387}" type="slidenum">
              <a:rPr lang="it-IT" smtClean="0"/>
              <a:t>25</a:t>
            </a:fld>
            <a:endParaRPr lang="it-IT"/>
          </a:p>
        </p:txBody>
      </p:sp>
      <p:sp>
        <p:nvSpPr>
          <p:cNvPr id="6" name="CasellaDiTesto 5">
            <a:extLst>
              <a:ext uri="{FF2B5EF4-FFF2-40B4-BE49-F238E27FC236}">
                <a16:creationId xmlns:a16="http://schemas.microsoft.com/office/drawing/2014/main" id="{7FE58191-9200-19A2-8011-CD0EFE897B98}"/>
              </a:ext>
            </a:extLst>
          </p:cNvPr>
          <p:cNvSpPr txBox="1"/>
          <p:nvPr/>
        </p:nvSpPr>
        <p:spPr>
          <a:xfrm>
            <a:off x="279398" y="449736"/>
            <a:ext cx="4802606" cy="511700"/>
          </a:xfrm>
          <a:prstGeom prst="rect">
            <a:avLst/>
          </a:prstGeom>
          <a:noFill/>
          <a:ln cap="flat">
            <a:noFill/>
          </a:ln>
        </p:spPr>
        <p:txBody>
          <a:bodyPr vert="horz" wrap="square" lIns="90000" tIns="45000" rIns="90000" bIns="45000" anchorCtr="0" compatLnSpc="0">
            <a:spAutoFit/>
          </a:bodyPr>
          <a:lstStyle/>
          <a:p>
            <a:pPr marL="0" marR="0" lvl="0" indent="0" algn="l" rtl="0" hangingPunct="0">
              <a:lnSpc>
                <a:spcPct val="115000"/>
              </a:lnSpc>
              <a:spcBef>
                <a:spcPts val="0"/>
              </a:spcBef>
              <a:spcAft>
                <a:spcPts val="1009"/>
              </a:spcAft>
              <a:buNone/>
              <a:tabLst/>
            </a:pPr>
            <a:r>
              <a:rPr lang="en-US" sz="2800" b="1" dirty="0">
                <a:solidFill>
                  <a:srgbClr val="3D4888"/>
                </a:solidFill>
              </a:rPr>
              <a:t>RCMS Database GUI</a:t>
            </a:r>
            <a:endParaRPr lang="en-US" sz="2800" dirty="0">
              <a:solidFill>
                <a:srgbClr val="3D4888"/>
              </a:solidFill>
            </a:endParaRPr>
          </a:p>
        </p:txBody>
      </p:sp>
      <p:sp>
        <p:nvSpPr>
          <p:cNvPr id="9" name="CasellaDiTesto 8">
            <a:extLst>
              <a:ext uri="{FF2B5EF4-FFF2-40B4-BE49-F238E27FC236}">
                <a16:creationId xmlns:a16="http://schemas.microsoft.com/office/drawing/2014/main" id="{C88D9F86-7BC5-3B38-1A95-C7902E7E13F3}"/>
              </a:ext>
            </a:extLst>
          </p:cNvPr>
          <p:cNvSpPr txBox="1"/>
          <p:nvPr/>
        </p:nvSpPr>
        <p:spPr>
          <a:xfrm>
            <a:off x="0" y="948017"/>
            <a:ext cx="12320172" cy="2347779"/>
          </a:xfrm>
          <a:prstGeom prst="rect">
            <a:avLst/>
          </a:prstGeom>
          <a:noFill/>
          <a:ln cap="flat">
            <a:noFill/>
          </a:ln>
        </p:spPr>
        <p:txBody>
          <a:bodyPr vert="horz" wrap="square" lIns="90000" tIns="45000" rIns="90000" bIns="45000" anchorCtr="0" compatLnSpc="0">
            <a:spAutoFit/>
          </a:bodyPr>
          <a:lstStyle/>
          <a:p>
            <a:pPr marL="342900" marR="0" lvl="0" indent="-342900" hangingPunct="0">
              <a:lnSpc>
                <a:spcPct val="115000"/>
              </a:lnSpc>
              <a:spcBef>
                <a:spcPts val="0"/>
              </a:spcBef>
              <a:spcAft>
                <a:spcPts val="1009"/>
              </a:spcAft>
              <a:buSzPct val="45000"/>
              <a:buFont typeface="Arial" panose="020B0604020202020204" pitchFamily="34" charset="0"/>
              <a:buChar char="•"/>
              <a:tabLst/>
            </a:pPr>
            <a:r>
              <a:rPr lang="en-US" sz="2200" dirty="0">
                <a:solidFill>
                  <a:srgbClr val="3D4888"/>
                </a:solidFill>
              </a:rPr>
              <a:t>Each technology as a Device Category:</a:t>
            </a:r>
          </a:p>
          <a:p>
            <a:pPr marL="342900" marR="0" lvl="0" indent="-342900" hangingPunct="0">
              <a:lnSpc>
                <a:spcPct val="115000"/>
              </a:lnSpc>
              <a:spcBef>
                <a:spcPts val="0"/>
              </a:spcBef>
              <a:spcAft>
                <a:spcPts val="1009"/>
              </a:spcAft>
              <a:buSzPct val="45000"/>
              <a:buFont typeface="Arial" panose="020B0604020202020204" pitchFamily="34" charset="0"/>
              <a:buChar char="•"/>
              <a:tabLst/>
            </a:pPr>
            <a:r>
              <a:rPr lang="en-US" sz="2200" dirty="0">
                <a:solidFill>
                  <a:srgbClr val="3D4888"/>
                </a:solidFill>
              </a:rPr>
              <a:t>Measurements of each technology are uploaded as a single report</a:t>
            </a:r>
          </a:p>
          <a:p>
            <a:pPr marL="342900" marR="0" lvl="0" indent="-342900" hangingPunct="0">
              <a:lnSpc>
                <a:spcPct val="115000"/>
              </a:lnSpc>
              <a:spcBef>
                <a:spcPts val="0"/>
              </a:spcBef>
              <a:spcAft>
                <a:spcPts val="1009"/>
              </a:spcAft>
              <a:buSzPct val="45000"/>
              <a:buFont typeface="Arial" panose="020B0604020202020204" pitchFamily="34" charset="0"/>
              <a:buChar char="•"/>
              <a:tabLst/>
            </a:pPr>
            <a:r>
              <a:rPr lang="en-US" sz="2200" dirty="0">
                <a:solidFill>
                  <a:srgbClr val="3D4888"/>
                </a:solidFill>
              </a:rPr>
              <a:t>Following the data categorization:</a:t>
            </a:r>
          </a:p>
          <a:p>
            <a:pPr marL="342900" marR="0" lvl="0" indent="-342900" hangingPunct="0">
              <a:lnSpc>
                <a:spcPct val="115000"/>
              </a:lnSpc>
              <a:spcBef>
                <a:spcPts val="0"/>
              </a:spcBef>
              <a:spcAft>
                <a:spcPts val="1009"/>
              </a:spcAft>
              <a:buSzPct val="45000"/>
              <a:buFont typeface="Arial" panose="020B0604020202020204" pitchFamily="34" charset="0"/>
              <a:buChar char="•"/>
              <a:tabLst/>
            </a:pPr>
            <a:r>
              <a:rPr lang="en-US" sz="2200" dirty="0">
                <a:solidFill>
                  <a:srgbClr val="3D4888"/>
                </a:solidFill>
              </a:rPr>
              <a:t>MAIN data section: visualized by every people. Contains results</a:t>
            </a:r>
          </a:p>
          <a:p>
            <a:pPr marL="342900" marR="0" lvl="0" indent="-342900" hangingPunct="0">
              <a:lnSpc>
                <a:spcPct val="115000"/>
              </a:lnSpc>
              <a:spcBef>
                <a:spcPts val="0"/>
              </a:spcBef>
              <a:spcAft>
                <a:spcPts val="1009"/>
              </a:spcAft>
              <a:buSzPct val="45000"/>
              <a:buFont typeface="Arial" panose="020B0604020202020204" pitchFamily="34" charset="0"/>
              <a:buChar char="•"/>
              <a:tabLst/>
            </a:pPr>
            <a:r>
              <a:rPr lang="en-US" sz="2200" dirty="0">
                <a:solidFill>
                  <a:srgbClr val="3D4888"/>
                </a:solidFill>
              </a:rPr>
              <a:t>EXPERT data section: visualized by specific WP user (e.g. WP technician, Supervisor). Contains raw data</a:t>
            </a:r>
          </a:p>
        </p:txBody>
      </p:sp>
      <p:pic>
        <p:nvPicPr>
          <p:cNvPr id="2" name="Immagine 1">
            <a:extLst>
              <a:ext uri="{FF2B5EF4-FFF2-40B4-BE49-F238E27FC236}">
                <a16:creationId xmlns:a16="http://schemas.microsoft.com/office/drawing/2014/main" id="{114A6EA3-8088-4513-2F6A-6B55B92CBB9C}"/>
              </a:ext>
            </a:extLst>
          </p:cNvPr>
          <p:cNvPicPr>
            <a:picLocks noChangeAspect="1"/>
          </p:cNvPicPr>
          <p:nvPr/>
        </p:nvPicPr>
        <p:blipFill>
          <a:blip r:embed="rId2"/>
          <a:stretch>
            <a:fillRect/>
          </a:stretch>
        </p:blipFill>
        <p:spPr>
          <a:xfrm>
            <a:off x="2472154" y="3295796"/>
            <a:ext cx="7057192" cy="3425679"/>
          </a:xfrm>
          <a:prstGeom prst="rect">
            <a:avLst/>
          </a:prstGeom>
          <a:ln>
            <a:solidFill>
              <a:schemeClr val="tx1"/>
            </a:solidFill>
          </a:ln>
        </p:spPr>
      </p:pic>
    </p:spTree>
    <p:extLst>
      <p:ext uri="{BB962C8B-B14F-4D97-AF65-F5344CB8AC3E}">
        <p14:creationId xmlns:p14="http://schemas.microsoft.com/office/powerpoint/2010/main" val="4184946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470D7E46-2238-46D8-B6D3-4C700DC86F08}"/>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FA6837E5-ABFA-4AC6-9544-E402AD9B111D}"/>
              </a:ext>
            </a:extLst>
          </p:cNvPr>
          <p:cNvSpPr>
            <a:spLocks noGrp="1"/>
          </p:cNvSpPr>
          <p:nvPr>
            <p:ph type="sldNum" sz="quarter" idx="12"/>
          </p:nvPr>
        </p:nvSpPr>
        <p:spPr/>
        <p:txBody>
          <a:bodyPr/>
          <a:lstStyle/>
          <a:p>
            <a:fld id="{7ADC2682-86E0-43EF-9663-C77056E8D387}" type="slidenum">
              <a:rPr lang="it-IT" smtClean="0"/>
              <a:t>26</a:t>
            </a:fld>
            <a:endParaRPr lang="it-IT"/>
          </a:p>
        </p:txBody>
      </p:sp>
      <p:sp>
        <p:nvSpPr>
          <p:cNvPr id="35" name="Titolo 1">
            <a:extLst>
              <a:ext uri="{FF2B5EF4-FFF2-40B4-BE49-F238E27FC236}">
                <a16:creationId xmlns:a16="http://schemas.microsoft.com/office/drawing/2014/main" id="{6FE5960F-5AFB-400C-B682-228F0DB45F2D}"/>
              </a:ext>
            </a:extLst>
          </p:cNvPr>
          <p:cNvSpPr txBox="1">
            <a:spLocks/>
          </p:cNvSpPr>
          <p:nvPr/>
        </p:nvSpPr>
        <p:spPr>
          <a:xfrm>
            <a:off x="455646" y="319400"/>
            <a:ext cx="11736354" cy="1055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3D4888"/>
                </a:solidFill>
                <a:latin typeface="+mj-lt"/>
                <a:ea typeface="+mj-ea"/>
                <a:cs typeface="+mj-cs"/>
              </a:defRPr>
            </a:lvl1pPr>
          </a:lstStyle>
          <a:p>
            <a:r>
              <a:rPr lang="en-US" dirty="0"/>
              <a:t>Data security assessment - Blockchain</a:t>
            </a:r>
            <a:endParaRPr lang="it-IT" dirty="0"/>
          </a:p>
        </p:txBody>
      </p:sp>
      <p:pic>
        <p:nvPicPr>
          <p:cNvPr id="11" name="Immagine 10" descr="Immagine che contiene testo&#10;&#10;Descrizione generata automaticamente">
            <a:extLst>
              <a:ext uri="{FF2B5EF4-FFF2-40B4-BE49-F238E27FC236}">
                <a16:creationId xmlns:a16="http://schemas.microsoft.com/office/drawing/2014/main" id="{36059257-E7A6-E9FC-0A84-29ED7D25EFE4}"/>
              </a:ext>
            </a:extLst>
          </p:cNvPr>
          <p:cNvPicPr>
            <a:picLocks noChangeAspect="1"/>
          </p:cNvPicPr>
          <p:nvPr/>
        </p:nvPicPr>
        <p:blipFill rotWithShape="1">
          <a:blip r:embed="rId2">
            <a:extLst>
              <a:ext uri="{28A0092B-C50C-407E-A947-70E740481C1C}">
                <a14:useLocalDpi xmlns:a14="http://schemas.microsoft.com/office/drawing/2010/main" val="0"/>
              </a:ext>
            </a:extLst>
          </a:blip>
          <a:srcRect l="231"/>
          <a:stretch/>
        </p:blipFill>
        <p:spPr>
          <a:xfrm>
            <a:off x="838200" y="1375348"/>
            <a:ext cx="10270370" cy="4847020"/>
          </a:xfrm>
          <a:prstGeom prst="rect">
            <a:avLst/>
          </a:prstGeom>
        </p:spPr>
      </p:pic>
    </p:spTree>
    <p:extLst>
      <p:ext uri="{BB962C8B-B14F-4D97-AF65-F5344CB8AC3E}">
        <p14:creationId xmlns:p14="http://schemas.microsoft.com/office/powerpoint/2010/main" val="2019610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470D7E46-2238-46D8-B6D3-4C700DC86F08}"/>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FA6837E5-ABFA-4AC6-9544-E402AD9B111D}"/>
              </a:ext>
            </a:extLst>
          </p:cNvPr>
          <p:cNvSpPr>
            <a:spLocks noGrp="1"/>
          </p:cNvSpPr>
          <p:nvPr>
            <p:ph type="sldNum" sz="quarter" idx="12"/>
          </p:nvPr>
        </p:nvSpPr>
        <p:spPr/>
        <p:txBody>
          <a:bodyPr/>
          <a:lstStyle/>
          <a:p>
            <a:fld id="{7ADC2682-86E0-43EF-9663-C77056E8D387}" type="slidenum">
              <a:rPr lang="it-IT" smtClean="0"/>
              <a:t>27</a:t>
            </a:fld>
            <a:endParaRPr lang="it-IT"/>
          </a:p>
        </p:txBody>
      </p:sp>
      <p:sp>
        <p:nvSpPr>
          <p:cNvPr id="35" name="Titolo 1">
            <a:extLst>
              <a:ext uri="{FF2B5EF4-FFF2-40B4-BE49-F238E27FC236}">
                <a16:creationId xmlns:a16="http://schemas.microsoft.com/office/drawing/2014/main" id="{6FE5960F-5AFB-400C-B682-228F0DB45F2D}"/>
              </a:ext>
            </a:extLst>
          </p:cNvPr>
          <p:cNvSpPr txBox="1">
            <a:spLocks/>
          </p:cNvSpPr>
          <p:nvPr/>
        </p:nvSpPr>
        <p:spPr>
          <a:xfrm>
            <a:off x="455646" y="319400"/>
            <a:ext cx="11736354" cy="1055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3D4888"/>
                </a:solidFill>
                <a:latin typeface="+mj-lt"/>
                <a:ea typeface="+mj-ea"/>
                <a:cs typeface="+mj-cs"/>
              </a:defRPr>
            </a:lvl1pPr>
          </a:lstStyle>
          <a:p>
            <a:r>
              <a:rPr lang="en-US" dirty="0"/>
              <a:t>Data security assessment - Blockchain</a:t>
            </a:r>
            <a:endParaRPr lang="it-IT" dirty="0"/>
          </a:p>
        </p:txBody>
      </p:sp>
      <p:pic>
        <p:nvPicPr>
          <p:cNvPr id="6" name="Immagine 5">
            <a:extLst>
              <a:ext uri="{FF2B5EF4-FFF2-40B4-BE49-F238E27FC236}">
                <a16:creationId xmlns:a16="http://schemas.microsoft.com/office/drawing/2014/main" id="{401F65AB-2957-7F5B-5504-39B316826772}"/>
              </a:ext>
            </a:extLst>
          </p:cNvPr>
          <p:cNvPicPr>
            <a:picLocks noChangeAspect="1"/>
          </p:cNvPicPr>
          <p:nvPr/>
        </p:nvPicPr>
        <p:blipFill rotWithShape="1">
          <a:blip r:embed="rId2">
            <a:extLst>
              <a:ext uri="{28A0092B-C50C-407E-A947-70E740481C1C}">
                <a14:useLocalDpi xmlns:a14="http://schemas.microsoft.com/office/drawing/2010/main" val="0"/>
              </a:ext>
            </a:extLst>
          </a:blip>
          <a:srcRect t="2464" r="-825"/>
          <a:stretch/>
        </p:blipFill>
        <p:spPr>
          <a:xfrm>
            <a:off x="265036" y="1634147"/>
            <a:ext cx="9818230" cy="4157053"/>
          </a:xfrm>
          <a:prstGeom prst="rect">
            <a:avLst/>
          </a:prstGeom>
        </p:spPr>
      </p:pic>
      <p:sp>
        <p:nvSpPr>
          <p:cNvPr id="2" name="Rettangolo 1">
            <a:extLst>
              <a:ext uri="{FF2B5EF4-FFF2-40B4-BE49-F238E27FC236}">
                <a16:creationId xmlns:a16="http://schemas.microsoft.com/office/drawing/2014/main" id="{56261E16-4885-63E5-8392-523ACE0692FA}"/>
              </a:ext>
            </a:extLst>
          </p:cNvPr>
          <p:cNvSpPr/>
          <p:nvPr/>
        </p:nvSpPr>
        <p:spPr>
          <a:xfrm>
            <a:off x="8320223" y="3130235"/>
            <a:ext cx="1560524" cy="22679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EBDE7FAB-6E3F-AA7C-A3FF-A72BE58812C8}"/>
              </a:ext>
            </a:extLst>
          </p:cNvPr>
          <p:cNvSpPr txBox="1"/>
          <p:nvPr/>
        </p:nvSpPr>
        <p:spPr>
          <a:xfrm>
            <a:off x="7555966" y="5894154"/>
            <a:ext cx="4115334" cy="461665"/>
          </a:xfrm>
          <a:prstGeom prst="rect">
            <a:avLst/>
          </a:prstGeom>
          <a:noFill/>
        </p:spPr>
        <p:txBody>
          <a:bodyPr wrap="square" rtlCol="0">
            <a:spAutoFit/>
          </a:bodyPr>
          <a:lstStyle/>
          <a:p>
            <a:r>
              <a:rPr lang="en-US" sz="2400" dirty="0">
                <a:solidFill>
                  <a:srgbClr val="FF0000"/>
                </a:solidFill>
              </a:rPr>
              <a:t>User based notification system</a:t>
            </a:r>
          </a:p>
        </p:txBody>
      </p:sp>
      <p:cxnSp>
        <p:nvCxnSpPr>
          <p:cNvPr id="10" name="Connettore 2 9">
            <a:extLst>
              <a:ext uri="{FF2B5EF4-FFF2-40B4-BE49-F238E27FC236}">
                <a16:creationId xmlns:a16="http://schemas.microsoft.com/office/drawing/2014/main" id="{614F543A-A974-7880-AAD2-40305FF69E96}"/>
              </a:ext>
            </a:extLst>
          </p:cNvPr>
          <p:cNvCxnSpPr>
            <a:stCxn id="2" idx="2"/>
          </p:cNvCxnSpPr>
          <p:nvPr/>
        </p:nvCxnSpPr>
        <p:spPr>
          <a:xfrm>
            <a:off x="9100485" y="5398181"/>
            <a:ext cx="0" cy="6089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730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D21D8D2A-AD2E-5CC3-BF74-06380A9C7ADC}"/>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32512"/>
          <a:stretch/>
        </p:blipFill>
        <p:spPr>
          <a:xfrm>
            <a:off x="199875" y="1095028"/>
            <a:ext cx="11806197" cy="5428233"/>
          </a:xfrm>
          <a:prstGeom prst="rect">
            <a:avLst/>
          </a:prstGeom>
        </p:spPr>
      </p:pic>
      <p:sp>
        <p:nvSpPr>
          <p:cNvPr id="4" name="Segnaposto data 3">
            <a:extLst>
              <a:ext uri="{FF2B5EF4-FFF2-40B4-BE49-F238E27FC236}">
                <a16:creationId xmlns:a16="http://schemas.microsoft.com/office/drawing/2014/main" id="{A0B34705-6243-77FC-54F8-DD72E7B6F3EC}"/>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583C1935-3601-127F-57FA-A9B2B3A8C438}"/>
              </a:ext>
            </a:extLst>
          </p:cNvPr>
          <p:cNvSpPr>
            <a:spLocks noGrp="1"/>
          </p:cNvSpPr>
          <p:nvPr>
            <p:ph type="sldNum" sz="quarter" idx="12"/>
          </p:nvPr>
        </p:nvSpPr>
        <p:spPr/>
        <p:txBody>
          <a:bodyPr/>
          <a:lstStyle/>
          <a:p>
            <a:fld id="{7ADC2682-86E0-43EF-9663-C77056E8D387}" type="slidenum">
              <a:rPr lang="it-IT" smtClean="0"/>
              <a:t>3</a:t>
            </a:fld>
            <a:endParaRPr lang="it-IT"/>
          </a:p>
        </p:txBody>
      </p:sp>
      <p:sp>
        <p:nvSpPr>
          <p:cNvPr id="6" name="Title 1">
            <a:extLst>
              <a:ext uri="{FF2B5EF4-FFF2-40B4-BE49-F238E27FC236}">
                <a16:creationId xmlns:a16="http://schemas.microsoft.com/office/drawing/2014/main" id="{5281D001-BE24-CCD8-67CE-01B7B2F10F76}"/>
              </a:ext>
            </a:extLst>
          </p:cNvPr>
          <p:cNvSpPr>
            <a:spLocks noGrp="1"/>
          </p:cNvSpPr>
          <p:nvPr>
            <p:ph type="title"/>
          </p:nvPr>
        </p:nvSpPr>
        <p:spPr>
          <a:xfrm>
            <a:off x="490728" y="250692"/>
            <a:ext cx="10515600" cy="1055948"/>
          </a:xfrm>
        </p:spPr>
        <p:txBody>
          <a:bodyPr/>
          <a:lstStyle/>
          <a:p>
            <a:r>
              <a:rPr lang="en-US" dirty="0"/>
              <a:t>Digital Waste Platform</a:t>
            </a:r>
          </a:p>
        </p:txBody>
      </p:sp>
      <p:sp>
        <p:nvSpPr>
          <p:cNvPr id="12" name="Content Placeholder 2">
            <a:extLst>
              <a:ext uri="{FF2B5EF4-FFF2-40B4-BE49-F238E27FC236}">
                <a16:creationId xmlns:a16="http://schemas.microsoft.com/office/drawing/2014/main" id="{841700E3-FC42-D786-E28D-4A32AF33CCA0}"/>
              </a:ext>
            </a:extLst>
          </p:cNvPr>
          <p:cNvSpPr txBox="1">
            <a:spLocks/>
          </p:cNvSpPr>
          <p:nvPr/>
        </p:nvSpPr>
        <p:spPr>
          <a:xfrm>
            <a:off x="375212" y="1141795"/>
            <a:ext cx="10817044" cy="5953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SOFTWARE PLATFORM for the full digitization of the Nuclear Waste data</a:t>
            </a:r>
            <a:endParaRPr lang="en-US" b="1" dirty="0"/>
          </a:p>
        </p:txBody>
      </p:sp>
      <p:pic>
        <p:nvPicPr>
          <p:cNvPr id="18" name="Immagine 17" descr="Immagine che contiene interni, ufficio, ingombro&#10;&#10;Descrizione generata automaticamente">
            <a:extLst>
              <a:ext uri="{FF2B5EF4-FFF2-40B4-BE49-F238E27FC236}">
                <a16:creationId xmlns:a16="http://schemas.microsoft.com/office/drawing/2014/main" id="{E61DF7C4-0BC9-96CE-9B0C-3B1426D36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20" y="1954088"/>
            <a:ext cx="2668603" cy="1501089"/>
          </a:xfrm>
          <a:prstGeom prst="rect">
            <a:avLst/>
          </a:prstGeom>
        </p:spPr>
      </p:pic>
      <p:pic>
        <p:nvPicPr>
          <p:cNvPr id="20" name="Immagine 19">
            <a:extLst>
              <a:ext uri="{FF2B5EF4-FFF2-40B4-BE49-F238E27FC236}">
                <a16:creationId xmlns:a16="http://schemas.microsoft.com/office/drawing/2014/main" id="{FD19C115-E031-8637-220B-389725386120}"/>
              </a:ext>
            </a:extLst>
          </p:cNvPr>
          <p:cNvPicPr>
            <a:picLocks noChangeAspect="1"/>
          </p:cNvPicPr>
          <p:nvPr/>
        </p:nvPicPr>
        <p:blipFill>
          <a:blip r:embed="rId4"/>
          <a:stretch>
            <a:fillRect/>
          </a:stretch>
        </p:blipFill>
        <p:spPr>
          <a:xfrm>
            <a:off x="9644116" y="1635271"/>
            <a:ext cx="1548140" cy="2056124"/>
          </a:xfrm>
          <a:prstGeom prst="rect">
            <a:avLst/>
          </a:prstGeom>
        </p:spPr>
      </p:pic>
      <p:pic>
        <p:nvPicPr>
          <p:cNvPr id="21" name="Image 5">
            <a:extLst>
              <a:ext uri="{FF2B5EF4-FFF2-40B4-BE49-F238E27FC236}">
                <a16:creationId xmlns:a16="http://schemas.microsoft.com/office/drawing/2014/main" id="{CCBFF1B5-8C71-72BB-02D8-3C955C87B3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197" t="11290" r="12696" b="16162"/>
          <a:stretch/>
        </p:blipFill>
        <p:spPr>
          <a:xfrm>
            <a:off x="10028991" y="4371761"/>
            <a:ext cx="1902666" cy="1542702"/>
          </a:xfrm>
          <a:prstGeom prst="rect">
            <a:avLst/>
          </a:prstGeom>
        </p:spPr>
      </p:pic>
      <p:pic>
        <p:nvPicPr>
          <p:cNvPr id="22" name="Picture 18">
            <a:extLst>
              <a:ext uri="{FF2B5EF4-FFF2-40B4-BE49-F238E27FC236}">
                <a16:creationId xmlns:a16="http://schemas.microsoft.com/office/drawing/2014/main" id="{CB99293C-22F3-B512-82A9-F03668286DE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373297" y="5307512"/>
            <a:ext cx="1065732" cy="1586899"/>
          </a:xfrm>
          <a:prstGeom prst="rect">
            <a:avLst/>
          </a:prstGeom>
        </p:spPr>
      </p:pic>
      <p:pic>
        <p:nvPicPr>
          <p:cNvPr id="26" name="Immagine 25" descr="Immagine che contiene elettronico, circuito&#10;&#10;Descrizione generata automaticamente">
            <a:extLst>
              <a:ext uri="{FF2B5EF4-FFF2-40B4-BE49-F238E27FC236}">
                <a16:creationId xmlns:a16="http://schemas.microsoft.com/office/drawing/2014/main" id="{273555FA-1A88-944B-3500-E8E9DC0EBE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3649" y="5606190"/>
            <a:ext cx="3387405" cy="1129136"/>
          </a:xfrm>
          <a:prstGeom prst="rect">
            <a:avLst/>
          </a:prstGeom>
        </p:spPr>
      </p:pic>
      <p:pic>
        <p:nvPicPr>
          <p:cNvPr id="28" name="Immagine 27">
            <a:extLst>
              <a:ext uri="{FF2B5EF4-FFF2-40B4-BE49-F238E27FC236}">
                <a16:creationId xmlns:a16="http://schemas.microsoft.com/office/drawing/2014/main" id="{034DC123-4A9C-0978-C071-ABB997E8146E}"/>
              </a:ext>
            </a:extLst>
          </p:cNvPr>
          <p:cNvPicPr>
            <a:picLocks noChangeAspect="1"/>
          </p:cNvPicPr>
          <p:nvPr/>
        </p:nvPicPr>
        <p:blipFill>
          <a:blip r:embed="rId8"/>
          <a:stretch>
            <a:fillRect/>
          </a:stretch>
        </p:blipFill>
        <p:spPr>
          <a:xfrm>
            <a:off x="3711679" y="2309077"/>
            <a:ext cx="5085863" cy="2468763"/>
          </a:xfrm>
          <a:prstGeom prst="rect">
            <a:avLst/>
          </a:prstGeom>
          <a:ln>
            <a:solidFill>
              <a:schemeClr val="tx1"/>
            </a:solidFill>
          </a:ln>
        </p:spPr>
      </p:pic>
      <p:sp>
        <p:nvSpPr>
          <p:cNvPr id="29" name="Rettangolo con angoli arrotondati 28">
            <a:extLst>
              <a:ext uri="{FF2B5EF4-FFF2-40B4-BE49-F238E27FC236}">
                <a16:creationId xmlns:a16="http://schemas.microsoft.com/office/drawing/2014/main" id="{601D5552-473B-A625-11CD-881BBA1C75A3}"/>
              </a:ext>
            </a:extLst>
          </p:cNvPr>
          <p:cNvSpPr/>
          <p:nvPr/>
        </p:nvSpPr>
        <p:spPr>
          <a:xfrm>
            <a:off x="554814" y="3492068"/>
            <a:ext cx="2743200" cy="581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Gamma Spectroscopy, Imaging and Spectrometry</a:t>
            </a:r>
          </a:p>
        </p:txBody>
      </p:sp>
      <p:sp>
        <p:nvSpPr>
          <p:cNvPr id="30" name="Rettangolo con angoli arrotondati 29">
            <a:extLst>
              <a:ext uri="{FF2B5EF4-FFF2-40B4-BE49-F238E27FC236}">
                <a16:creationId xmlns:a16="http://schemas.microsoft.com/office/drawing/2014/main" id="{EFD13473-A7EA-2A28-27F3-9574F1A52376}"/>
              </a:ext>
            </a:extLst>
          </p:cNvPr>
          <p:cNvSpPr/>
          <p:nvPr/>
        </p:nvSpPr>
        <p:spPr>
          <a:xfrm>
            <a:off x="1042433" y="5834183"/>
            <a:ext cx="1357184" cy="581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Long Term Monitoring</a:t>
            </a:r>
          </a:p>
        </p:txBody>
      </p:sp>
      <p:sp>
        <p:nvSpPr>
          <p:cNvPr id="31" name="Rettangolo con angoli arrotondati 30">
            <a:extLst>
              <a:ext uri="{FF2B5EF4-FFF2-40B4-BE49-F238E27FC236}">
                <a16:creationId xmlns:a16="http://schemas.microsoft.com/office/drawing/2014/main" id="{859AEFBF-731C-AA1F-C297-EB53CA8DDB9D}"/>
              </a:ext>
            </a:extLst>
          </p:cNvPr>
          <p:cNvSpPr/>
          <p:nvPr/>
        </p:nvSpPr>
        <p:spPr>
          <a:xfrm>
            <a:off x="9416498" y="3860900"/>
            <a:ext cx="2743200" cy="365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Neutron measurements</a:t>
            </a:r>
          </a:p>
        </p:txBody>
      </p:sp>
      <p:sp>
        <p:nvSpPr>
          <p:cNvPr id="32" name="Rettangolo con angoli arrotondati 31">
            <a:extLst>
              <a:ext uri="{FF2B5EF4-FFF2-40B4-BE49-F238E27FC236}">
                <a16:creationId xmlns:a16="http://schemas.microsoft.com/office/drawing/2014/main" id="{3E1ACB16-9920-F41D-5E6F-E4A64698D266}"/>
              </a:ext>
            </a:extLst>
          </p:cNvPr>
          <p:cNvSpPr/>
          <p:nvPr/>
        </p:nvSpPr>
        <p:spPr>
          <a:xfrm>
            <a:off x="4379544" y="5201969"/>
            <a:ext cx="5085863" cy="365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Pipeline Analysis – Reduction of uncertainties</a:t>
            </a:r>
          </a:p>
        </p:txBody>
      </p:sp>
      <p:sp>
        <p:nvSpPr>
          <p:cNvPr id="33" name="Freccia a destra 32">
            <a:extLst>
              <a:ext uri="{FF2B5EF4-FFF2-40B4-BE49-F238E27FC236}">
                <a16:creationId xmlns:a16="http://schemas.microsoft.com/office/drawing/2014/main" id="{5041848A-1395-966E-7976-C61C34B3FA6A}"/>
              </a:ext>
            </a:extLst>
          </p:cNvPr>
          <p:cNvSpPr/>
          <p:nvPr/>
        </p:nvSpPr>
        <p:spPr>
          <a:xfrm rot="1138453">
            <a:off x="3121122" y="3094808"/>
            <a:ext cx="529186" cy="465932"/>
          </a:xfrm>
          <a:prstGeom prst="rightArrow">
            <a:avLst>
              <a:gd name="adj1" fmla="val 34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ccia a destra 33">
            <a:extLst>
              <a:ext uri="{FF2B5EF4-FFF2-40B4-BE49-F238E27FC236}">
                <a16:creationId xmlns:a16="http://schemas.microsoft.com/office/drawing/2014/main" id="{883B5542-8820-CB09-FDBE-276B05193CC6}"/>
              </a:ext>
            </a:extLst>
          </p:cNvPr>
          <p:cNvSpPr/>
          <p:nvPr/>
        </p:nvSpPr>
        <p:spPr>
          <a:xfrm rot="18516576">
            <a:off x="3199946" y="4847571"/>
            <a:ext cx="529186" cy="465932"/>
          </a:xfrm>
          <a:prstGeom prst="rightArrow">
            <a:avLst>
              <a:gd name="adj1" fmla="val 34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ccia a destra 34">
            <a:extLst>
              <a:ext uri="{FF2B5EF4-FFF2-40B4-BE49-F238E27FC236}">
                <a16:creationId xmlns:a16="http://schemas.microsoft.com/office/drawing/2014/main" id="{687E9164-CC1F-43BD-8599-533CC1D62E5D}"/>
              </a:ext>
            </a:extLst>
          </p:cNvPr>
          <p:cNvSpPr/>
          <p:nvPr/>
        </p:nvSpPr>
        <p:spPr>
          <a:xfrm rot="810752" flipH="1">
            <a:off x="8889110" y="3320075"/>
            <a:ext cx="529186" cy="465932"/>
          </a:xfrm>
          <a:prstGeom prst="rightArrow">
            <a:avLst>
              <a:gd name="adj1" fmla="val 34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ccia a destra 35">
            <a:extLst>
              <a:ext uri="{FF2B5EF4-FFF2-40B4-BE49-F238E27FC236}">
                <a16:creationId xmlns:a16="http://schemas.microsoft.com/office/drawing/2014/main" id="{5720079D-6874-5134-6D87-971426756F02}"/>
              </a:ext>
            </a:extLst>
          </p:cNvPr>
          <p:cNvSpPr/>
          <p:nvPr/>
        </p:nvSpPr>
        <p:spPr>
          <a:xfrm rot="4067437" flipH="1">
            <a:off x="6404296" y="4760009"/>
            <a:ext cx="387621" cy="423319"/>
          </a:xfrm>
          <a:prstGeom prst="rightArrow">
            <a:avLst>
              <a:gd name="adj1" fmla="val 34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Immagine 37" descr="Immagine che contiene fotocamera, proiettore&#10;&#10;Descrizione generata automaticamente">
            <a:extLst>
              <a:ext uri="{FF2B5EF4-FFF2-40B4-BE49-F238E27FC236}">
                <a16:creationId xmlns:a16="http://schemas.microsoft.com/office/drawing/2014/main" id="{03590653-4F67-B7C9-8CEA-7894A84C6E2C}"/>
              </a:ext>
            </a:extLst>
          </p:cNvPr>
          <p:cNvPicPr>
            <a:picLocks noChangeAspect="1"/>
          </p:cNvPicPr>
          <p:nvPr/>
        </p:nvPicPr>
        <p:blipFill rotWithShape="1">
          <a:blip r:embed="rId9">
            <a:extLst>
              <a:ext uri="{28A0092B-C50C-407E-A947-70E740481C1C}">
                <a14:useLocalDpi xmlns:a14="http://schemas.microsoft.com/office/drawing/2010/main" val="0"/>
              </a:ext>
            </a:extLst>
          </a:blip>
          <a:srcRect l="10030" t="13759" r="13261" b="9836"/>
          <a:stretch/>
        </p:blipFill>
        <p:spPr>
          <a:xfrm>
            <a:off x="358231" y="4117738"/>
            <a:ext cx="1510725" cy="1003156"/>
          </a:xfrm>
          <a:prstGeom prst="rect">
            <a:avLst/>
          </a:prstGeom>
        </p:spPr>
      </p:pic>
    </p:spTree>
    <p:extLst>
      <p:ext uri="{BB962C8B-B14F-4D97-AF65-F5344CB8AC3E}">
        <p14:creationId xmlns:p14="http://schemas.microsoft.com/office/powerpoint/2010/main" val="4121317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78207E4-EE04-5C7D-3D50-D450CA616361}"/>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50ADAED6-6914-C9A4-37C2-BB2A8C482FF0}"/>
              </a:ext>
            </a:extLst>
          </p:cNvPr>
          <p:cNvSpPr>
            <a:spLocks noGrp="1"/>
          </p:cNvSpPr>
          <p:nvPr>
            <p:ph type="sldNum" sz="quarter" idx="12"/>
          </p:nvPr>
        </p:nvSpPr>
        <p:spPr/>
        <p:txBody>
          <a:bodyPr/>
          <a:lstStyle/>
          <a:p>
            <a:fld id="{7ADC2682-86E0-43EF-9663-C77056E8D387}" type="slidenum">
              <a:rPr lang="it-IT" smtClean="0"/>
              <a:t>4</a:t>
            </a:fld>
            <a:endParaRPr lang="it-IT"/>
          </a:p>
        </p:txBody>
      </p:sp>
      <p:sp>
        <p:nvSpPr>
          <p:cNvPr id="7" name="Content Placeholder 2">
            <a:extLst>
              <a:ext uri="{FF2B5EF4-FFF2-40B4-BE49-F238E27FC236}">
                <a16:creationId xmlns:a16="http://schemas.microsoft.com/office/drawing/2014/main" id="{A19971E5-E06E-0AE8-D920-7C0829DE5876}"/>
              </a:ext>
            </a:extLst>
          </p:cNvPr>
          <p:cNvSpPr txBox="1">
            <a:spLocks/>
          </p:cNvSpPr>
          <p:nvPr/>
        </p:nvSpPr>
        <p:spPr>
          <a:xfrm>
            <a:off x="375212" y="1141794"/>
            <a:ext cx="11575996" cy="47195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The primary objective in the MICADO project has been the development of such a software platform:</a:t>
            </a:r>
          </a:p>
          <a:p>
            <a:r>
              <a:rPr lang="en-US" dirty="0"/>
              <a:t>Defining </a:t>
            </a:r>
            <a:r>
              <a:rPr lang="en-US" b="1" dirty="0"/>
              <a:t>data transfer protocols </a:t>
            </a:r>
            <a:r>
              <a:rPr lang="en-US" dirty="0"/>
              <a:t>and </a:t>
            </a:r>
            <a:r>
              <a:rPr lang="en-US" b="1" dirty="0"/>
              <a:t>software structure</a:t>
            </a:r>
          </a:p>
          <a:p>
            <a:r>
              <a:rPr lang="en-US" dirty="0"/>
              <a:t>Integrating and </a:t>
            </a:r>
            <a:r>
              <a:rPr lang="en-US" b="1" dirty="0"/>
              <a:t>securely transferring </a:t>
            </a:r>
            <a:r>
              <a:rPr lang="en-US" dirty="0"/>
              <a:t>external inputs, analyzing and combining them</a:t>
            </a:r>
          </a:p>
          <a:p>
            <a:r>
              <a:rPr lang="en-US" b="1" dirty="0"/>
              <a:t>Associating a digital unique ID </a:t>
            </a:r>
            <a:r>
              <a:rPr lang="en-US" dirty="0"/>
              <a:t>of the waste</a:t>
            </a:r>
          </a:p>
          <a:p>
            <a:r>
              <a:rPr lang="en-US" dirty="0"/>
              <a:t>Applying computational algorithms to </a:t>
            </a:r>
            <a:r>
              <a:rPr lang="en-US" b="1" dirty="0"/>
              <a:t>optimize results </a:t>
            </a:r>
            <a:r>
              <a:rPr lang="en-US" dirty="0"/>
              <a:t>and </a:t>
            </a:r>
            <a:r>
              <a:rPr lang="en-US" b="1" dirty="0"/>
              <a:t>workflow</a:t>
            </a:r>
          </a:p>
          <a:p>
            <a:r>
              <a:rPr lang="en-US" dirty="0"/>
              <a:t>Guaranteeing the full </a:t>
            </a:r>
            <a:r>
              <a:rPr lang="en-US" b="1" dirty="0"/>
              <a:t>operationalities</a:t>
            </a:r>
          </a:p>
          <a:p>
            <a:endParaRPr lang="en-US" dirty="0"/>
          </a:p>
          <a:p>
            <a:pPr marL="514350" indent="-514350">
              <a:buFont typeface="+mj-lt"/>
              <a:buAutoNum type="arabicPeriod"/>
            </a:pPr>
            <a:endParaRPr lang="en-US" b="1" dirty="0"/>
          </a:p>
        </p:txBody>
      </p:sp>
      <p:sp>
        <p:nvSpPr>
          <p:cNvPr id="6" name="Title 1">
            <a:extLst>
              <a:ext uri="{FF2B5EF4-FFF2-40B4-BE49-F238E27FC236}">
                <a16:creationId xmlns:a16="http://schemas.microsoft.com/office/drawing/2014/main" id="{F63C7E20-0011-5BB7-7DD1-DBD52F43BD7E}"/>
              </a:ext>
            </a:extLst>
          </p:cNvPr>
          <p:cNvSpPr>
            <a:spLocks noGrp="1"/>
          </p:cNvSpPr>
          <p:nvPr>
            <p:ph type="title"/>
          </p:nvPr>
        </p:nvSpPr>
        <p:spPr>
          <a:xfrm>
            <a:off x="490728" y="250692"/>
            <a:ext cx="10515600" cy="1055948"/>
          </a:xfrm>
        </p:spPr>
        <p:txBody>
          <a:bodyPr/>
          <a:lstStyle/>
          <a:p>
            <a:r>
              <a:rPr lang="en-US" dirty="0"/>
              <a:t>Objectives</a:t>
            </a:r>
          </a:p>
        </p:txBody>
      </p:sp>
      <p:pic>
        <p:nvPicPr>
          <p:cNvPr id="8" name="Picture 4" descr="Neural-network Icons - Free SVG &amp; PNG Neural-network Images - Noun Project">
            <a:extLst>
              <a:ext uri="{FF2B5EF4-FFF2-40B4-BE49-F238E27FC236}">
                <a16:creationId xmlns:a16="http://schemas.microsoft.com/office/drawing/2014/main" id="{20F0C5FA-5F98-38CB-304D-DC6D7C6C0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6329" y="4403456"/>
            <a:ext cx="706828" cy="70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2" descr="Simulation Icon Images – Browse 40,893 Stock Photos, Vectors, and Video |  Adobe Stock">
            <a:extLst>
              <a:ext uri="{FF2B5EF4-FFF2-40B4-BE49-F238E27FC236}">
                <a16:creationId xmlns:a16="http://schemas.microsoft.com/office/drawing/2014/main" id="{0617A249-1437-98DC-7126-DEF3DF57A1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45" t="16032" r="16666" b="21512"/>
          <a:stretch/>
        </p:blipFill>
        <p:spPr bwMode="auto">
          <a:xfrm>
            <a:off x="11006329" y="3553557"/>
            <a:ext cx="706828" cy="709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2" descr="Database storage - Free computer icons">
            <a:extLst>
              <a:ext uri="{FF2B5EF4-FFF2-40B4-BE49-F238E27FC236}">
                <a16:creationId xmlns:a16="http://schemas.microsoft.com/office/drawing/2014/main" id="{C9234FF5-90E7-54EC-5F5F-B0DC0175E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6328" y="1706146"/>
            <a:ext cx="706828" cy="70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4" descr="15,614 Barcode reader Images, Stock Photos &amp; Vectors | Shutterstock">
            <a:extLst>
              <a:ext uri="{FF2B5EF4-FFF2-40B4-BE49-F238E27FC236}">
                <a16:creationId xmlns:a16="http://schemas.microsoft.com/office/drawing/2014/main" id="{78E303B1-B5B9-A161-2284-1E06B8E64078}"/>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5340" t="50000" b="8455"/>
          <a:stretch/>
        </p:blipFill>
        <p:spPr bwMode="auto">
          <a:xfrm>
            <a:off x="11006328" y="5270835"/>
            <a:ext cx="723925" cy="881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Rettangolo con angoli arrotondati 13">
            <a:extLst>
              <a:ext uri="{FF2B5EF4-FFF2-40B4-BE49-F238E27FC236}">
                <a16:creationId xmlns:a16="http://schemas.microsoft.com/office/drawing/2014/main" id="{74845DE3-E716-51B7-6EA2-F664E4D766B6}"/>
              </a:ext>
            </a:extLst>
          </p:cNvPr>
          <p:cNvSpPr/>
          <p:nvPr/>
        </p:nvSpPr>
        <p:spPr>
          <a:xfrm>
            <a:off x="850962" y="5643116"/>
            <a:ext cx="1819922" cy="8345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ysClr val="windowText" lastClr="000000"/>
                </a:solidFill>
              </a:rPr>
              <a:t>MODULAR</a:t>
            </a:r>
          </a:p>
        </p:txBody>
      </p:sp>
      <p:sp>
        <p:nvSpPr>
          <p:cNvPr id="15" name="Rettangolo con angoli arrotondati 14">
            <a:extLst>
              <a:ext uri="{FF2B5EF4-FFF2-40B4-BE49-F238E27FC236}">
                <a16:creationId xmlns:a16="http://schemas.microsoft.com/office/drawing/2014/main" id="{3EC20CCE-180C-6398-6B2F-AAEB66776AAA}"/>
              </a:ext>
            </a:extLst>
          </p:cNvPr>
          <p:cNvSpPr/>
          <p:nvPr/>
        </p:nvSpPr>
        <p:spPr>
          <a:xfrm>
            <a:off x="6149453" y="5643116"/>
            <a:ext cx="2475391" cy="8345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ysClr val="windowText" lastClr="000000"/>
                </a:solidFill>
              </a:rPr>
              <a:t>FLEXIBLE in terms of expertise needed</a:t>
            </a:r>
          </a:p>
        </p:txBody>
      </p:sp>
      <p:sp>
        <p:nvSpPr>
          <p:cNvPr id="16" name="Rettangolo con angoli arrotondati 15">
            <a:extLst>
              <a:ext uri="{FF2B5EF4-FFF2-40B4-BE49-F238E27FC236}">
                <a16:creationId xmlns:a16="http://schemas.microsoft.com/office/drawing/2014/main" id="{172917F6-5117-0820-F1D9-6C49429510F8}"/>
              </a:ext>
            </a:extLst>
          </p:cNvPr>
          <p:cNvSpPr/>
          <p:nvPr/>
        </p:nvSpPr>
        <p:spPr>
          <a:xfrm>
            <a:off x="3172473" y="5643116"/>
            <a:ext cx="2475391" cy="8345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ysClr val="windowText" lastClr="000000"/>
                </a:solidFill>
              </a:rPr>
              <a:t>HOMOGENEOUS</a:t>
            </a:r>
          </a:p>
        </p:txBody>
      </p:sp>
      <p:sp>
        <p:nvSpPr>
          <p:cNvPr id="17" name="Rettangolo con angoli arrotondati 16">
            <a:extLst>
              <a:ext uri="{FF2B5EF4-FFF2-40B4-BE49-F238E27FC236}">
                <a16:creationId xmlns:a16="http://schemas.microsoft.com/office/drawing/2014/main" id="{69E71B87-24A5-2C04-F730-0C35CA47E974}"/>
              </a:ext>
            </a:extLst>
          </p:cNvPr>
          <p:cNvSpPr/>
          <p:nvPr/>
        </p:nvSpPr>
        <p:spPr>
          <a:xfrm>
            <a:off x="9062809" y="5643115"/>
            <a:ext cx="1467770" cy="8345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ysClr val="windowText" lastClr="000000"/>
                </a:solidFill>
              </a:rPr>
              <a:t>SECURE</a:t>
            </a:r>
          </a:p>
        </p:txBody>
      </p:sp>
      <p:sp>
        <p:nvSpPr>
          <p:cNvPr id="18" name="Freccia in giù 17">
            <a:extLst>
              <a:ext uri="{FF2B5EF4-FFF2-40B4-BE49-F238E27FC236}">
                <a16:creationId xmlns:a16="http://schemas.microsoft.com/office/drawing/2014/main" id="{C7A70E4B-923D-E543-6DB8-B3EAFB695A22}"/>
              </a:ext>
            </a:extLst>
          </p:cNvPr>
          <p:cNvSpPr/>
          <p:nvPr/>
        </p:nvSpPr>
        <p:spPr>
          <a:xfrm>
            <a:off x="1652908" y="5070537"/>
            <a:ext cx="319596" cy="47939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ysClr val="windowText" lastClr="000000"/>
              </a:solidFill>
            </a:endParaRPr>
          </a:p>
        </p:txBody>
      </p:sp>
      <p:sp>
        <p:nvSpPr>
          <p:cNvPr id="19" name="Freccia in giù 18">
            <a:extLst>
              <a:ext uri="{FF2B5EF4-FFF2-40B4-BE49-F238E27FC236}">
                <a16:creationId xmlns:a16="http://schemas.microsoft.com/office/drawing/2014/main" id="{5A056107-1BC7-F210-9BF7-9DEDDF3184A7}"/>
              </a:ext>
            </a:extLst>
          </p:cNvPr>
          <p:cNvSpPr/>
          <p:nvPr/>
        </p:nvSpPr>
        <p:spPr>
          <a:xfrm>
            <a:off x="4250370" y="5070537"/>
            <a:ext cx="319596" cy="47939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ysClr val="windowText" lastClr="000000"/>
              </a:solidFill>
            </a:endParaRPr>
          </a:p>
        </p:txBody>
      </p:sp>
      <p:sp>
        <p:nvSpPr>
          <p:cNvPr id="20" name="Freccia in giù 19">
            <a:extLst>
              <a:ext uri="{FF2B5EF4-FFF2-40B4-BE49-F238E27FC236}">
                <a16:creationId xmlns:a16="http://schemas.microsoft.com/office/drawing/2014/main" id="{2A96B57E-2BF7-2A4F-4D65-F96B7EA3685F}"/>
              </a:ext>
            </a:extLst>
          </p:cNvPr>
          <p:cNvSpPr/>
          <p:nvPr/>
        </p:nvSpPr>
        <p:spPr>
          <a:xfrm>
            <a:off x="7227350" y="5070537"/>
            <a:ext cx="319596" cy="47939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ysClr val="windowText" lastClr="000000"/>
              </a:solidFill>
            </a:endParaRPr>
          </a:p>
        </p:txBody>
      </p:sp>
      <p:sp>
        <p:nvSpPr>
          <p:cNvPr id="21" name="Freccia in giù 20">
            <a:extLst>
              <a:ext uri="{FF2B5EF4-FFF2-40B4-BE49-F238E27FC236}">
                <a16:creationId xmlns:a16="http://schemas.microsoft.com/office/drawing/2014/main" id="{7BCDD38F-AED6-A695-B3D5-287CBF879DD9}"/>
              </a:ext>
            </a:extLst>
          </p:cNvPr>
          <p:cNvSpPr/>
          <p:nvPr/>
        </p:nvSpPr>
        <p:spPr>
          <a:xfrm>
            <a:off x="9636896" y="5070535"/>
            <a:ext cx="319596" cy="47939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ysClr val="windowText" lastClr="000000"/>
              </a:solidFill>
            </a:endParaRPr>
          </a:p>
        </p:txBody>
      </p:sp>
      <p:pic>
        <p:nvPicPr>
          <p:cNvPr id="2" name="Immagine 1">
            <a:extLst>
              <a:ext uri="{FF2B5EF4-FFF2-40B4-BE49-F238E27FC236}">
                <a16:creationId xmlns:a16="http://schemas.microsoft.com/office/drawing/2014/main" id="{EF9130AD-1A2C-C11D-10EC-D594DD12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06328" y="2586610"/>
            <a:ext cx="706828" cy="793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59077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20688DA9-81FD-11C8-3146-657B6B1091EE}"/>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7802ECAA-37CC-2E16-2982-E7F626E311BF}"/>
              </a:ext>
            </a:extLst>
          </p:cNvPr>
          <p:cNvSpPr>
            <a:spLocks noGrp="1"/>
          </p:cNvSpPr>
          <p:nvPr>
            <p:ph type="sldNum" sz="quarter" idx="12"/>
          </p:nvPr>
        </p:nvSpPr>
        <p:spPr/>
        <p:txBody>
          <a:bodyPr/>
          <a:lstStyle/>
          <a:p>
            <a:fld id="{7ADC2682-86E0-43EF-9663-C77056E8D387}" type="slidenum">
              <a:rPr lang="it-IT" smtClean="0"/>
              <a:t>5</a:t>
            </a:fld>
            <a:endParaRPr lang="it-IT"/>
          </a:p>
        </p:txBody>
      </p:sp>
      <p:sp>
        <p:nvSpPr>
          <p:cNvPr id="6" name="Title 1">
            <a:extLst>
              <a:ext uri="{FF2B5EF4-FFF2-40B4-BE49-F238E27FC236}">
                <a16:creationId xmlns:a16="http://schemas.microsoft.com/office/drawing/2014/main" id="{A77F12BC-C1D9-32B0-A0DE-F01658BD8DA9}"/>
              </a:ext>
            </a:extLst>
          </p:cNvPr>
          <p:cNvSpPr>
            <a:spLocks noGrp="1"/>
          </p:cNvSpPr>
          <p:nvPr>
            <p:ph type="title"/>
          </p:nvPr>
        </p:nvSpPr>
        <p:spPr>
          <a:xfrm>
            <a:off x="435864" y="30040"/>
            <a:ext cx="10515600" cy="1055948"/>
          </a:xfrm>
        </p:spPr>
        <p:txBody>
          <a:bodyPr/>
          <a:lstStyle/>
          <a:p>
            <a:r>
              <a:rPr lang="en-US" dirty="0"/>
              <a:t>System’s Description</a:t>
            </a:r>
          </a:p>
        </p:txBody>
      </p:sp>
      <p:sp>
        <p:nvSpPr>
          <p:cNvPr id="2" name="TextBox 1">
            <a:extLst>
              <a:ext uri="{FF2B5EF4-FFF2-40B4-BE49-F238E27FC236}">
                <a16:creationId xmlns:a16="http://schemas.microsoft.com/office/drawing/2014/main" id="{8EDD46C9-BD27-F847-3222-B582163E037A}"/>
              </a:ext>
            </a:extLst>
          </p:cNvPr>
          <p:cNvSpPr txBox="1"/>
          <p:nvPr/>
        </p:nvSpPr>
        <p:spPr>
          <a:xfrm>
            <a:off x="8924731" y="896950"/>
            <a:ext cx="21149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3D4888"/>
                </a:solidFill>
              </a:rPr>
              <a:t>Reports</a:t>
            </a:r>
          </a:p>
        </p:txBody>
      </p:sp>
      <p:pic>
        <p:nvPicPr>
          <p:cNvPr id="3" name="Picture 6" descr="Graphical user interface, application&#10;&#10;Description automatically generated">
            <a:extLst>
              <a:ext uri="{FF2B5EF4-FFF2-40B4-BE49-F238E27FC236}">
                <a16:creationId xmlns:a16="http://schemas.microsoft.com/office/drawing/2014/main" id="{32825565-82B3-BFF4-BE82-19ECA9A137B0}"/>
              </a:ext>
            </a:extLst>
          </p:cNvPr>
          <p:cNvPicPr>
            <a:picLocks noChangeAspect="1"/>
          </p:cNvPicPr>
          <p:nvPr/>
        </p:nvPicPr>
        <p:blipFill rotWithShape="1">
          <a:blip r:embed="rId2"/>
          <a:srcRect l="1" t="592" r="32284" b="-245"/>
          <a:stretch/>
        </p:blipFill>
        <p:spPr>
          <a:xfrm>
            <a:off x="5137620" y="1996538"/>
            <a:ext cx="2810179" cy="3975966"/>
          </a:xfrm>
          <a:prstGeom prst="rect">
            <a:avLst/>
          </a:prstGeom>
        </p:spPr>
      </p:pic>
      <p:pic>
        <p:nvPicPr>
          <p:cNvPr id="7" name="Picture 7" descr="Table&#10;&#10;Description automatically generated">
            <a:extLst>
              <a:ext uri="{FF2B5EF4-FFF2-40B4-BE49-F238E27FC236}">
                <a16:creationId xmlns:a16="http://schemas.microsoft.com/office/drawing/2014/main" id="{E9D3B696-B443-F492-4681-88090B9EA348}"/>
              </a:ext>
            </a:extLst>
          </p:cNvPr>
          <p:cNvPicPr>
            <a:picLocks noChangeAspect="1"/>
          </p:cNvPicPr>
          <p:nvPr/>
        </p:nvPicPr>
        <p:blipFill>
          <a:blip r:embed="rId3"/>
          <a:stretch>
            <a:fillRect/>
          </a:stretch>
        </p:blipFill>
        <p:spPr>
          <a:xfrm>
            <a:off x="7485633" y="4426097"/>
            <a:ext cx="4530968" cy="1994741"/>
          </a:xfrm>
          <a:prstGeom prst="rect">
            <a:avLst/>
          </a:prstGeom>
        </p:spPr>
      </p:pic>
      <p:pic>
        <p:nvPicPr>
          <p:cNvPr id="8" name="Picture 8" descr="Table&#10;&#10;Description automatically generated">
            <a:extLst>
              <a:ext uri="{FF2B5EF4-FFF2-40B4-BE49-F238E27FC236}">
                <a16:creationId xmlns:a16="http://schemas.microsoft.com/office/drawing/2014/main" id="{5BF0935D-AB3E-CC1E-42EA-D6BE7D478565}"/>
              </a:ext>
            </a:extLst>
          </p:cNvPr>
          <p:cNvPicPr>
            <a:picLocks noChangeAspect="1"/>
          </p:cNvPicPr>
          <p:nvPr/>
        </p:nvPicPr>
        <p:blipFill rotWithShape="1">
          <a:blip r:embed="rId4"/>
          <a:srcRect r="11319"/>
          <a:stretch/>
        </p:blipFill>
        <p:spPr>
          <a:xfrm>
            <a:off x="7998515" y="1434532"/>
            <a:ext cx="4018086" cy="2422840"/>
          </a:xfrm>
          <a:prstGeom prst="rect">
            <a:avLst/>
          </a:prstGeom>
        </p:spPr>
      </p:pic>
      <p:sp>
        <p:nvSpPr>
          <p:cNvPr id="9" name="TextBox 8">
            <a:extLst>
              <a:ext uri="{FF2B5EF4-FFF2-40B4-BE49-F238E27FC236}">
                <a16:creationId xmlns:a16="http://schemas.microsoft.com/office/drawing/2014/main" id="{D58D4F2B-CCB1-3CEA-D142-848CE0DA3AAF}"/>
              </a:ext>
            </a:extLst>
          </p:cNvPr>
          <p:cNvSpPr txBox="1"/>
          <p:nvPr/>
        </p:nvSpPr>
        <p:spPr>
          <a:xfrm>
            <a:off x="8924731" y="3857372"/>
            <a:ext cx="21149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3D4888"/>
                </a:solidFill>
              </a:rPr>
              <a:t>Surveys</a:t>
            </a:r>
          </a:p>
        </p:txBody>
      </p:sp>
      <p:sp>
        <p:nvSpPr>
          <p:cNvPr id="10" name="TextBox 9">
            <a:extLst>
              <a:ext uri="{FF2B5EF4-FFF2-40B4-BE49-F238E27FC236}">
                <a16:creationId xmlns:a16="http://schemas.microsoft.com/office/drawing/2014/main" id="{FC97F030-E673-979C-17A9-B991A5B9FAEA}"/>
              </a:ext>
            </a:extLst>
          </p:cNvPr>
          <p:cNvSpPr txBox="1"/>
          <p:nvPr/>
        </p:nvSpPr>
        <p:spPr>
          <a:xfrm>
            <a:off x="5511347" y="1450429"/>
            <a:ext cx="21149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3D4888"/>
                </a:solidFill>
              </a:rPr>
              <a:t>Items List</a:t>
            </a:r>
          </a:p>
        </p:txBody>
      </p:sp>
      <p:sp>
        <p:nvSpPr>
          <p:cNvPr id="11" name="TextBox 10">
            <a:extLst>
              <a:ext uri="{FF2B5EF4-FFF2-40B4-BE49-F238E27FC236}">
                <a16:creationId xmlns:a16="http://schemas.microsoft.com/office/drawing/2014/main" id="{3BFE418C-F6DE-91DA-4241-52A640FBCBE3}"/>
              </a:ext>
            </a:extLst>
          </p:cNvPr>
          <p:cNvSpPr txBox="1"/>
          <p:nvPr/>
        </p:nvSpPr>
        <p:spPr>
          <a:xfrm>
            <a:off x="59720" y="1003970"/>
            <a:ext cx="5325598" cy="54168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3D4888"/>
                </a:solidFill>
              </a:rPr>
              <a:t>The MICADO Database</a:t>
            </a:r>
          </a:p>
          <a:p>
            <a:endParaRPr lang="en-US" dirty="0"/>
          </a:p>
          <a:p>
            <a:pPr marL="171450" indent="-171450">
              <a:buFont typeface="Arial"/>
              <a:buChar char="•"/>
            </a:pPr>
            <a:r>
              <a:rPr lang="en-US" sz="2000" b="1" dirty="0">
                <a:solidFill>
                  <a:srgbClr val="3D4888"/>
                </a:solidFill>
              </a:rPr>
              <a:t>SQL RELATIONAL DATABASE</a:t>
            </a:r>
          </a:p>
          <a:p>
            <a:endParaRPr lang="en-US" sz="2000" dirty="0">
              <a:solidFill>
                <a:srgbClr val="3D4888"/>
              </a:solidFill>
            </a:endParaRPr>
          </a:p>
          <a:p>
            <a:pPr marL="171450" indent="-171450">
              <a:buFont typeface="Arial"/>
              <a:buChar char="•"/>
            </a:pPr>
            <a:r>
              <a:rPr lang="en-US" sz="2000" dirty="0">
                <a:solidFill>
                  <a:srgbClr val="3D4888"/>
                </a:solidFill>
              </a:rPr>
              <a:t>Developed from RadBASE for MICADO requests</a:t>
            </a:r>
          </a:p>
          <a:p>
            <a:endParaRPr lang="en-US" sz="2000" dirty="0">
              <a:solidFill>
                <a:srgbClr val="3D4888"/>
              </a:solidFill>
            </a:endParaRPr>
          </a:p>
          <a:p>
            <a:pPr marL="171450" indent="-171450">
              <a:buFont typeface="Arial"/>
              <a:buChar char="•"/>
            </a:pPr>
            <a:r>
              <a:rPr lang="en-US" sz="2000" dirty="0">
                <a:solidFill>
                  <a:srgbClr val="3D4888"/>
                </a:solidFill>
              </a:rPr>
              <a:t>Implemented in </a:t>
            </a:r>
            <a:r>
              <a:rPr lang="en-US" sz="2000" b="1" dirty="0">
                <a:solidFill>
                  <a:srgbClr val="3D4888"/>
                </a:solidFill>
              </a:rPr>
              <a:t>JAVA</a:t>
            </a:r>
          </a:p>
          <a:p>
            <a:pPr marL="171450" indent="-171450">
              <a:buFont typeface="Arial"/>
              <a:buChar char="•"/>
            </a:pPr>
            <a:endParaRPr lang="en-US" sz="2000" dirty="0">
              <a:solidFill>
                <a:srgbClr val="3D4888"/>
              </a:solidFill>
            </a:endParaRPr>
          </a:p>
          <a:p>
            <a:pPr marL="171450" indent="-171450">
              <a:buFont typeface="Arial"/>
              <a:buChar char="•"/>
            </a:pPr>
            <a:r>
              <a:rPr lang="en-US" sz="2000" dirty="0">
                <a:solidFill>
                  <a:srgbClr val="3D4888"/>
                </a:solidFill>
              </a:rPr>
              <a:t>Data uploaded in single reports. (measurements, spectra, images, files)</a:t>
            </a:r>
          </a:p>
          <a:p>
            <a:endParaRPr lang="en-US" sz="2000" dirty="0">
              <a:solidFill>
                <a:srgbClr val="3D4888"/>
              </a:solidFill>
            </a:endParaRPr>
          </a:p>
          <a:p>
            <a:pPr marL="171450" indent="-171450">
              <a:buFont typeface="Arial"/>
              <a:buChar char="•"/>
            </a:pPr>
            <a:r>
              <a:rPr lang="en-US" sz="2000" b="1" dirty="0">
                <a:solidFill>
                  <a:srgbClr val="3D4888"/>
                </a:solidFill>
              </a:rPr>
              <a:t>MONITORING DATA </a:t>
            </a:r>
            <a:r>
              <a:rPr lang="en-US" sz="2000" dirty="0">
                <a:solidFill>
                  <a:srgbClr val="3D4888"/>
                </a:solidFill>
              </a:rPr>
              <a:t>stored in survey containers</a:t>
            </a:r>
          </a:p>
          <a:p>
            <a:endParaRPr lang="en-US" sz="2000" dirty="0">
              <a:solidFill>
                <a:srgbClr val="3D4888"/>
              </a:solidFill>
            </a:endParaRPr>
          </a:p>
          <a:p>
            <a:pPr marL="171450" indent="-171450">
              <a:buFont typeface="Arial"/>
              <a:buChar char="•"/>
            </a:pPr>
            <a:r>
              <a:rPr lang="en-US" sz="2000" dirty="0">
                <a:solidFill>
                  <a:srgbClr val="3D4888"/>
                </a:solidFill>
              </a:rPr>
              <a:t>Accounts with </a:t>
            </a:r>
            <a:r>
              <a:rPr lang="en-US" sz="2000" b="1" dirty="0">
                <a:solidFill>
                  <a:srgbClr val="3D4888"/>
                </a:solidFill>
              </a:rPr>
              <a:t>DIFFERENT PRIVILEGES</a:t>
            </a:r>
            <a:r>
              <a:rPr lang="en-US" sz="2000" dirty="0">
                <a:solidFill>
                  <a:srgbClr val="3D4888"/>
                </a:solidFill>
              </a:rPr>
              <a:t> on reading/writing</a:t>
            </a:r>
          </a:p>
          <a:p>
            <a:endParaRPr lang="en-US" sz="2000" dirty="0">
              <a:solidFill>
                <a:srgbClr val="3D4888"/>
              </a:solidFill>
            </a:endParaRPr>
          </a:p>
          <a:p>
            <a:pPr marL="171450" indent="-171450">
              <a:buFont typeface="Arial"/>
              <a:buChar char="•"/>
            </a:pPr>
            <a:r>
              <a:rPr lang="en-US" sz="2000" dirty="0">
                <a:solidFill>
                  <a:srgbClr val="3D4888"/>
                </a:solidFill>
              </a:rPr>
              <a:t>Accessible through </a:t>
            </a:r>
            <a:r>
              <a:rPr lang="en-US" sz="2000" b="1" dirty="0">
                <a:solidFill>
                  <a:srgbClr val="3D4888"/>
                </a:solidFill>
              </a:rPr>
              <a:t>HTTP REST-API PROTOCOL</a:t>
            </a:r>
          </a:p>
        </p:txBody>
      </p:sp>
      <p:pic>
        <p:nvPicPr>
          <p:cNvPr id="12" name="Picture 12" descr="Logo&#10;&#10;Description automatically generated">
            <a:extLst>
              <a:ext uri="{FF2B5EF4-FFF2-40B4-BE49-F238E27FC236}">
                <a16:creationId xmlns:a16="http://schemas.microsoft.com/office/drawing/2014/main" id="{D81432BB-0A78-76C0-3033-DBC33397ECD8}"/>
              </a:ext>
            </a:extLst>
          </p:cNvPr>
          <p:cNvPicPr>
            <a:picLocks noChangeAspect="1"/>
          </p:cNvPicPr>
          <p:nvPr/>
        </p:nvPicPr>
        <p:blipFill rotWithShape="1">
          <a:blip r:embed="rId5"/>
          <a:srcRect t="1528" r="2083" b="26744"/>
          <a:stretch/>
        </p:blipFill>
        <p:spPr>
          <a:xfrm>
            <a:off x="3809588" y="1092383"/>
            <a:ext cx="403314" cy="516102"/>
          </a:xfrm>
          <a:prstGeom prst="rect">
            <a:avLst/>
          </a:prstGeom>
        </p:spPr>
      </p:pic>
    </p:spTree>
    <p:extLst>
      <p:ext uri="{BB962C8B-B14F-4D97-AF65-F5344CB8AC3E}">
        <p14:creationId xmlns:p14="http://schemas.microsoft.com/office/powerpoint/2010/main" val="304558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20688DA9-81FD-11C8-3146-657B6B1091EE}"/>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7802ECAA-37CC-2E16-2982-E7F626E311BF}"/>
              </a:ext>
            </a:extLst>
          </p:cNvPr>
          <p:cNvSpPr>
            <a:spLocks noGrp="1"/>
          </p:cNvSpPr>
          <p:nvPr>
            <p:ph type="sldNum" sz="quarter" idx="12"/>
          </p:nvPr>
        </p:nvSpPr>
        <p:spPr/>
        <p:txBody>
          <a:bodyPr/>
          <a:lstStyle/>
          <a:p>
            <a:fld id="{7ADC2682-86E0-43EF-9663-C77056E8D387}" type="slidenum">
              <a:rPr lang="it-IT" smtClean="0"/>
              <a:t>6</a:t>
            </a:fld>
            <a:endParaRPr lang="it-IT"/>
          </a:p>
        </p:txBody>
      </p:sp>
      <p:sp>
        <p:nvSpPr>
          <p:cNvPr id="6" name="Title 1">
            <a:extLst>
              <a:ext uri="{FF2B5EF4-FFF2-40B4-BE49-F238E27FC236}">
                <a16:creationId xmlns:a16="http://schemas.microsoft.com/office/drawing/2014/main" id="{A77F12BC-C1D9-32B0-A0DE-F01658BD8DA9}"/>
              </a:ext>
            </a:extLst>
          </p:cNvPr>
          <p:cNvSpPr>
            <a:spLocks noGrp="1"/>
          </p:cNvSpPr>
          <p:nvPr>
            <p:ph type="title"/>
          </p:nvPr>
        </p:nvSpPr>
        <p:spPr>
          <a:xfrm>
            <a:off x="490728" y="250692"/>
            <a:ext cx="10515600" cy="1055948"/>
          </a:xfrm>
        </p:spPr>
        <p:txBody>
          <a:bodyPr/>
          <a:lstStyle/>
          <a:p>
            <a:r>
              <a:rPr lang="en-US" dirty="0"/>
              <a:t>System’s Description</a:t>
            </a:r>
          </a:p>
        </p:txBody>
      </p:sp>
      <p:pic>
        <p:nvPicPr>
          <p:cNvPr id="2" name="Picture 2" descr="Graphical user interface, application&#10;&#10;Description automatically generated">
            <a:extLst>
              <a:ext uri="{FF2B5EF4-FFF2-40B4-BE49-F238E27FC236}">
                <a16:creationId xmlns:a16="http://schemas.microsoft.com/office/drawing/2014/main" id="{21CC9A8F-56C4-62AF-B7AF-AE158FAE8651}"/>
              </a:ext>
            </a:extLst>
          </p:cNvPr>
          <p:cNvPicPr>
            <a:picLocks noChangeAspect="1"/>
          </p:cNvPicPr>
          <p:nvPr/>
        </p:nvPicPr>
        <p:blipFill>
          <a:blip r:embed="rId2"/>
          <a:stretch>
            <a:fillRect/>
          </a:stretch>
        </p:blipFill>
        <p:spPr>
          <a:xfrm>
            <a:off x="6316787" y="1061741"/>
            <a:ext cx="4364891" cy="5301131"/>
          </a:xfrm>
          <a:prstGeom prst="rect">
            <a:avLst/>
          </a:prstGeom>
          <a:ln>
            <a:solidFill>
              <a:schemeClr val="tx1"/>
            </a:solidFill>
          </a:ln>
        </p:spPr>
      </p:pic>
      <p:sp>
        <p:nvSpPr>
          <p:cNvPr id="7" name="TextBox 6">
            <a:extLst>
              <a:ext uri="{FF2B5EF4-FFF2-40B4-BE49-F238E27FC236}">
                <a16:creationId xmlns:a16="http://schemas.microsoft.com/office/drawing/2014/main" id="{6A34F449-2D0E-D7FC-0C1E-7ED771C850D6}"/>
              </a:ext>
            </a:extLst>
          </p:cNvPr>
          <p:cNvSpPr txBox="1"/>
          <p:nvPr/>
        </p:nvSpPr>
        <p:spPr>
          <a:xfrm>
            <a:off x="182645" y="1157760"/>
            <a:ext cx="5565883" cy="54168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3D4888"/>
                </a:solidFill>
              </a:rPr>
              <a:t>The MICADO Database Bridge</a:t>
            </a:r>
          </a:p>
          <a:p>
            <a:endParaRPr lang="en-US" dirty="0"/>
          </a:p>
          <a:p>
            <a:pPr marL="171450" indent="-171450">
              <a:buFont typeface="Arial"/>
              <a:buChar char="•"/>
            </a:pPr>
            <a:r>
              <a:rPr lang="en-US" sz="2000" dirty="0">
                <a:solidFill>
                  <a:srgbClr val="3D4888"/>
                </a:solidFill>
              </a:rPr>
              <a:t>Graphical Interface tool for MICADO experiments written in PYTHON</a:t>
            </a:r>
          </a:p>
          <a:p>
            <a:endParaRPr lang="en-US" sz="2000" dirty="0">
              <a:solidFill>
                <a:srgbClr val="3D4888"/>
              </a:solidFill>
            </a:endParaRPr>
          </a:p>
          <a:p>
            <a:pPr marL="171450" indent="-171450">
              <a:buFont typeface="Arial"/>
              <a:buChar char="•"/>
            </a:pPr>
            <a:r>
              <a:rPr lang="en-US" sz="2000" b="1" dirty="0">
                <a:solidFill>
                  <a:srgbClr val="3D4888"/>
                </a:solidFill>
              </a:rPr>
              <a:t>MULTIPLATFORM</a:t>
            </a:r>
            <a:endParaRPr lang="en-US" sz="2000" dirty="0">
              <a:solidFill>
                <a:srgbClr val="3D4888"/>
              </a:solidFill>
            </a:endParaRPr>
          </a:p>
          <a:p>
            <a:endParaRPr lang="en-US" sz="2000" dirty="0">
              <a:solidFill>
                <a:srgbClr val="3D4888"/>
              </a:solidFill>
            </a:endParaRPr>
          </a:p>
          <a:p>
            <a:pPr marL="171450" indent="-171450">
              <a:buFont typeface="Arial"/>
              <a:buChar char="•"/>
            </a:pPr>
            <a:r>
              <a:rPr lang="en-US" sz="2000" dirty="0">
                <a:solidFill>
                  <a:srgbClr val="3D4888"/>
                </a:solidFill>
              </a:rPr>
              <a:t>Interfaces the with </a:t>
            </a:r>
            <a:r>
              <a:rPr lang="en-US" sz="2000" b="1" dirty="0">
                <a:solidFill>
                  <a:srgbClr val="3D4888"/>
                </a:solidFill>
              </a:rPr>
              <a:t>RFID</a:t>
            </a:r>
            <a:r>
              <a:rPr lang="en-US" sz="2000" dirty="0">
                <a:solidFill>
                  <a:srgbClr val="3D4888"/>
                </a:solidFill>
              </a:rPr>
              <a:t> antenna device (</a:t>
            </a:r>
            <a:r>
              <a:rPr lang="en-US" sz="2000" b="1" dirty="0">
                <a:solidFill>
                  <a:srgbClr val="3D4888"/>
                </a:solidFill>
              </a:rPr>
              <a:t>ITEM ID</a:t>
            </a:r>
            <a:r>
              <a:rPr lang="en-US" sz="2000" dirty="0">
                <a:solidFill>
                  <a:srgbClr val="3D4888"/>
                </a:solidFill>
              </a:rPr>
              <a:t>)</a:t>
            </a:r>
          </a:p>
          <a:p>
            <a:endParaRPr lang="en-US" sz="2000" dirty="0">
              <a:solidFill>
                <a:srgbClr val="3D4888"/>
              </a:solidFill>
            </a:endParaRPr>
          </a:p>
          <a:p>
            <a:pPr marL="171450" indent="-171450">
              <a:buFont typeface="Arial"/>
              <a:buChar char="•"/>
            </a:pPr>
            <a:r>
              <a:rPr lang="en-US" sz="2000" dirty="0">
                <a:solidFill>
                  <a:srgbClr val="3D4888"/>
                </a:solidFill>
              </a:rPr>
              <a:t>Direct communication with MICADO Database through </a:t>
            </a:r>
            <a:r>
              <a:rPr lang="en-US" sz="2000" b="1" dirty="0">
                <a:solidFill>
                  <a:srgbClr val="3D4888"/>
                </a:solidFill>
              </a:rPr>
              <a:t>HTTP REST-API PROTOCOL</a:t>
            </a:r>
          </a:p>
          <a:p>
            <a:endParaRPr lang="en-US" sz="2000" dirty="0">
              <a:solidFill>
                <a:srgbClr val="3D4888"/>
              </a:solidFill>
            </a:endParaRPr>
          </a:p>
          <a:p>
            <a:pPr marL="171450" indent="-171450">
              <a:buFont typeface="Arial"/>
              <a:buChar char="•"/>
            </a:pPr>
            <a:r>
              <a:rPr lang="en-US" sz="2000" dirty="0">
                <a:solidFill>
                  <a:srgbClr val="3D4888"/>
                </a:solidFill>
              </a:rPr>
              <a:t>Manage the </a:t>
            </a:r>
            <a:r>
              <a:rPr lang="en-US" sz="2000" b="1" dirty="0">
                <a:solidFill>
                  <a:srgbClr val="3D4888"/>
                </a:solidFill>
              </a:rPr>
              <a:t>PARSING</a:t>
            </a:r>
            <a:r>
              <a:rPr lang="en-US" sz="2000" dirty="0">
                <a:solidFill>
                  <a:srgbClr val="3D4888"/>
                </a:solidFill>
              </a:rPr>
              <a:t> and the </a:t>
            </a:r>
            <a:r>
              <a:rPr lang="en-US" sz="2000" b="1" dirty="0">
                <a:solidFill>
                  <a:srgbClr val="3D4888"/>
                </a:solidFill>
              </a:rPr>
              <a:t>UPLOAD</a:t>
            </a:r>
            <a:r>
              <a:rPr lang="en-US" sz="2000" dirty="0">
                <a:solidFill>
                  <a:srgbClr val="3D4888"/>
                </a:solidFill>
              </a:rPr>
              <a:t> on Database the output data of each MICADO technologies</a:t>
            </a:r>
          </a:p>
          <a:p>
            <a:endParaRPr lang="en-US" sz="2000" dirty="0">
              <a:solidFill>
                <a:srgbClr val="3D4888"/>
              </a:solidFill>
            </a:endParaRPr>
          </a:p>
          <a:p>
            <a:pPr marL="171450" indent="-171450">
              <a:buFont typeface="Arial"/>
              <a:buChar char="•"/>
            </a:pPr>
            <a:r>
              <a:rPr lang="en-US" sz="2000" dirty="0">
                <a:solidFill>
                  <a:srgbClr val="3D4888"/>
                </a:solidFill>
              </a:rPr>
              <a:t>Can be easily </a:t>
            </a:r>
            <a:r>
              <a:rPr lang="en-US" sz="2000" b="1" dirty="0">
                <a:solidFill>
                  <a:srgbClr val="3D4888"/>
                </a:solidFill>
              </a:rPr>
              <a:t>EXTENDED</a:t>
            </a:r>
            <a:r>
              <a:rPr lang="en-US" sz="2000" dirty="0">
                <a:solidFill>
                  <a:srgbClr val="3D4888"/>
                </a:solidFill>
              </a:rPr>
              <a:t> for new technologies</a:t>
            </a:r>
          </a:p>
        </p:txBody>
      </p:sp>
      <p:pic>
        <p:nvPicPr>
          <p:cNvPr id="3" name="Picture 7" descr="Icon&#10;&#10;Description automatically generated">
            <a:extLst>
              <a:ext uri="{FF2B5EF4-FFF2-40B4-BE49-F238E27FC236}">
                <a16:creationId xmlns:a16="http://schemas.microsoft.com/office/drawing/2014/main" id="{EE924732-C7F3-4763-3BCA-4CF6F6B27455}"/>
              </a:ext>
            </a:extLst>
          </p:cNvPr>
          <p:cNvPicPr>
            <a:picLocks noChangeAspect="1"/>
          </p:cNvPicPr>
          <p:nvPr/>
        </p:nvPicPr>
        <p:blipFill>
          <a:blip r:embed="rId3"/>
          <a:stretch>
            <a:fillRect/>
          </a:stretch>
        </p:blipFill>
        <p:spPr>
          <a:xfrm>
            <a:off x="4982778" y="1157760"/>
            <a:ext cx="476739" cy="514937"/>
          </a:xfrm>
          <a:prstGeom prst="rect">
            <a:avLst/>
          </a:prstGeom>
        </p:spPr>
      </p:pic>
    </p:spTree>
    <p:extLst>
      <p:ext uri="{BB962C8B-B14F-4D97-AF65-F5344CB8AC3E}">
        <p14:creationId xmlns:p14="http://schemas.microsoft.com/office/powerpoint/2010/main" val="301269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20688DA9-81FD-11C8-3146-657B6B1091EE}"/>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7802ECAA-37CC-2E16-2982-E7F626E311BF}"/>
              </a:ext>
            </a:extLst>
          </p:cNvPr>
          <p:cNvSpPr>
            <a:spLocks noGrp="1"/>
          </p:cNvSpPr>
          <p:nvPr>
            <p:ph type="sldNum" sz="quarter" idx="12"/>
          </p:nvPr>
        </p:nvSpPr>
        <p:spPr/>
        <p:txBody>
          <a:bodyPr/>
          <a:lstStyle/>
          <a:p>
            <a:fld id="{7ADC2682-86E0-43EF-9663-C77056E8D387}" type="slidenum">
              <a:rPr lang="it-IT" smtClean="0"/>
              <a:t>7</a:t>
            </a:fld>
            <a:endParaRPr lang="it-IT"/>
          </a:p>
        </p:txBody>
      </p:sp>
      <p:sp>
        <p:nvSpPr>
          <p:cNvPr id="6" name="Title 1">
            <a:extLst>
              <a:ext uri="{FF2B5EF4-FFF2-40B4-BE49-F238E27FC236}">
                <a16:creationId xmlns:a16="http://schemas.microsoft.com/office/drawing/2014/main" id="{A77F12BC-C1D9-32B0-A0DE-F01658BD8DA9}"/>
              </a:ext>
            </a:extLst>
          </p:cNvPr>
          <p:cNvSpPr>
            <a:spLocks noGrp="1"/>
          </p:cNvSpPr>
          <p:nvPr>
            <p:ph type="title"/>
          </p:nvPr>
        </p:nvSpPr>
        <p:spPr>
          <a:xfrm>
            <a:off x="225552" y="155100"/>
            <a:ext cx="10515600" cy="1055948"/>
          </a:xfrm>
        </p:spPr>
        <p:txBody>
          <a:bodyPr/>
          <a:lstStyle/>
          <a:p>
            <a:r>
              <a:rPr lang="en-US" dirty="0"/>
              <a:t>System’s Description</a:t>
            </a:r>
          </a:p>
        </p:txBody>
      </p:sp>
      <p:sp>
        <p:nvSpPr>
          <p:cNvPr id="3" name="TextBox 2">
            <a:extLst>
              <a:ext uri="{FF2B5EF4-FFF2-40B4-BE49-F238E27FC236}">
                <a16:creationId xmlns:a16="http://schemas.microsoft.com/office/drawing/2014/main" id="{08E6BEF4-341A-DF4A-B532-EC0A3DD00597}"/>
              </a:ext>
            </a:extLst>
          </p:cNvPr>
          <p:cNvSpPr txBox="1"/>
          <p:nvPr/>
        </p:nvSpPr>
        <p:spPr>
          <a:xfrm>
            <a:off x="83104" y="1278651"/>
            <a:ext cx="4600035"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3D4888"/>
                </a:solidFill>
              </a:rPr>
              <a:t>The MICADO Database GUI</a:t>
            </a:r>
          </a:p>
          <a:p>
            <a:endParaRPr lang="en-US" dirty="0"/>
          </a:p>
          <a:p>
            <a:pPr marL="171450" indent="-171450">
              <a:buFont typeface="Arial"/>
              <a:buChar char="•"/>
            </a:pPr>
            <a:r>
              <a:rPr lang="en-US" b="1" dirty="0">
                <a:solidFill>
                  <a:srgbClr val="3D4888"/>
                </a:solidFill>
              </a:rPr>
              <a:t>MICADO interface GUI </a:t>
            </a:r>
            <a:r>
              <a:rPr lang="en-US" dirty="0">
                <a:solidFill>
                  <a:srgbClr val="3D4888"/>
                </a:solidFill>
              </a:rPr>
              <a:t>to the Database</a:t>
            </a:r>
          </a:p>
          <a:p>
            <a:endParaRPr lang="en-US" dirty="0">
              <a:solidFill>
                <a:srgbClr val="3D4888"/>
              </a:solidFill>
            </a:endParaRPr>
          </a:p>
          <a:p>
            <a:pPr marL="171450" indent="-171450">
              <a:buFont typeface="Arial"/>
              <a:buChar char="•"/>
            </a:pPr>
            <a:r>
              <a:rPr lang="en-US" b="1" dirty="0">
                <a:solidFill>
                  <a:srgbClr val="3D4888"/>
                </a:solidFill>
              </a:rPr>
              <a:t>WEB APPLICATION </a:t>
            </a:r>
            <a:r>
              <a:rPr lang="en-US" dirty="0">
                <a:solidFill>
                  <a:srgbClr val="3D4888"/>
                </a:solidFill>
              </a:rPr>
              <a:t>written in TypeScript within Angular framework </a:t>
            </a:r>
            <a:endParaRPr lang="en-US" dirty="0">
              <a:solidFill>
                <a:srgbClr val="3D4888"/>
              </a:solidFill>
              <a:ea typeface="+mn-lt"/>
              <a:cs typeface="+mn-lt"/>
            </a:endParaRPr>
          </a:p>
          <a:p>
            <a:pPr marL="171450" indent="-171450">
              <a:buFont typeface="Arial"/>
              <a:buChar char="•"/>
            </a:pPr>
            <a:endParaRPr lang="en-US" dirty="0">
              <a:solidFill>
                <a:srgbClr val="3D4888"/>
              </a:solidFill>
              <a:ea typeface="+mn-lt"/>
              <a:cs typeface="+mn-lt"/>
            </a:endParaRPr>
          </a:p>
          <a:p>
            <a:pPr marL="171450" indent="-171450">
              <a:buFont typeface="Arial"/>
              <a:buChar char="•"/>
            </a:pPr>
            <a:r>
              <a:rPr lang="en-US" dirty="0">
                <a:solidFill>
                  <a:srgbClr val="3D4888"/>
                </a:solidFill>
              </a:rPr>
              <a:t>Adopted functional paradigm</a:t>
            </a:r>
          </a:p>
          <a:p>
            <a:endParaRPr lang="en-US" dirty="0">
              <a:solidFill>
                <a:srgbClr val="3D4888"/>
              </a:solidFill>
            </a:endParaRPr>
          </a:p>
          <a:p>
            <a:pPr marL="171450" indent="-171450">
              <a:buFont typeface="Arial"/>
              <a:buChar char="•"/>
            </a:pPr>
            <a:r>
              <a:rPr lang="en-US" dirty="0">
                <a:solidFill>
                  <a:srgbClr val="3D4888"/>
                </a:solidFill>
              </a:rPr>
              <a:t>Use of specific purpose functions combined in pipelines to create </a:t>
            </a:r>
            <a:r>
              <a:rPr lang="en-US" b="1" dirty="0">
                <a:solidFill>
                  <a:srgbClr val="3D4888"/>
                </a:solidFill>
              </a:rPr>
              <a:t>more complex functions</a:t>
            </a:r>
          </a:p>
          <a:p>
            <a:endParaRPr lang="en-US" dirty="0">
              <a:solidFill>
                <a:srgbClr val="3D4888"/>
              </a:solidFill>
            </a:endParaRPr>
          </a:p>
          <a:p>
            <a:pPr marL="171450" indent="-171450">
              <a:buFont typeface="Arial"/>
              <a:buChar char="•"/>
            </a:pPr>
            <a:r>
              <a:rPr lang="en-US" dirty="0">
                <a:solidFill>
                  <a:srgbClr val="3D4888"/>
                </a:solidFill>
              </a:rPr>
              <a:t>Item info filtered depending on the </a:t>
            </a:r>
            <a:r>
              <a:rPr lang="en-US" b="1" dirty="0">
                <a:solidFill>
                  <a:srgbClr val="3D4888"/>
                </a:solidFill>
              </a:rPr>
              <a:t>USER PRIVILEGES</a:t>
            </a:r>
          </a:p>
          <a:p>
            <a:endParaRPr lang="en-US" dirty="0">
              <a:solidFill>
                <a:srgbClr val="3D4888"/>
              </a:solidFill>
            </a:endParaRPr>
          </a:p>
          <a:p>
            <a:pPr marL="171450" indent="-171450">
              <a:buFont typeface="Arial"/>
              <a:buChar char="•"/>
            </a:pPr>
            <a:r>
              <a:rPr lang="en-US" dirty="0">
                <a:solidFill>
                  <a:srgbClr val="3D4888"/>
                </a:solidFill>
              </a:rPr>
              <a:t>Direct communication with MICADO Database through </a:t>
            </a:r>
            <a:r>
              <a:rPr lang="en-US" b="1" dirty="0">
                <a:solidFill>
                  <a:srgbClr val="3D4888"/>
                </a:solidFill>
              </a:rPr>
              <a:t>HTTP REST-API PROTOCOL</a:t>
            </a:r>
          </a:p>
        </p:txBody>
      </p:sp>
      <p:pic>
        <p:nvPicPr>
          <p:cNvPr id="7" name="Picture 7" descr="Logo, company name&#10;&#10;Description automatically generated">
            <a:extLst>
              <a:ext uri="{FF2B5EF4-FFF2-40B4-BE49-F238E27FC236}">
                <a16:creationId xmlns:a16="http://schemas.microsoft.com/office/drawing/2014/main" id="{4B648A36-A0E8-F9C1-2A23-17FADB0DA542}"/>
              </a:ext>
            </a:extLst>
          </p:cNvPr>
          <p:cNvPicPr>
            <a:picLocks noChangeAspect="1"/>
          </p:cNvPicPr>
          <p:nvPr/>
        </p:nvPicPr>
        <p:blipFill>
          <a:blip r:embed="rId2"/>
          <a:stretch>
            <a:fillRect/>
          </a:stretch>
        </p:blipFill>
        <p:spPr>
          <a:xfrm>
            <a:off x="4442623" y="961627"/>
            <a:ext cx="672124" cy="672124"/>
          </a:xfrm>
          <a:prstGeom prst="rect">
            <a:avLst/>
          </a:prstGeom>
        </p:spPr>
      </p:pic>
      <p:grpSp>
        <p:nvGrpSpPr>
          <p:cNvPr id="13" name="Group 12">
            <a:extLst>
              <a:ext uri="{FF2B5EF4-FFF2-40B4-BE49-F238E27FC236}">
                <a16:creationId xmlns:a16="http://schemas.microsoft.com/office/drawing/2014/main" id="{1685E17D-A5CA-3EE8-1547-5E98EEAACC82}"/>
              </a:ext>
            </a:extLst>
          </p:cNvPr>
          <p:cNvGrpSpPr/>
          <p:nvPr/>
        </p:nvGrpSpPr>
        <p:grpSpPr>
          <a:xfrm>
            <a:off x="4495801" y="1850571"/>
            <a:ext cx="7622494" cy="4398432"/>
            <a:chOff x="4997938" y="1335077"/>
            <a:chExt cx="7297179" cy="4101070"/>
          </a:xfrm>
        </p:grpSpPr>
        <p:pic>
          <p:nvPicPr>
            <p:cNvPr id="8" name="Picture 8" descr="Graphical user interface, text, application&#10;&#10;Description automatically generated">
              <a:extLst>
                <a:ext uri="{FF2B5EF4-FFF2-40B4-BE49-F238E27FC236}">
                  <a16:creationId xmlns:a16="http://schemas.microsoft.com/office/drawing/2014/main" id="{A19A5FD6-0364-C4C9-EFB9-2C9BF621B89C}"/>
                </a:ext>
              </a:extLst>
            </p:cNvPr>
            <p:cNvPicPr>
              <a:picLocks noChangeAspect="1"/>
            </p:cNvPicPr>
            <p:nvPr/>
          </p:nvPicPr>
          <p:blipFill rotWithShape="1">
            <a:blip r:embed="rId3"/>
            <a:srcRect t="61283" r="12189" b="-238"/>
            <a:stretch/>
          </p:blipFill>
          <p:spPr>
            <a:xfrm>
              <a:off x="4997939" y="3832595"/>
              <a:ext cx="7247065" cy="1603552"/>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20E2B870-8021-A0AF-7B58-F764B21E633A}"/>
                </a:ext>
              </a:extLst>
            </p:cNvPr>
            <p:cNvPicPr>
              <a:picLocks noChangeAspect="1"/>
            </p:cNvPicPr>
            <p:nvPr/>
          </p:nvPicPr>
          <p:blipFill rotWithShape="1">
            <a:blip r:embed="rId3"/>
            <a:srcRect r="59172" b="38955"/>
            <a:stretch/>
          </p:blipFill>
          <p:spPr>
            <a:xfrm>
              <a:off x="4997938" y="1341441"/>
              <a:ext cx="3369595" cy="251292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DA0D2DE5-3887-E346-1C6A-A55546562AC2}"/>
                </a:ext>
              </a:extLst>
            </p:cNvPr>
            <p:cNvPicPr>
              <a:picLocks noChangeAspect="1"/>
            </p:cNvPicPr>
            <p:nvPr/>
          </p:nvPicPr>
          <p:blipFill rotWithShape="1">
            <a:blip r:embed="rId3"/>
            <a:srcRect l="74438" t="31116" r="2959" b="34679"/>
            <a:stretch/>
          </p:blipFill>
          <p:spPr>
            <a:xfrm>
              <a:off x="10429630" y="2601671"/>
              <a:ext cx="1865487" cy="1408010"/>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B9BFFD25-D9F3-93A5-DA2F-FB6733ADBA80}"/>
                </a:ext>
              </a:extLst>
            </p:cNvPr>
            <p:cNvPicPr>
              <a:picLocks noChangeAspect="1"/>
            </p:cNvPicPr>
            <p:nvPr/>
          </p:nvPicPr>
          <p:blipFill rotWithShape="1">
            <a:blip r:embed="rId3"/>
            <a:srcRect l="49586" t="83" r="40592" b="81473"/>
            <a:stretch/>
          </p:blipFill>
          <p:spPr>
            <a:xfrm>
              <a:off x="8368323" y="1335077"/>
              <a:ext cx="810663" cy="769058"/>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DB51BAF1-43BE-9973-4766-A9DF0FF00BFE}"/>
                </a:ext>
              </a:extLst>
            </p:cNvPr>
            <p:cNvPicPr>
              <a:picLocks noChangeAspect="1"/>
            </p:cNvPicPr>
            <p:nvPr/>
          </p:nvPicPr>
          <p:blipFill rotWithShape="1">
            <a:blip r:embed="rId3"/>
            <a:srcRect l="66746" t="475" r="473" b="80998"/>
            <a:stretch/>
          </p:blipFill>
          <p:spPr>
            <a:xfrm>
              <a:off x="9179168" y="1341440"/>
              <a:ext cx="2705449" cy="792022"/>
            </a:xfrm>
            <a:prstGeom prst="rect">
              <a:avLst/>
            </a:prstGeom>
          </p:spPr>
        </p:pic>
      </p:grpSp>
    </p:spTree>
    <p:extLst>
      <p:ext uri="{BB962C8B-B14F-4D97-AF65-F5344CB8AC3E}">
        <p14:creationId xmlns:p14="http://schemas.microsoft.com/office/powerpoint/2010/main" val="189247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962C8C-35C5-CC1B-B0AA-EB51A2145219}"/>
              </a:ext>
            </a:extLst>
          </p:cNvPr>
          <p:cNvSpPr>
            <a:spLocks noGrp="1"/>
          </p:cNvSpPr>
          <p:nvPr>
            <p:ph type="title"/>
          </p:nvPr>
        </p:nvSpPr>
        <p:spPr/>
        <p:txBody>
          <a:bodyPr/>
          <a:lstStyle/>
          <a:p>
            <a:r>
              <a:rPr lang="en-US" dirty="0"/>
              <a:t>Work Carried Out (I/VII)</a:t>
            </a:r>
          </a:p>
        </p:txBody>
      </p:sp>
      <p:sp>
        <p:nvSpPr>
          <p:cNvPr id="3" name="Segnaposto contenuto 2">
            <a:extLst>
              <a:ext uri="{FF2B5EF4-FFF2-40B4-BE49-F238E27FC236}">
                <a16:creationId xmlns:a16="http://schemas.microsoft.com/office/drawing/2014/main" id="{7ECE1563-FAE0-AD52-574B-F0B595F2B074}"/>
              </a:ext>
            </a:extLst>
          </p:cNvPr>
          <p:cNvSpPr>
            <a:spLocks noGrp="1"/>
          </p:cNvSpPr>
          <p:nvPr>
            <p:ph idx="1"/>
          </p:nvPr>
        </p:nvSpPr>
        <p:spPr>
          <a:xfrm>
            <a:off x="371475" y="1471613"/>
            <a:ext cx="11449050" cy="4665662"/>
          </a:xfrm>
        </p:spPr>
        <p:txBody>
          <a:bodyPr/>
          <a:lstStyle/>
          <a:p>
            <a:r>
              <a:rPr lang="en-US" dirty="0"/>
              <a:t>Definition of the communication protocols and data formats: Questionnaire sent to every Partner </a:t>
            </a:r>
          </a:p>
        </p:txBody>
      </p:sp>
      <p:sp>
        <p:nvSpPr>
          <p:cNvPr id="4" name="Segnaposto data 3">
            <a:extLst>
              <a:ext uri="{FF2B5EF4-FFF2-40B4-BE49-F238E27FC236}">
                <a16:creationId xmlns:a16="http://schemas.microsoft.com/office/drawing/2014/main" id="{167F453B-7CBF-D62C-3F5F-B4EEC99B3D1B}"/>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4D4B89CF-62AA-6A2A-16FB-618661B99F65}"/>
              </a:ext>
            </a:extLst>
          </p:cNvPr>
          <p:cNvSpPr>
            <a:spLocks noGrp="1"/>
          </p:cNvSpPr>
          <p:nvPr>
            <p:ph type="sldNum" sz="quarter" idx="12"/>
          </p:nvPr>
        </p:nvSpPr>
        <p:spPr/>
        <p:txBody>
          <a:bodyPr/>
          <a:lstStyle/>
          <a:p>
            <a:fld id="{7ADC2682-86E0-43EF-9663-C77056E8D387}" type="slidenum">
              <a:rPr lang="it-IT" smtClean="0"/>
              <a:t>8</a:t>
            </a:fld>
            <a:endParaRPr lang="it-IT"/>
          </a:p>
        </p:txBody>
      </p:sp>
      <p:pic>
        <p:nvPicPr>
          <p:cNvPr id="6" name="Immagine 5" descr="Immagine che contiene screenshot&#10;&#10;Descrizione generata automaticamente">
            <a:extLst>
              <a:ext uri="{FF2B5EF4-FFF2-40B4-BE49-F238E27FC236}">
                <a16:creationId xmlns:a16="http://schemas.microsoft.com/office/drawing/2014/main" id="{C26BF1A4-DB93-D484-C798-864F829D5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525" y="2409825"/>
            <a:ext cx="10202874" cy="4129087"/>
          </a:xfrm>
          <a:prstGeom prst="rect">
            <a:avLst/>
          </a:prstGeom>
        </p:spPr>
      </p:pic>
    </p:spTree>
    <p:extLst>
      <p:ext uri="{BB962C8B-B14F-4D97-AF65-F5344CB8AC3E}">
        <p14:creationId xmlns:p14="http://schemas.microsoft.com/office/powerpoint/2010/main" val="357723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A104582-5F4F-48AB-A850-06E3825DBC65}"/>
              </a:ext>
            </a:extLst>
          </p:cNvPr>
          <p:cNvSpPr>
            <a:spLocks noGrp="1"/>
          </p:cNvSpPr>
          <p:nvPr>
            <p:ph idx="1"/>
          </p:nvPr>
        </p:nvSpPr>
        <p:spPr>
          <a:xfrm>
            <a:off x="361950" y="1158236"/>
            <a:ext cx="11182350" cy="4826000"/>
          </a:xfrm>
        </p:spPr>
        <p:txBody>
          <a:bodyPr/>
          <a:lstStyle/>
          <a:p>
            <a:r>
              <a:rPr lang="en-US" dirty="0"/>
              <a:t>Dataflow &amp; Software structure </a:t>
            </a:r>
          </a:p>
        </p:txBody>
      </p:sp>
      <p:sp>
        <p:nvSpPr>
          <p:cNvPr id="4" name="Segnaposto data 3">
            <a:extLst>
              <a:ext uri="{FF2B5EF4-FFF2-40B4-BE49-F238E27FC236}">
                <a16:creationId xmlns:a16="http://schemas.microsoft.com/office/drawing/2014/main" id="{7D564B32-FDEA-720D-49E2-B1A214EE85C5}"/>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numero diapositiva 4">
            <a:extLst>
              <a:ext uri="{FF2B5EF4-FFF2-40B4-BE49-F238E27FC236}">
                <a16:creationId xmlns:a16="http://schemas.microsoft.com/office/drawing/2014/main" id="{8389CFB3-9419-7F6C-8AB4-E7C6913597B2}"/>
              </a:ext>
            </a:extLst>
          </p:cNvPr>
          <p:cNvSpPr>
            <a:spLocks noGrp="1"/>
          </p:cNvSpPr>
          <p:nvPr>
            <p:ph type="sldNum" sz="quarter" idx="12"/>
          </p:nvPr>
        </p:nvSpPr>
        <p:spPr/>
        <p:txBody>
          <a:bodyPr/>
          <a:lstStyle/>
          <a:p>
            <a:fld id="{7ADC2682-86E0-43EF-9663-C77056E8D387}" type="slidenum">
              <a:rPr lang="it-IT" smtClean="0"/>
              <a:t>9</a:t>
            </a:fld>
            <a:endParaRPr lang="it-IT"/>
          </a:p>
        </p:txBody>
      </p:sp>
      <p:sp>
        <p:nvSpPr>
          <p:cNvPr id="6" name="Titolo 1">
            <a:extLst>
              <a:ext uri="{FF2B5EF4-FFF2-40B4-BE49-F238E27FC236}">
                <a16:creationId xmlns:a16="http://schemas.microsoft.com/office/drawing/2014/main" id="{2C377ED0-F6A3-FFA4-BD54-71A46A344562}"/>
              </a:ext>
            </a:extLst>
          </p:cNvPr>
          <p:cNvSpPr>
            <a:spLocks noGrp="1"/>
          </p:cNvSpPr>
          <p:nvPr>
            <p:ph type="title"/>
          </p:nvPr>
        </p:nvSpPr>
        <p:spPr>
          <a:xfrm>
            <a:off x="466725" y="234643"/>
            <a:ext cx="10515600" cy="1055688"/>
          </a:xfrm>
        </p:spPr>
        <p:txBody>
          <a:bodyPr/>
          <a:lstStyle/>
          <a:p>
            <a:r>
              <a:rPr lang="en-US" dirty="0"/>
              <a:t>Work Carried Out (II/VII)</a:t>
            </a:r>
          </a:p>
        </p:txBody>
      </p:sp>
      <p:grpSp>
        <p:nvGrpSpPr>
          <p:cNvPr id="7" name="Gruppo 6">
            <a:extLst>
              <a:ext uri="{FF2B5EF4-FFF2-40B4-BE49-F238E27FC236}">
                <a16:creationId xmlns:a16="http://schemas.microsoft.com/office/drawing/2014/main" id="{0A136950-79C5-437D-51BA-8F864AFD2367}"/>
              </a:ext>
            </a:extLst>
          </p:cNvPr>
          <p:cNvGrpSpPr/>
          <p:nvPr/>
        </p:nvGrpSpPr>
        <p:grpSpPr>
          <a:xfrm>
            <a:off x="2834640" y="1569910"/>
            <a:ext cx="8519160" cy="4826000"/>
            <a:chOff x="3795535" y="2003107"/>
            <a:chExt cx="7558265" cy="4220153"/>
          </a:xfrm>
        </p:grpSpPr>
        <p:pic>
          <p:nvPicPr>
            <p:cNvPr id="8" name="Picture 2">
              <a:extLst>
                <a:ext uri="{FF2B5EF4-FFF2-40B4-BE49-F238E27FC236}">
                  <a16:creationId xmlns:a16="http://schemas.microsoft.com/office/drawing/2014/main" id="{7CA675E8-DE9C-7C48-59A3-35E13EBDF799}"/>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5535" y="2003107"/>
              <a:ext cx="7558265" cy="4220153"/>
            </a:xfrm>
            <a:prstGeom prst="rect">
              <a:avLst/>
            </a:prstGeom>
            <a:noFill/>
          </p:spPr>
        </p:pic>
        <p:sp>
          <p:nvSpPr>
            <p:cNvPr id="9" name="Ovale 8">
              <a:extLst>
                <a:ext uri="{FF2B5EF4-FFF2-40B4-BE49-F238E27FC236}">
                  <a16:creationId xmlns:a16="http://schemas.microsoft.com/office/drawing/2014/main" id="{B8902C6A-9CA0-A1E5-C773-002214776099}"/>
                </a:ext>
              </a:extLst>
            </p:cNvPr>
            <p:cNvSpPr/>
            <p:nvPr/>
          </p:nvSpPr>
          <p:spPr>
            <a:xfrm>
              <a:off x="3893345" y="3857897"/>
              <a:ext cx="217102" cy="20927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1</a:t>
              </a:r>
            </a:p>
          </p:txBody>
        </p:sp>
        <p:sp>
          <p:nvSpPr>
            <p:cNvPr id="10" name="Ovale 9">
              <a:extLst>
                <a:ext uri="{FF2B5EF4-FFF2-40B4-BE49-F238E27FC236}">
                  <a16:creationId xmlns:a16="http://schemas.microsoft.com/office/drawing/2014/main" id="{AE2F3765-4A8C-7E39-AC52-B059396C5738}"/>
                </a:ext>
              </a:extLst>
            </p:cNvPr>
            <p:cNvSpPr/>
            <p:nvPr/>
          </p:nvSpPr>
          <p:spPr>
            <a:xfrm>
              <a:off x="10881520" y="5089797"/>
              <a:ext cx="217102" cy="20927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2</a:t>
              </a:r>
            </a:p>
          </p:txBody>
        </p:sp>
        <p:sp>
          <p:nvSpPr>
            <p:cNvPr id="11" name="Ovale 10">
              <a:extLst>
                <a:ext uri="{FF2B5EF4-FFF2-40B4-BE49-F238E27FC236}">
                  <a16:creationId xmlns:a16="http://schemas.microsoft.com/office/drawing/2014/main" id="{CAAA44D1-E4AA-E9BE-03D3-55965445E491}"/>
                </a:ext>
              </a:extLst>
            </p:cNvPr>
            <p:cNvSpPr/>
            <p:nvPr/>
          </p:nvSpPr>
          <p:spPr>
            <a:xfrm>
              <a:off x="11012296" y="3170374"/>
              <a:ext cx="217102" cy="20927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3</a:t>
              </a:r>
            </a:p>
          </p:txBody>
        </p:sp>
        <p:sp>
          <p:nvSpPr>
            <p:cNvPr id="12" name="Ovale 11">
              <a:extLst>
                <a:ext uri="{FF2B5EF4-FFF2-40B4-BE49-F238E27FC236}">
                  <a16:creationId xmlns:a16="http://schemas.microsoft.com/office/drawing/2014/main" id="{26382C94-D488-83E9-9A29-B2D7B6B35F47}"/>
                </a:ext>
              </a:extLst>
            </p:cNvPr>
            <p:cNvSpPr/>
            <p:nvPr/>
          </p:nvSpPr>
          <p:spPr>
            <a:xfrm>
              <a:off x="6981826" y="3000375"/>
              <a:ext cx="276224" cy="2619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4</a:t>
              </a:r>
            </a:p>
          </p:txBody>
        </p:sp>
        <p:sp>
          <p:nvSpPr>
            <p:cNvPr id="13" name="Ovale 12">
              <a:extLst>
                <a:ext uri="{FF2B5EF4-FFF2-40B4-BE49-F238E27FC236}">
                  <a16:creationId xmlns:a16="http://schemas.microsoft.com/office/drawing/2014/main" id="{66844655-25E4-7D53-0B67-BC58399FC04E}"/>
                </a:ext>
              </a:extLst>
            </p:cNvPr>
            <p:cNvSpPr/>
            <p:nvPr/>
          </p:nvSpPr>
          <p:spPr>
            <a:xfrm>
              <a:off x="3899695" y="5089797"/>
              <a:ext cx="217102" cy="20927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1</a:t>
              </a:r>
            </a:p>
          </p:txBody>
        </p:sp>
        <p:sp>
          <p:nvSpPr>
            <p:cNvPr id="14" name="Ovale 13">
              <a:extLst>
                <a:ext uri="{FF2B5EF4-FFF2-40B4-BE49-F238E27FC236}">
                  <a16:creationId xmlns:a16="http://schemas.microsoft.com/office/drawing/2014/main" id="{9FFF617B-8ECF-9D6F-9E37-AE27AEEAD1DF}"/>
                </a:ext>
              </a:extLst>
            </p:cNvPr>
            <p:cNvSpPr/>
            <p:nvPr/>
          </p:nvSpPr>
          <p:spPr>
            <a:xfrm>
              <a:off x="3907620" y="5343797"/>
              <a:ext cx="217102" cy="20927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2</a:t>
              </a:r>
            </a:p>
          </p:txBody>
        </p:sp>
        <p:sp>
          <p:nvSpPr>
            <p:cNvPr id="15" name="Ovale 14">
              <a:extLst>
                <a:ext uri="{FF2B5EF4-FFF2-40B4-BE49-F238E27FC236}">
                  <a16:creationId xmlns:a16="http://schemas.microsoft.com/office/drawing/2014/main" id="{D33A867C-A89D-DC4A-1F7D-B0394C7A0E20}"/>
                </a:ext>
              </a:extLst>
            </p:cNvPr>
            <p:cNvSpPr/>
            <p:nvPr/>
          </p:nvSpPr>
          <p:spPr>
            <a:xfrm>
              <a:off x="3907620" y="5615797"/>
              <a:ext cx="217102" cy="20927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3</a:t>
              </a:r>
            </a:p>
          </p:txBody>
        </p:sp>
        <p:sp>
          <p:nvSpPr>
            <p:cNvPr id="16" name="Ovale 15">
              <a:extLst>
                <a:ext uri="{FF2B5EF4-FFF2-40B4-BE49-F238E27FC236}">
                  <a16:creationId xmlns:a16="http://schemas.microsoft.com/office/drawing/2014/main" id="{AD9066FA-CD9E-B99F-2CB2-175E8B5CB4FD}"/>
                </a:ext>
              </a:extLst>
            </p:cNvPr>
            <p:cNvSpPr/>
            <p:nvPr/>
          </p:nvSpPr>
          <p:spPr>
            <a:xfrm>
              <a:off x="3892335" y="5885891"/>
              <a:ext cx="232387" cy="20927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4</a:t>
              </a:r>
            </a:p>
          </p:txBody>
        </p:sp>
      </p:grpSp>
    </p:spTree>
    <p:extLst>
      <p:ext uri="{BB962C8B-B14F-4D97-AF65-F5344CB8AC3E}">
        <p14:creationId xmlns:p14="http://schemas.microsoft.com/office/powerpoint/2010/main" val="1375132715"/>
      </p:ext>
    </p:extLst>
  </p:cSld>
  <p:clrMapOvr>
    <a:masterClrMapping/>
  </p:clrMapOvr>
</p:sld>
</file>

<file path=ppt/theme/theme1.xml><?xml version="1.0" encoding="utf-8"?>
<a:theme xmlns:a="http://schemas.openxmlformats.org/drawingml/2006/main" name="Tema di Offic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f320f68-ce75-474d-bf54-e39d1cb7bd13">
      <Terms xmlns="http://schemas.microsoft.com/office/infopath/2007/PartnerControls"/>
    </lcf76f155ced4ddcb4097134ff3c332f>
    <PublishingExpirationDate xmlns="http://schemas.microsoft.com/sharepoint/v3" xsi:nil="true"/>
    <PublishingStartDate xmlns="http://schemas.microsoft.com/sharepoint/v3" xsi:nil="true"/>
    <TaxCatchAll xmlns="4c7cbcef-1d42-4c83-8db4-a2148b9fdf5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A545CD174CB64E9980BEDD9F8DB74F" ma:contentTypeVersion="17" ma:contentTypeDescription="Create a new document." ma:contentTypeScope="" ma:versionID="86b0d72d8a00ab480ad52a3fe8de9a9d">
  <xsd:schema xmlns:xsd="http://www.w3.org/2001/XMLSchema" xmlns:xs="http://www.w3.org/2001/XMLSchema" xmlns:p="http://schemas.microsoft.com/office/2006/metadata/properties" xmlns:ns1="http://schemas.microsoft.com/sharepoint/v3" xmlns:ns2="1f320f68-ce75-474d-bf54-e39d1cb7bd13" xmlns:ns3="4c7cbcef-1d42-4c83-8db4-a2148b9fdf59" targetNamespace="http://schemas.microsoft.com/office/2006/metadata/properties" ma:root="true" ma:fieldsID="7f6b2d59b9fdf64bc7b1a41cee886218" ns1:_="" ns2:_="" ns3:_="">
    <xsd:import namespace="http://schemas.microsoft.com/sharepoint/v3"/>
    <xsd:import namespace="1f320f68-ce75-474d-bf54-e39d1cb7bd13"/>
    <xsd:import namespace="4c7cbcef-1d42-4c83-8db4-a2148b9fdf59"/>
    <xsd:element name="properties">
      <xsd:complexType>
        <xsd:sequence>
          <xsd:element name="documentManagement">
            <xsd:complexType>
              <xsd:all>
                <xsd:element ref="ns2:MediaServiceMetadata" minOccurs="0"/>
                <xsd:element ref="ns2:MediaServiceFastMetadata" minOccurs="0"/>
                <xsd:element ref="ns1:PublishingStartDate" minOccurs="0"/>
                <xsd:element ref="ns1:PublishingExpirationDate"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320f68-ce75-474d-bf54-e39d1cb7bd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d222b13-81c1-48d1-911b-b9a13507d0e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c7cbcef-1d42-4c83-8db4-a2148b9fdf5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a18c883c-d95b-4ab4-9101-e30a28413a00}" ma:internalName="TaxCatchAll" ma:showField="CatchAllData" ma:web="4c7cbcef-1d42-4c83-8db4-a2148b9fdf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39F5CA-4FB7-43C3-B36C-D5380698E1D4}">
  <ds:schemaRefs>
    <ds:schemaRef ds:uri="http://schemas.microsoft.com/office/2006/metadata/properties"/>
    <ds:schemaRef ds:uri="http://purl.org/dc/elements/1.1/"/>
    <ds:schemaRef ds:uri="http://purl.org/dc/terms/"/>
    <ds:schemaRef ds:uri="http://purl.org/dc/dcmitype/"/>
    <ds:schemaRef ds:uri="32edabc8-afde-440f-a846-3b754597355f"/>
    <ds:schemaRef ds:uri="http://schemas.microsoft.com/office/2006/documentManagement/types"/>
    <ds:schemaRef ds:uri="http://schemas.microsoft.com/office/infopath/2007/PartnerControls"/>
    <ds:schemaRef ds:uri="6853e82a-4dca-4f99-a353-10cb27290dfd"/>
    <ds:schemaRef ds:uri="http://schemas.openxmlformats.org/package/2006/metadata/core-properties"/>
    <ds:schemaRef ds:uri="http://www.w3.org/XML/1998/namespace"/>
    <ds:schemaRef ds:uri="1f320f68-ce75-474d-bf54-e39d1cb7bd13"/>
    <ds:schemaRef ds:uri="http://schemas.microsoft.com/sharepoint/v3"/>
    <ds:schemaRef ds:uri="4c7cbcef-1d42-4c83-8db4-a2148b9fdf59"/>
  </ds:schemaRefs>
</ds:datastoreItem>
</file>

<file path=customXml/itemProps2.xml><?xml version="1.0" encoding="utf-8"?>
<ds:datastoreItem xmlns:ds="http://schemas.openxmlformats.org/officeDocument/2006/customXml" ds:itemID="{C9F82687-BCF2-46FB-9EFA-0614EE9E1797}">
  <ds:schemaRefs>
    <ds:schemaRef ds:uri="http://schemas.microsoft.com/sharepoint/v3/contenttype/forms"/>
  </ds:schemaRefs>
</ds:datastoreItem>
</file>

<file path=customXml/itemProps3.xml><?xml version="1.0" encoding="utf-8"?>
<ds:datastoreItem xmlns:ds="http://schemas.openxmlformats.org/officeDocument/2006/customXml" ds:itemID="{8FC08453-235B-44C3-96F5-E7FF3E513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320f68-ce75-474d-bf54-e39d1cb7bd13"/>
    <ds:schemaRef ds:uri="4c7cbcef-1d42-4c83-8db4-a2148b9fdf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875</TotalTime>
  <Words>1029</Words>
  <Application>Microsoft Office PowerPoint</Application>
  <PresentationFormat>Widescreen</PresentationFormat>
  <Paragraphs>267</Paragraphs>
  <Slides>27</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27</vt:i4>
      </vt:variant>
    </vt:vector>
  </HeadingPairs>
  <TitlesOfParts>
    <vt:vector size="35" baseType="lpstr">
      <vt:lpstr>Arial</vt:lpstr>
      <vt:lpstr>Calibri</vt:lpstr>
      <vt:lpstr>Calibri Light</vt:lpstr>
      <vt:lpstr>Times New Roman</vt:lpstr>
      <vt:lpstr>TimesNewRomanPSMT</vt:lpstr>
      <vt:lpstr>Tw Cen MT</vt:lpstr>
      <vt:lpstr>Wingdings 2</vt:lpstr>
      <vt:lpstr>Tema di Office</vt:lpstr>
      <vt:lpstr>WP9 – Digital Waste Platform</vt:lpstr>
      <vt:lpstr>Summary</vt:lpstr>
      <vt:lpstr>Digital Waste Platform</vt:lpstr>
      <vt:lpstr>Objectives</vt:lpstr>
      <vt:lpstr>System’s Description</vt:lpstr>
      <vt:lpstr>System’s Description</vt:lpstr>
      <vt:lpstr>System’s Description</vt:lpstr>
      <vt:lpstr>Work Carried Out (I/VII)</vt:lpstr>
      <vt:lpstr>Work Carried Out (II/VII)</vt:lpstr>
      <vt:lpstr>Work Carried Out (III/VII)</vt:lpstr>
      <vt:lpstr>Work Carried Out (IV/VII)</vt:lpstr>
      <vt:lpstr>Work Carried Out (V/VII)</vt:lpstr>
      <vt:lpstr>Work Carried Out (VI/VII)</vt:lpstr>
      <vt:lpstr>Work Carried Out (VII/VII)</vt:lpstr>
      <vt:lpstr>Results</vt:lpstr>
      <vt:lpstr>Results</vt:lpstr>
      <vt:lpstr>Presentazione standard di PowerPoint</vt:lpstr>
      <vt:lpstr>Back up slides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MICADO presentation</dc:title>
  <dc:creator>Alessandro Iovene</dc:creator>
  <cp:lastModifiedBy>Andrea Pepperosa</cp:lastModifiedBy>
  <cp:revision>485</cp:revision>
  <dcterms:created xsi:type="dcterms:W3CDTF">2019-05-22T13:01:30Z</dcterms:created>
  <dcterms:modified xsi:type="dcterms:W3CDTF">2023-01-25T10:16:56Z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0x0101004BA545CD174CB64E9980BEDD9F8DB74F</vt:lpwstr>
  </property>
  <property fmtid="{D5CDD505-2E9C-101B-9397-08002B2CF9AE}" pid="3" name="MediaServiceImageTags">
    <vt:lpwstr/>
  </property>
</Properties>
</file>