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328" r:id="rId6"/>
    <p:sldId id="318" r:id="rId7"/>
    <p:sldId id="315" r:id="rId8"/>
    <p:sldId id="316" r:id="rId9"/>
    <p:sldId id="317" r:id="rId10"/>
    <p:sldId id="319" r:id="rId11"/>
    <p:sldId id="299" r:id="rId12"/>
    <p:sldId id="301" r:id="rId13"/>
    <p:sldId id="311" r:id="rId14"/>
    <p:sldId id="322" r:id="rId15"/>
    <p:sldId id="325" r:id="rId16"/>
    <p:sldId id="303" r:id="rId17"/>
    <p:sldId id="305" r:id="rId18"/>
    <p:sldId id="308" r:id="rId19"/>
    <p:sldId id="323" r:id="rId20"/>
    <p:sldId id="324" r:id="rId21"/>
    <p:sldId id="313" r:id="rId22"/>
    <p:sldId id="258" r:id="rId23"/>
    <p:sldId id="326" r:id="rId24"/>
    <p:sldId id="327" r:id="rId2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2CEFF0F-5D31-4D29-8B9A-BC915389970E}">
          <p14:sldIdLst>
            <p14:sldId id="256"/>
            <p14:sldId id="328"/>
            <p14:sldId id="318"/>
            <p14:sldId id="315"/>
            <p14:sldId id="316"/>
            <p14:sldId id="317"/>
            <p14:sldId id="319"/>
            <p14:sldId id="299"/>
            <p14:sldId id="301"/>
            <p14:sldId id="311"/>
            <p14:sldId id="322"/>
            <p14:sldId id="325"/>
            <p14:sldId id="303"/>
            <p14:sldId id="305"/>
            <p14:sldId id="308"/>
            <p14:sldId id="323"/>
            <p14:sldId id="324"/>
            <p14:sldId id="313"/>
            <p14:sldId id="258"/>
            <p14:sldId id="326"/>
            <p14:sldId id="32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giers Bart" initials="RB" lastIdx="12" clrIdx="0">
    <p:extLst>
      <p:ext uri="{19B8F6BF-5375-455C-9EA6-DF929625EA0E}">
        <p15:presenceInfo xmlns:p15="http://schemas.microsoft.com/office/powerpoint/2012/main" userId="S-1-5-21-2143564435-1125984783-857296014-23253" providerId="AD"/>
      </p:ext>
    </p:extLst>
  </p:cmAuthor>
  <p:cmAuthor id="2" name=" " initials="AB" lastIdx="2" clrIdx="1">
    <p:extLst>
      <p:ext uri="{19B8F6BF-5375-455C-9EA6-DF929625EA0E}">
        <p15:presenceInfo xmlns:p15="http://schemas.microsoft.com/office/powerpoint/2012/main" userId="S-1-5-21-2143564435-1125984783-857296014-33891" providerId="AD"/>
      </p:ext>
    </p:extLst>
  </p:cmAuthor>
  <p:cmAuthor id="3" name="Boden Sven" initials="BS" lastIdx="22" clrIdx="2">
    <p:extLst>
      <p:ext uri="{19B8F6BF-5375-455C-9EA6-DF929625EA0E}">
        <p15:presenceInfo xmlns:p15="http://schemas.microsoft.com/office/powerpoint/2012/main" userId="S-1-5-21-2143564435-1125984783-857296014-10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4888"/>
    <a:srgbClr val="EEF5F8"/>
    <a:srgbClr val="E8F7FE"/>
    <a:srgbClr val="6A8EBE"/>
    <a:srgbClr val="D6E0ED"/>
    <a:srgbClr val="FF9999"/>
    <a:srgbClr val="FFC44F"/>
    <a:srgbClr val="FFFF99"/>
    <a:srgbClr val="FFCC66"/>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DF34E3-77C6-684B-8A75-A7A36233B6FD}" v="1" dt="2020-05-06T10:05:23.461"/>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2801" autoAdjust="0"/>
  </p:normalViewPr>
  <p:slideViewPr>
    <p:cSldViewPr snapToGrid="0" snapToObjects="1">
      <p:cViewPr varScale="1">
        <p:scale>
          <a:sx n="75" d="100"/>
          <a:sy n="75" d="100"/>
        </p:scale>
        <p:origin x="516"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dinando Giordano" userId="d0a9c6e6-5c84-4aea-998f-76069c1e4fee" providerId="ADAL" clId="{0D66255E-6E9E-4646-9A7C-F2ED630A05C3}"/>
    <pc:docChg chg="custSel modMainMaster">
      <pc:chgData name="Ferdinando Giordano" userId="d0a9c6e6-5c84-4aea-998f-76069c1e4fee" providerId="ADAL" clId="{0D66255E-6E9E-4646-9A7C-F2ED630A05C3}" dt="2020-02-24T10:50:16.025" v="3"/>
      <pc:docMkLst>
        <pc:docMk/>
      </pc:docMkLst>
      <pc:sldMasterChg chg="modSldLayout">
        <pc:chgData name="Ferdinando Giordano" userId="d0a9c6e6-5c84-4aea-998f-76069c1e4fee" providerId="ADAL" clId="{0D66255E-6E9E-4646-9A7C-F2ED630A05C3}" dt="2020-02-24T10:50:16.025" v="3"/>
        <pc:sldMasterMkLst>
          <pc:docMk/>
          <pc:sldMasterMk cId="1989466535" sldId="2147483648"/>
        </pc:sldMasterMkLst>
        <pc:sldLayoutChg chg="addSp delSp mod">
          <pc:chgData name="Ferdinando Giordano" userId="d0a9c6e6-5c84-4aea-998f-76069c1e4fee" providerId="ADAL" clId="{0D66255E-6E9E-4646-9A7C-F2ED630A05C3}" dt="2020-02-24T10:50:16.025" v="3"/>
          <pc:sldLayoutMkLst>
            <pc:docMk/>
            <pc:sldMasterMk cId="1989466535" sldId="2147483648"/>
            <pc:sldLayoutMk cId="504677881" sldId="2147483660"/>
          </pc:sldLayoutMkLst>
          <pc:picChg chg="del">
            <ac:chgData name="Ferdinando Giordano" userId="d0a9c6e6-5c84-4aea-998f-76069c1e4fee" providerId="ADAL" clId="{0D66255E-6E9E-4646-9A7C-F2ED630A05C3}" dt="2020-02-24T10:50:15.740" v="2" actId="478"/>
            <ac:picMkLst>
              <pc:docMk/>
              <pc:sldMasterMk cId="1989466535" sldId="2147483648"/>
              <pc:sldLayoutMk cId="504677881" sldId="2147483660"/>
              <ac:picMk id="9" creationId="{2772A6C4-70F5-4577-97D7-E66E0489548E}"/>
            </ac:picMkLst>
          </pc:picChg>
          <pc:picChg chg="del">
            <ac:chgData name="Ferdinando Giordano" userId="d0a9c6e6-5c84-4aea-998f-76069c1e4fee" providerId="ADAL" clId="{0D66255E-6E9E-4646-9A7C-F2ED630A05C3}" dt="2020-02-24T10:50:09.973" v="0" actId="478"/>
            <ac:picMkLst>
              <pc:docMk/>
              <pc:sldMasterMk cId="1989466535" sldId="2147483648"/>
              <pc:sldLayoutMk cId="504677881" sldId="2147483660"/>
              <ac:picMk id="13" creationId="{47314A13-F23B-493C-AD1E-9C9600A1B3C0}"/>
            </ac:picMkLst>
          </pc:picChg>
          <pc:picChg chg="add">
            <ac:chgData name="Ferdinando Giordano" userId="d0a9c6e6-5c84-4aea-998f-76069c1e4fee" providerId="ADAL" clId="{0D66255E-6E9E-4646-9A7C-F2ED630A05C3}" dt="2020-02-24T10:50:10.348" v="1"/>
            <ac:picMkLst>
              <pc:docMk/>
              <pc:sldMasterMk cId="1989466535" sldId="2147483648"/>
              <pc:sldLayoutMk cId="504677881" sldId="2147483660"/>
              <ac:picMk id="17" creationId="{85BD8B52-24BC-4372-881B-840A15857FC1}"/>
            </ac:picMkLst>
          </pc:picChg>
          <pc:picChg chg="add">
            <ac:chgData name="Ferdinando Giordano" userId="d0a9c6e6-5c84-4aea-998f-76069c1e4fee" providerId="ADAL" clId="{0D66255E-6E9E-4646-9A7C-F2ED630A05C3}" dt="2020-02-24T10:50:16.025" v="3"/>
            <ac:picMkLst>
              <pc:docMk/>
              <pc:sldMasterMk cId="1989466535" sldId="2147483648"/>
              <pc:sldLayoutMk cId="504677881" sldId="2147483660"/>
              <ac:picMk id="20" creationId="{3D0E5DA0-BAE0-40A6-8D26-782E27175657}"/>
            </ac:picMkLst>
          </pc:picChg>
        </pc:sldLayoutChg>
      </pc:sldMasterChg>
    </pc:docChg>
  </pc:docChgLst>
  <pc:docChgLst>
    <pc:chgData name="Ferdinando Giordano" userId="d0a9c6e6-5c84-4aea-998f-76069c1e4fee" providerId="ADAL" clId="{6FDF34E3-77C6-684B-8A75-A7A36233B6FD}"/>
    <pc:docChg chg="custSel modMainMaster">
      <pc:chgData name="Ferdinando Giordano" userId="d0a9c6e6-5c84-4aea-998f-76069c1e4fee" providerId="ADAL" clId="{6FDF34E3-77C6-684B-8A75-A7A36233B6FD}" dt="2020-05-06T10:05:23.461" v="9"/>
      <pc:docMkLst>
        <pc:docMk/>
      </pc:docMkLst>
      <pc:sldMasterChg chg="modSldLayout">
        <pc:chgData name="Ferdinando Giordano" userId="d0a9c6e6-5c84-4aea-998f-76069c1e4fee" providerId="ADAL" clId="{6FDF34E3-77C6-684B-8A75-A7A36233B6FD}" dt="2020-05-06T10:05:23.461" v="9"/>
        <pc:sldMasterMkLst>
          <pc:docMk/>
          <pc:sldMasterMk cId="1989466535" sldId="2147483648"/>
        </pc:sldMasterMkLst>
        <pc:sldLayoutChg chg="addSp delSp modSp">
          <pc:chgData name="Ferdinando Giordano" userId="d0a9c6e6-5c84-4aea-998f-76069c1e4fee" providerId="ADAL" clId="{6FDF34E3-77C6-684B-8A75-A7A36233B6FD}" dt="2020-05-06T10:05:23.461" v="9"/>
          <pc:sldLayoutMkLst>
            <pc:docMk/>
            <pc:sldMasterMk cId="1989466535" sldId="2147483648"/>
            <pc:sldLayoutMk cId="504677881" sldId="2147483660"/>
          </pc:sldLayoutMkLst>
          <pc:picChg chg="del">
            <ac:chgData name="Ferdinando Giordano" userId="d0a9c6e6-5c84-4aea-998f-76069c1e4fee" providerId="ADAL" clId="{6FDF34E3-77C6-684B-8A75-A7A36233B6FD}" dt="2020-05-06T10:05:22.114" v="8" actId="478"/>
            <ac:picMkLst>
              <pc:docMk/>
              <pc:sldMasterMk cId="1989466535" sldId="2147483648"/>
              <pc:sldLayoutMk cId="504677881" sldId="2147483660"/>
              <ac:picMk id="6" creationId="{60B70ABD-D32A-44C6-9CFC-25D80BC121D5}"/>
            </ac:picMkLst>
          </pc:picChg>
          <pc:picChg chg="del">
            <ac:chgData name="Ferdinando Giordano" userId="d0a9c6e6-5c84-4aea-998f-76069c1e4fee" providerId="ADAL" clId="{6FDF34E3-77C6-684B-8A75-A7A36233B6FD}" dt="2020-05-06T10:05:19.584" v="3" actId="478"/>
            <ac:picMkLst>
              <pc:docMk/>
              <pc:sldMasterMk cId="1989466535" sldId="2147483648"/>
              <pc:sldLayoutMk cId="504677881" sldId="2147483660"/>
              <ac:picMk id="7" creationId="{8E03EBA7-54CC-4E2B-AAD8-4FAB6A17206C}"/>
            </ac:picMkLst>
          </pc:picChg>
          <pc:picChg chg="del">
            <ac:chgData name="Ferdinando Giordano" userId="d0a9c6e6-5c84-4aea-998f-76069c1e4fee" providerId="ADAL" clId="{6FDF34E3-77C6-684B-8A75-A7A36233B6FD}" dt="2020-05-06T10:05:21.657" v="7" actId="478"/>
            <ac:picMkLst>
              <pc:docMk/>
              <pc:sldMasterMk cId="1989466535" sldId="2147483648"/>
              <pc:sldLayoutMk cId="504677881" sldId="2147483660"/>
              <ac:picMk id="8" creationId="{14D39EEE-AD44-49FA-8648-E8D15BEE343F}"/>
            </ac:picMkLst>
          </pc:picChg>
          <pc:picChg chg="del">
            <ac:chgData name="Ferdinando Giordano" userId="d0a9c6e6-5c84-4aea-998f-76069c1e4fee" providerId="ADAL" clId="{6FDF34E3-77C6-684B-8A75-A7A36233B6FD}" dt="2020-05-06T10:05:21.166" v="6" actId="478"/>
            <ac:picMkLst>
              <pc:docMk/>
              <pc:sldMasterMk cId="1989466535" sldId="2147483648"/>
              <pc:sldLayoutMk cId="504677881" sldId="2147483660"/>
              <ac:picMk id="10" creationId="{C14A6089-B949-450E-B00B-6194F8CA5F23}"/>
            </ac:picMkLst>
          </pc:picChg>
          <pc:picChg chg="del">
            <ac:chgData name="Ferdinando Giordano" userId="d0a9c6e6-5c84-4aea-998f-76069c1e4fee" providerId="ADAL" clId="{6FDF34E3-77C6-684B-8A75-A7A36233B6FD}" dt="2020-05-06T10:05:20.758" v="5" actId="478"/>
            <ac:picMkLst>
              <pc:docMk/>
              <pc:sldMasterMk cId="1989466535" sldId="2147483648"/>
              <pc:sldLayoutMk cId="504677881" sldId="2147483660"/>
              <ac:picMk id="11" creationId="{126D37AF-6518-426A-AA66-3C80236BF614}"/>
            </ac:picMkLst>
          </pc:picChg>
          <pc:picChg chg="del">
            <ac:chgData name="Ferdinando Giordano" userId="d0a9c6e6-5c84-4aea-998f-76069c1e4fee" providerId="ADAL" clId="{6FDF34E3-77C6-684B-8A75-A7A36233B6FD}" dt="2020-05-06T10:05:20.265" v="4" actId="478"/>
            <ac:picMkLst>
              <pc:docMk/>
              <pc:sldMasterMk cId="1989466535" sldId="2147483648"/>
              <pc:sldLayoutMk cId="504677881" sldId="2147483660"/>
              <ac:picMk id="12" creationId="{BD018A7B-283B-4537-8A7F-07112487148F}"/>
            </ac:picMkLst>
          </pc:picChg>
          <pc:picChg chg="del">
            <ac:chgData name="Ferdinando Giordano" userId="d0a9c6e6-5c84-4aea-998f-76069c1e4fee" providerId="ADAL" clId="{6FDF34E3-77C6-684B-8A75-A7A36233B6FD}" dt="2020-05-06T10:05:19.216" v="2" actId="478"/>
            <ac:picMkLst>
              <pc:docMk/>
              <pc:sldMasterMk cId="1989466535" sldId="2147483648"/>
              <pc:sldLayoutMk cId="504677881" sldId="2147483660"/>
              <ac:picMk id="17" creationId="{85BD8B52-24BC-4372-881B-840A15857FC1}"/>
            </ac:picMkLst>
          </pc:picChg>
          <pc:picChg chg="del mod">
            <ac:chgData name="Ferdinando Giordano" userId="d0a9c6e6-5c84-4aea-998f-76069c1e4fee" providerId="ADAL" clId="{6FDF34E3-77C6-684B-8A75-A7A36233B6FD}" dt="2020-05-06T10:05:18.281" v="1" actId="478"/>
            <ac:picMkLst>
              <pc:docMk/>
              <pc:sldMasterMk cId="1989466535" sldId="2147483648"/>
              <pc:sldLayoutMk cId="504677881" sldId="2147483660"/>
              <ac:picMk id="20" creationId="{3D0E5DA0-BAE0-40A6-8D26-782E27175657}"/>
            </ac:picMkLst>
          </pc:picChg>
          <pc:picChg chg="add mod">
            <ac:chgData name="Ferdinando Giordano" userId="d0a9c6e6-5c84-4aea-998f-76069c1e4fee" providerId="ADAL" clId="{6FDF34E3-77C6-684B-8A75-A7A36233B6FD}" dt="2020-05-06T10:05:23.461" v="9"/>
            <ac:picMkLst>
              <pc:docMk/>
              <pc:sldMasterMk cId="1989466535" sldId="2147483648"/>
              <pc:sldLayoutMk cId="504677881" sldId="2147483660"/>
              <ac:picMk id="21" creationId="{4F70009B-238D-394B-A42E-BD8D9A59FDF6}"/>
            </ac:picMkLst>
          </pc:picChg>
          <pc:picChg chg="add mod">
            <ac:chgData name="Ferdinando Giordano" userId="d0a9c6e6-5c84-4aea-998f-76069c1e4fee" providerId="ADAL" clId="{6FDF34E3-77C6-684B-8A75-A7A36233B6FD}" dt="2020-05-06T10:05:23.461" v="9"/>
            <ac:picMkLst>
              <pc:docMk/>
              <pc:sldMasterMk cId="1989466535" sldId="2147483648"/>
              <pc:sldLayoutMk cId="504677881" sldId="2147483660"/>
              <ac:picMk id="22" creationId="{E2161258-C254-D743-BB7B-3E4D44418E86}"/>
            </ac:picMkLst>
          </pc:picChg>
          <pc:picChg chg="add mod">
            <ac:chgData name="Ferdinando Giordano" userId="d0a9c6e6-5c84-4aea-998f-76069c1e4fee" providerId="ADAL" clId="{6FDF34E3-77C6-684B-8A75-A7A36233B6FD}" dt="2020-05-06T10:05:23.461" v="9"/>
            <ac:picMkLst>
              <pc:docMk/>
              <pc:sldMasterMk cId="1989466535" sldId="2147483648"/>
              <pc:sldLayoutMk cId="504677881" sldId="2147483660"/>
              <ac:picMk id="23" creationId="{1619C559-CB96-5B49-9261-488FF8164A32}"/>
            </ac:picMkLst>
          </pc:picChg>
          <pc:picChg chg="add mod">
            <ac:chgData name="Ferdinando Giordano" userId="d0a9c6e6-5c84-4aea-998f-76069c1e4fee" providerId="ADAL" clId="{6FDF34E3-77C6-684B-8A75-A7A36233B6FD}" dt="2020-05-06T10:05:23.461" v="9"/>
            <ac:picMkLst>
              <pc:docMk/>
              <pc:sldMasterMk cId="1989466535" sldId="2147483648"/>
              <pc:sldLayoutMk cId="504677881" sldId="2147483660"/>
              <ac:picMk id="24" creationId="{316DBBCE-88FD-004F-8475-074CA869F5E0}"/>
            </ac:picMkLst>
          </pc:picChg>
          <pc:picChg chg="add mod">
            <ac:chgData name="Ferdinando Giordano" userId="d0a9c6e6-5c84-4aea-998f-76069c1e4fee" providerId="ADAL" clId="{6FDF34E3-77C6-684B-8A75-A7A36233B6FD}" dt="2020-05-06T10:05:23.461" v="9"/>
            <ac:picMkLst>
              <pc:docMk/>
              <pc:sldMasterMk cId="1989466535" sldId="2147483648"/>
              <pc:sldLayoutMk cId="504677881" sldId="2147483660"/>
              <ac:picMk id="25" creationId="{0CFAF545-F58F-9E44-8107-8230731BB556}"/>
            </ac:picMkLst>
          </pc:picChg>
          <pc:picChg chg="add mod">
            <ac:chgData name="Ferdinando Giordano" userId="d0a9c6e6-5c84-4aea-998f-76069c1e4fee" providerId="ADAL" clId="{6FDF34E3-77C6-684B-8A75-A7A36233B6FD}" dt="2020-05-06T10:05:23.461" v="9"/>
            <ac:picMkLst>
              <pc:docMk/>
              <pc:sldMasterMk cId="1989466535" sldId="2147483648"/>
              <pc:sldLayoutMk cId="504677881" sldId="2147483660"/>
              <ac:picMk id="26" creationId="{ACC54A6F-408B-C642-92E1-1E463D7B4F60}"/>
            </ac:picMkLst>
          </pc:picChg>
          <pc:picChg chg="add mod">
            <ac:chgData name="Ferdinando Giordano" userId="d0a9c6e6-5c84-4aea-998f-76069c1e4fee" providerId="ADAL" clId="{6FDF34E3-77C6-684B-8A75-A7A36233B6FD}" dt="2020-05-06T10:05:23.461" v="9"/>
            <ac:picMkLst>
              <pc:docMk/>
              <pc:sldMasterMk cId="1989466535" sldId="2147483648"/>
              <pc:sldLayoutMk cId="504677881" sldId="2147483660"/>
              <ac:picMk id="27" creationId="{05CE5646-64F2-BC41-86C1-BBF9B8795E31}"/>
            </ac:picMkLst>
          </pc:picChg>
          <pc:picChg chg="add mod">
            <ac:chgData name="Ferdinando Giordano" userId="d0a9c6e6-5c84-4aea-998f-76069c1e4fee" providerId="ADAL" clId="{6FDF34E3-77C6-684B-8A75-A7A36233B6FD}" dt="2020-05-06T10:05:23.461" v="9"/>
            <ac:picMkLst>
              <pc:docMk/>
              <pc:sldMasterMk cId="1989466535" sldId="2147483648"/>
              <pc:sldLayoutMk cId="504677881" sldId="2147483660"/>
              <ac:picMk id="28" creationId="{D85563C2-EEC9-BF42-8743-08931226E79E}"/>
            </ac:picMkLst>
          </pc:picChg>
          <pc:picChg chg="add mod">
            <ac:chgData name="Ferdinando Giordano" userId="d0a9c6e6-5c84-4aea-998f-76069c1e4fee" providerId="ADAL" clId="{6FDF34E3-77C6-684B-8A75-A7A36233B6FD}" dt="2020-05-06T10:05:23.461" v="9"/>
            <ac:picMkLst>
              <pc:docMk/>
              <pc:sldMasterMk cId="1989466535" sldId="2147483648"/>
              <pc:sldLayoutMk cId="504677881" sldId="2147483660"/>
              <ac:picMk id="29" creationId="{5442E181-F6DA-C74C-A684-91D98A44E29A}"/>
            </ac:picMkLst>
          </pc:picChg>
        </pc:sldLayoutChg>
      </pc:sldMasterChg>
    </pc:docChg>
  </pc:docChgLst>
  <pc:docChgLst>
    <pc:chgData name="Erica Fanchini" userId="S::e.fanchini@365caen.onmicrosoft.com::3813bc73-11c4-4053-86c5-e03c26667c09" providerId="AD" clId="Web-{AB3B49F3-744D-F83D-7F35-1FC7347A9B45}"/>
    <pc:docChg chg="modSld">
      <pc:chgData name="Erica Fanchini" userId="S::e.fanchini@365caen.onmicrosoft.com::3813bc73-11c4-4053-86c5-e03c26667c09" providerId="AD" clId="Web-{AB3B49F3-744D-F83D-7F35-1FC7347A9B45}" dt="2020-03-31T18:58:25.542" v="11" actId="20577"/>
      <pc:docMkLst>
        <pc:docMk/>
      </pc:docMkLst>
      <pc:sldChg chg="modSp">
        <pc:chgData name="Erica Fanchini" userId="S::e.fanchini@365caen.onmicrosoft.com::3813bc73-11c4-4053-86c5-e03c26667c09" providerId="AD" clId="Web-{AB3B49F3-744D-F83D-7F35-1FC7347A9B45}" dt="2020-03-31T18:58:25.542" v="10" actId="20577"/>
        <pc:sldMkLst>
          <pc:docMk/>
          <pc:sldMk cId="4256243947" sldId="264"/>
        </pc:sldMkLst>
        <pc:spChg chg="mod">
          <ac:chgData name="Erica Fanchini" userId="S::e.fanchini@365caen.onmicrosoft.com::3813bc73-11c4-4053-86c5-e03c26667c09" providerId="AD" clId="Web-{AB3B49F3-744D-F83D-7F35-1FC7347A9B45}" dt="2020-03-31T18:58:25.542" v="10" actId="20577"/>
          <ac:spMkLst>
            <pc:docMk/>
            <pc:sldMk cId="4256243947" sldId="264"/>
            <ac:spMk id="3" creationId="{D3E5AB2E-FF2A-41B8-8902-1A64326152A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5D963A-C02A-44B3-810A-2B1D32A19381}" type="datetimeFigureOut">
              <a:rPr lang="it-IT" smtClean="0"/>
              <a:t>25/01/2023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CE8E29-AD91-4DE6-A5E4-47F1DFC66592}" type="slidenum">
              <a:rPr lang="it-IT" smtClean="0"/>
              <a:t>‹N°›</a:t>
            </a:fld>
            <a:endParaRPr lang="it-IT"/>
          </a:p>
        </p:txBody>
      </p:sp>
    </p:spTree>
    <p:extLst>
      <p:ext uri="{BB962C8B-B14F-4D97-AF65-F5344CB8AC3E}">
        <p14:creationId xmlns:p14="http://schemas.microsoft.com/office/powerpoint/2010/main" val="1435034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30</a:t>
            </a:r>
            <a:r>
              <a:rPr lang="en-GB" baseline="0" dirty="0"/>
              <a:t> minutes</a:t>
            </a:r>
            <a:endParaRPr lang="en-GB" dirty="0"/>
          </a:p>
        </p:txBody>
      </p:sp>
      <p:sp>
        <p:nvSpPr>
          <p:cNvPr id="4" name="Slide Number Placeholder 3"/>
          <p:cNvSpPr>
            <a:spLocks noGrp="1"/>
          </p:cNvSpPr>
          <p:nvPr>
            <p:ph type="sldNum" sz="quarter" idx="10"/>
          </p:nvPr>
        </p:nvSpPr>
        <p:spPr/>
        <p:txBody>
          <a:bodyPr/>
          <a:lstStyle/>
          <a:p>
            <a:fld id="{B6CE8E29-AD91-4DE6-A5E4-47F1DFC66592}" type="slidenum">
              <a:rPr lang="it-IT" smtClean="0"/>
              <a:t>1</a:t>
            </a:fld>
            <a:endParaRPr lang="it-IT"/>
          </a:p>
        </p:txBody>
      </p:sp>
    </p:spTree>
    <p:extLst>
      <p:ext uri="{BB962C8B-B14F-4D97-AF65-F5344CB8AC3E}">
        <p14:creationId xmlns:p14="http://schemas.microsoft.com/office/powerpoint/2010/main" val="2146737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Each nuclide has a different color and the points denote the “true” values.</a:t>
            </a:r>
          </a:p>
          <a:p>
            <a:endParaRPr lang="en-US" dirty="0"/>
          </a:p>
          <a:p>
            <a:pPr marL="0" indent="0">
              <a:buFont typeface="Arial" panose="020B0604020202020204" pitchFamily="34" charset="0"/>
              <a:buNone/>
            </a:pPr>
            <a:r>
              <a:rPr lang="en-US" b="1" dirty="0"/>
              <a:t>no prior information</a:t>
            </a:r>
            <a:r>
              <a:rPr lang="en-US" dirty="0"/>
              <a:t> about the Pu vector (or anything else) is available</a:t>
            </a:r>
          </a:p>
          <a:p>
            <a:pPr marL="628650" lvl="1" indent="-171450">
              <a:buFont typeface="Arial" panose="020B0604020202020204" pitchFamily="34" charset="0"/>
              <a:buChar char="•"/>
            </a:pPr>
            <a:r>
              <a:rPr lang="en-US" dirty="0"/>
              <a:t>We jointly infer a total Pu mass together with a vector for the 5 Pu nuclides) and nuclide to total Pu ratios (“scaling factors”) for Am-241 and other Pu-related nuclides (if any). So in both cases, the total Pu mass can vary between 0 g and 1 g (uniform prior distribution between 0 g and 1 g). The inferred vector is assigned a flat (</a:t>
            </a:r>
            <a:r>
              <a:rPr lang="en-US" dirty="0" err="1"/>
              <a:t>Dirichlet</a:t>
            </a:r>
            <a:r>
              <a:rPr lang="en-US" dirty="0"/>
              <a:t>) prior, which means that the inferred vector components can take any value between 0 % and 100% (under the constraint that they sum up to 100% - this is guaranteed by the use of a </a:t>
            </a:r>
            <a:r>
              <a:rPr lang="en-US" dirty="0" err="1"/>
              <a:t>Dirichlet</a:t>
            </a:r>
            <a:r>
              <a:rPr lang="en-US" dirty="0"/>
              <a:t> prior distribution).</a:t>
            </a:r>
          </a:p>
          <a:p>
            <a:pPr marL="628650" lvl="1" indent="-171450">
              <a:buFont typeface="Arial" panose="020B0604020202020204" pitchFamily="34" charset="0"/>
              <a:buChar char="•"/>
            </a:pPr>
            <a:r>
              <a:rPr lang="en-US" dirty="0"/>
              <a:t>Adding PNCC to SGS nicely allow for resolving the Pu-242 distribution, which is totally uncertain otherwise. Adding ANCC to SGS also helps but to a (much) lesser extent.</a:t>
            </a:r>
          </a:p>
          <a:p>
            <a:pPr marL="628650" lvl="1" indent="-171450">
              <a:buFont typeface="Arial" panose="020B0604020202020204" pitchFamily="34" charset="0"/>
              <a:buChar char="•"/>
            </a:pPr>
            <a:endParaRPr lang="en-US" dirty="0"/>
          </a:p>
          <a:p>
            <a:pPr marL="0" indent="0">
              <a:buFont typeface="Arial" panose="020B0604020202020204" pitchFamily="34" charset="0"/>
              <a:buNone/>
            </a:pPr>
            <a:r>
              <a:rPr lang="en-US" b="1" dirty="0"/>
              <a:t>prior information </a:t>
            </a:r>
            <a:r>
              <a:rPr lang="en-US" dirty="0"/>
              <a:t>about the Pu vector is available and used to guide the inference</a:t>
            </a:r>
          </a:p>
          <a:p>
            <a:pPr marL="628650" lvl="1" indent="-171450">
              <a:buFont typeface="Arial" panose="020B0604020202020204" pitchFamily="34" charset="0"/>
              <a:buChar char="•"/>
            </a:pPr>
            <a:r>
              <a:rPr lang="en-US" dirty="0"/>
              <a:t>The inferred vector is assigned a (</a:t>
            </a:r>
            <a:r>
              <a:rPr lang="en-US" dirty="0" err="1"/>
              <a:t>Dirichlet</a:t>
            </a:r>
            <a:r>
              <a:rPr lang="en-US" dirty="0"/>
              <a:t>) prior distribution that favors the values of the prior vector estimate. In practice, that means that the inferred vector is allowed to differ by a few percent from the prior vector estimate,</a:t>
            </a:r>
          </a:p>
          <a:p>
            <a:pPr marL="628650" lvl="1" indent="-171450">
              <a:buFont typeface="Arial" panose="020B0604020202020204" pitchFamily="34" charset="0"/>
              <a:buChar char="•"/>
            </a:pPr>
            <a:r>
              <a:rPr lang="en-US" dirty="0"/>
              <a:t>It is seen that all nuclides but the non gamma-emitting Pu-242 nuclide are well resolved by SGS (called Gamma in the figure). Pu-242 is still relatively well constrained by its prior distribution though. Then when adding PNCC to SGS, the Pu-242 posterior distribution becomes well resolved as well. Regarding ANCC, it doesn’t bring much here.</a:t>
            </a:r>
          </a:p>
        </p:txBody>
      </p:sp>
    </p:spTree>
    <p:extLst>
      <p:ext uri="{BB962C8B-B14F-4D97-AF65-F5344CB8AC3E}">
        <p14:creationId xmlns:p14="http://schemas.microsoft.com/office/powerpoint/2010/main" val="3757243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a:t>
            </a:r>
          </a:p>
          <a:p>
            <a:r>
              <a:rPr lang="en-US" dirty="0"/>
              <a:t>Total Pu mass</a:t>
            </a:r>
          </a:p>
          <a:p>
            <a:r>
              <a:rPr lang="en-US" dirty="0"/>
              <a:t>Gamma resolves good,</a:t>
            </a:r>
            <a:r>
              <a:rPr lang="en-US" baseline="0" dirty="0"/>
              <a:t> but more accuracy when PNCC and ANCC are added</a:t>
            </a:r>
            <a:endParaRPr lang="en-US" dirty="0"/>
          </a:p>
        </p:txBody>
      </p:sp>
      <p:sp>
        <p:nvSpPr>
          <p:cNvPr id="4" name="Slide Number Placeholder 3"/>
          <p:cNvSpPr>
            <a:spLocks noGrp="1"/>
          </p:cNvSpPr>
          <p:nvPr>
            <p:ph type="sldNum" sz="quarter" idx="10"/>
          </p:nvPr>
        </p:nvSpPr>
        <p:spPr/>
        <p:txBody>
          <a:bodyPr/>
          <a:lstStyle/>
          <a:p>
            <a:fld id="{B6CE8E29-AD91-4DE6-A5E4-47F1DFC66592}" type="slidenum">
              <a:rPr lang="it-IT" smtClean="0"/>
              <a:t>14</a:t>
            </a:fld>
            <a:endParaRPr lang="it-IT"/>
          </a:p>
        </p:txBody>
      </p:sp>
    </p:spTree>
    <p:extLst>
      <p:ext uri="{BB962C8B-B14F-4D97-AF65-F5344CB8AC3E}">
        <p14:creationId xmlns:p14="http://schemas.microsoft.com/office/powerpoint/2010/main" val="2393432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picture is to show</a:t>
            </a:r>
            <a:r>
              <a:rPr lang="en-US" baseline="0" dirty="0"/>
              <a:t> that more detailed information can be obtained, this per segment for the individual radionuclides.</a:t>
            </a:r>
          </a:p>
          <a:p>
            <a:r>
              <a:rPr lang="en-US" baseline="0" dirty="0"/>
              <a:t>Most of the Pu mass is situated at the bottom of the drum.</a:t>
            </a:r>
            <a:endParaRPr lang="en-US" dirty="0"/>
          </a:p>
        </p:txBody>
      </p:sp>
      <p:sp>
        <p:nvSpPr>
          <p:cNvPr id="4" name="Slide Number Placeholder 3"/>
          <p:cNvSpPr>
            <a:spLocks noGrp="1"/>
          </p:cNvSpPr>
          <p:nvPr>
            <p:ph type="sldNum" sz="quarter" idx="10"/>
          </p:nvPr>
        </p:nvSpPr>
        <p:spPr/>
        <p:txBody>
          <a:bodyPr/>
          <a:lstStyle/>
          <a:p>
            <a:fld id="{B6CE8E29-AD91-4DE6-A5E4-47F1DFC66592}" type="slidenum">
              <a:rPr lang="it-IT" smtClean="0"/>
              <a:t>15</a:t>
            </a:fld>
            <a:endParaRPr lang="it-IT"/>
          </a:p>
        </p:txBody>
      </p:sp>
    </p:spTree>
    <p:extLst>
      <p:ext uri="{BB962C8B-B14F-4D97-AF65-F5344CB8AC3E}">
        <p14:creationId xmlns:p14="http://schemas.microsoft.com/office/powerpoint/2010/main" val="3910696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0204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7461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KPI</a:t>
            </a:r>
          </a:p>
          <a:p>
            <a:r>
              <a:rPr lang="en-US" baseline="0" dirty="0"/>
              <a:t>Chance + </a:t>
            </a:r>
            <a:r>
              <a:rPr lang="en-US" baseline="0" dirty="0" err="1"/>
              <a:t>micado</a:t>
            </a:r>
            <a:endParaRPr lang="en-US" baseline="0" dirty="0"/>
          </a:p>
        </p:txBody>
      </p:sp>
      <p:sp>
        <p:nvSpPr>
          <p:cNvPr id="4" name="Slide Number Placeholder 3"/>
          <p:cNvSpPr>
            <a:spLocks noGrp="1"/>
          </p:cNvSpPr>
          <p:nvPr>
            <p:ph type="sldNum" sz="quarter" idx="10"/>
          </p:nvPr>
        </p:nvSpPr>
        <p:spPr/>
        <p:txBody>
          <a:bodyPr/>
          <a:lstStyle/>
          <a:p>
            <a:fld id="{B6CE8E29-AD91-4DE6-A5E4-47F1DFC66592}" type="slidenum">
              <a:rPr lang="it-IT" smtClean="0"/>
              <a:t>18</a:t>
            </a:fld>
            <a:endParaRPr lang="it-IT"/>
          </a:p>
        </p:txBody>
      </p:sp>
    </p:spTree>
    <p:extLst>
      <p:ext uri="{BB962C8B-B14F-4D97-AF65-F5344CB8AC3E}">
        <p14:creationId xmlns:p14="http://schemas.microsoft.com/office/powerpoint/2010/main" val="528614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CE8E29-AD91-4DE6-A5E4-47F1DFC66592}" type="slidenum">
              <a:rPr lang="it-IT" smtClean="0"/>
              <a:t>20</a:t>
            </a:fld>
            <a:endParaRPr lang="it-IT"/>
          </a:p>
        </p:txBody>
      </p:sp>
    </p:spTree>
    <p:extLst>
      <p:ext uri="{BB962C8B-B14F-4D97-AF65-F5344CB8AC3E}">
        <p14:creationId xmlns:p14="http://schemas.microsoft.com/office/powerpoint/2010/main" val="252563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CE8E29-AD91-4DE6-A5E4-47F1DFC66592}" type="slidenum">
              <a:rPr lang="it-IT" smtClean="0"/>
              <a:t>21</a:t>
            </a:fld>
            <a:endParaRPr lang="it-IT"/>
          </a:p>
        </p:txBody>
      </p:sp>
    </p:spTree>
    <p:extLst>
      <p:ext uri="{BB962C8B-B14F-4D97-AF65-F5344CB8AC3E}">
        <p14:creationId xmlns:p14="http://schemas.microsoft.com/office/powerpoint/2010/main" val="3069739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6CE8E29-AD91-4DE6-A5E4-47F1DFC66592}" type="slidenum">
              <a:rPr lang="it-IT" smtClean="0"/>
              <a:t>2</a:t>
            </a:fld>
            <a:endParaRPr lang="it-IT"/>
          </a:p>
        </p:txBody>
      </p:sp>
    </p:spTree>
    <p:extLst>
      <p:ext uri="{BB962C8B-B14F-4D97-AF65-F5344CB8AC3E}">
        <p14:creationId xmlns:p14="http://schemas.microsoft.com/office/powerpoint/2010/main" val="364316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6CE8E29-AD91-4DE6-A5E4-47F1DFC66592}" type="slidenum">
              <a:rPr lang="it-IT" smtClean="0"/>
              <a:t>6</a:t>
            </a:fld>
            <a:endParaRPr lang="it-IT"/>
          </a:p>
        </p:txBody>
      </p:sp>
    </p:spTree>
    <p:extLst>
      <p:ext uri="{BB962C8B-B14F-4D97-AF65-F5344CB8AC3E}">
        <p14:creationId xmlns:p14="http://schemas.microsoft.com/office/powerpoint/2010/main" val="3024008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criteria for each measurement technique to select two out of three cases comprised the added value, the feasibility (e.g. duration calculations and detection limits) and the work load and calculation time that should stay realistic.</a:t>
            </a:r>
          </a:p>
          <a:p>
            <a:r>
              <a:rPr lang="en-US" sz="1200" i="1" kern="1200" dirty="0">
                <a:solidFill>
                  <a:schemeClr val="tx1"/>
                </a:solidFill>
                <a:effectLst/>
                <a:latin typeface="+mn-lt"/>
                <a:ea typeface="+mn-ea"/>
                <a:cs typeface="+mn-cs"/>
              </a:rPr>
              <a:t>Since VC2 is the most difficult case for performing neutron measurements, as well as for detecting gamma rays, this case has not been considered.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When</a:t>
            </a:r>
            <a:r>
              <a:rPr lang="en-US" sz="1200" i="1" kern="1200" baseline="0" dirty="0">
                <a:solidFill>
                  <a:schemeClr val="tx1"/>
                </a:solidFill>
                <a:effectLst/>
                <a:latin typeface="+mn-lt"/>
                <a:ea typeface="+mn-ea"/>
                <a:cs typeface="+mn-cs"/>
              </a:rPr>
              <a:t> there is a question about LINAC: </a:t>
            </a:r>
            <a:r>
              <a:rPr lang="en-US" sz="1200" i="1" kern="1200" dirty="0">
                <a:solidFill>
                  <a:schemeClr val="tx1"/>
                </a:solidFill>
                <a:effectLst/>
                <a:latin typeface="+mn-lt"/>
                <a:ea typeface="+mn-ea"/>
                <a:cs typeface="+mn-cs"/>
              </a:rPr>
              <a:t>Why not LINAC? Many delays due to </a:t>
            </a:r>
            <a:r>
              <a:rPr lang="en-US" sz="1200" i="1" kern="1200" dirty="0" err="1">
                <a:solidFill>
                  <a:schemeClr val="tx1"/>
                </a:solidFill>
                <a:effectLst/>
                <a:latin typeface="+mn-lt"/>
                <a:ea typeface="+mn-ea"/>
                <a:cs typeface="+mn-cs"/>
              </a:rPr>
              <a:t>covid</a:t>
            </a:r>
            <a:r>
              <a:rPr lang="en-US" sz="1200" i="1" kern="1200" dirty="0">
                <a:solidFill>
                  <a:schemeClr val="tx1"/>
                </a:solidFill>
                <a:effectLst/>
                <a:latin typeface="+mn-lt"/>
                <a:ea typeface="+mn-ea"/>
                <a:cs typeface="+mn-cs"/>
              </a:rPr>
              <a:t>. Besides that, there were some technical issues. So there was no possibility anymore to perform the calculations. And SCK CEN has no experience with calculations for LINAC unlike the techniques of gamma spectrometry and neutron (Has CEA something to add?)</a:t>
            </a:r>
            <a:endParaRPr lang="en-US" sz="1200" kern="1200" dirty="0">
              <a:solidFill>
                <a:schemeClr val="tx1"/>
              </a:solidFill>
              <a:effectLst/>
              <a:latin typeface="+mn-lt"/>
              <a:ea typeface="+mn-ea"/>
              <a:cs typeface="+mn-cs"/>
            </a:endParaRPr>
          </a:p>
          <a:p>
            <a:endParaRPr lang="en-GB" sz="1000" dirty="0"/>
          </a:p>
        </p:txBody>
      </p:sp>
      <p:sp>
        <p:nvSpPr>
          <p:cNvPr id="4" name="Slide Number Placeholder 3"/>
          <p:cNvSpPr>
            <a:spLocks noGrp="1"/>
          </p:cNvSpPr>
          <p:nvPr>
            <p:ph type="sldNum" sz="quarter" idx="10"/>
          </p:nvPr>
        </p:nvSpPr>
        <p:spPr/>
        <p:txBody>
          <a:bodyPr/>
          <a:lstStyle/>
          <a:p>
            <a:fld id="{B6CE8E29-AD91-4DE6-A5E4-47F1DFC66592}" type="slidenum">
              <a:rPr lang="it-IT" smtClean="0"/>
              <a:t>7</a:t>
            </a:fld>
            <a:endParaRPr lang="it-IT"/>
          </a:p>
        </p:txBody>
      </p:sp>
    </p:spTree>
    <p:extLst>
      <p:ext uri="{BB962C8B-B14F-4D97-AF65-F5344CB8AC3E}">
        <p14:creationId xmlns:p14="http://schemas.microsoft.com/office/powerpoint/2010/main" val="2278751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Flowchart -&gt; how these uncertainties propagate into a final uncertainty on the inventory</a:t>
            </a:r>
            <a:r>
              <a:rPr lang="en-US" baseline="0" dirty="0"/>
              <a:t> for a given waste package.</a:t>
            </a:r>
          </a:p>
          <a:p>
            <a:pPr lvl="0"/>
            <a:r>
              <a:rPr lang="en-US" sz="1200" kern="1200" dirty="0">
                <a:solidFill>
                  <a:schemeClr val="tx1"/>
                </a:solidFill>
                <a:effectLst/>
                <a:latin typeface="+mn-lt"/>
                <a:ea typeface="+mn-ea"/>
                <a:cs typeface="+mn-cs"/>
              </a:rPr>
              <a:t>Measured values -&gt; The actual observed values from the measurements, but also the observed waste package properties (volume, mass)</a:t>
            </a:r>
          </a:p>
          <a:p>
            <a:pPr lvl="0"/>
            <a:r>
              <a:rPr lang="en-US" sz="1200" kern="1200" dirty="0">
                <a:solidFill>
                  <a:schemeClr val="tx1"/>
                </a:solidFill>
                <a:effectLst/>
                <a:latin typeface="+mn-lt"/>
                <a:ea typeface="+mn-ea"/>
                <a:cs typeface="+mn-cs"/>
              </a:rPr>
              <a:t>Input values -&gt; are related to the measurement setup itself</a:t>
            </a:r>
          </a:p>
          <a:p>
            <a:pPr lvl="0"/>
            <a:r>
              <a:rPr lang="en-US" sz="1200" kern="1200" dirty="0">
                <a:solidFill>
                  <a:schemeClr val="tx1"/>
                </a:solidFill>
                <a:effectLst/>
                <a:latin typeface="+mn-lt"/>
                <a:ea typeface="+mn-ea"/>
                <a:cs typeface="+mn-cs"/>
              </a:rPr>
              <a:t>Propagated values -&gt; intermediate results</a:t>
            </a:r>
          </a:p>
          <a:p>
            <a:pPr lvl="0"/>
            <a:r>
              <a:rPr lang="en-US" sz="1200" kern="1200" dirty="0">
                <a:solidFill>
                  <a:schemeClr val="tx1"/>
                </a:solidFill>
                <a:effectLst/>
                <a:latin typeface="+mn-lt"/>
                <a:ea typeface="+mn-ea"/>
                <a:cs typeface="+mn-cs"/>
              </a:rPr>
              <a:t>Final result = activity concentration</a:t>
            </a:r>
          </a:p>
          <a:p>
            <a:r>
              <a:rPr lang="en-US" baseline="0" dirty="0"/>
              <a:t>Approach is further explained in the following slides.</a:t>
            </a:r>
          </a:p>
        </p:txBody>
      </p:sp>
      <p:sp>
        <p:nvSpPr>
          <p:cNvPr id="4" name="Slide Number Placeholder 3"/>
          <p:cNvSpPr>
            <a:spLocks noGrp="1"/>
          </p:cNvSpPr>
          <p:nvPr>
            <p:ph type="sldNum" sz="quarter" idx="10"/>
          </p:nvPr>
        </p:nvSpPr>
        <p:spPr/>
        <p:txBody>
          <a:bodyPr/>
          <a:lstStyle/>
          <a:p>
            <a:fld id="{B6CE8E29-AD91-4DE6-A5E4-47F1DFC66592}" type="slidenum">
              <a:rPr lang="it-IT" smtClean="0"/>
              <a:t>8</a:t>
            </a:fld>
            <a:endParaRPr lang="it-IT"/>
          </a:p>
        </p:txBody>
      </p:sp>
    </p:spTree>
    <p:extLst>
      <p:ext uri="{BB962C8B-B14F-4D97-AF65-F5344CB8AC3E}">
        <p14:creationId xmlns:p14="http://schemas.microsoft.com/office/powerpoint/2010/main" val="2280006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Standard error propagation = first order Taylor expansion (standard rules for error</a:t>
            </a:r>
            <a:r>
              <a:rPr lang="en-GB" baseline="0" dirty="0"/>
              <a:t> propagation)</a:t>
            </a:r>
          </a:p>
          <a:p>
            <a:r>
              <a:rPr lang="en-GB" baseline="0" dirty="0"/>
              <a:t>MC -&gt; Monte Carlo = more advances but does not allow improving the result using multiple observations</a:t>
            </a:r>
          </a:p>
          <a:p>
            <a:r>
              <a:rPr lang="en-GB" baseline="0" dirty="0"/>
              <a:t>MCMC -&gt; Markov Chain Monte Carlo = Bayesian approach -&gt; step towards machine learning</a:t>
            </a:r>
          </a:p>
          <a:p>
            <a:endParaRPr lang="en-GB" baseline="0" dirty="0"/>
          </a:p>
        </p:txBody>
      </p:sp>
    </p:spTree>
    <p:extLst>
      <p:ext uri="{BB962C8B-B14F-4D97-AF65-F5344CB8AC3E}">
        <p14:creationId xmlns:p14="http://schemas.microsoft.com/office/powerpoint/2010/main" val="2409198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Drum is modeled as 1 mm thickness stainless steel</a:t>
            </a:r>
          </a:p>
          <a:p>
            <a:r>
              <a:rPr lang="en-US" dirty="0"/>
              <a:t>5</a:t>
            </a:r>
            <a:r>
              <a:rPr lang="en-US" baseline="0" dirty="0"/>
              <a:t> sub volumes modeled, each with 2 matrices and 2 densities</a:t>
            </a:r>
            <a:endParaRPr lang="en-US" dirty="0"/>
          </a:p>
        </p:txBody>
      </p:sp>
      <p:sp>
        <p:nvSpPr>
          <p:cNvPr id="4" name="Slide Number Placeholder 3"/>
          <p:cNvSpPr>
            <a:spLocks noGrp="1"/>
          </p:cNvSpPr>
          <p:nvPr>
            <p:ph type="sldNum" sz="quarter" idx="10"/>
          </p:nvPr>
        </p:nvSpPr>
        <p:spPr/>
        <p:txBody>
          <a:bodyPr/>
          <a:lstStyle/>
          <a:p>
            <a:fld id="{B6CE8E29-AD91-4DE6-A5E4-47F1DFC66592}" type="slidenum">
              <a:rPr lang="it-IT" smtClean="0"/>
              <a:t>10</a:t>
            </a:fld>
            <a:endParaRPr lang="it-IT" dirty="0"/>
          </a:p>
        </p:txBody>
      </p:sp>
    </p:spTree>
    <p:extLst>
      <p:ext uri="{BB962C8B-B14F-4D97-AF65-F5344CB8AC3E}">
        <p14:creationId xmlns:p14="http://schemas.microsoft.com/office/powerpoint/2010/main" val="3064289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Drum is modeled as 1 mm thickness</a:t>
            </a:r>
            <a:r>
              <a:rPr lang="en-US" baseline="0" dirty="0"/>
              <a:t> of stainless steel.</a:t>
            </a:r>
            <a:endParaRPr lang="en-US" dirty="0"/>
          </a:p>
          <a:p>
            <a:r>
              <a:rPr lang="en-US" dirty="0"/>
              <a:t>The concrete</a:t>
            </a:r>
            <a:r>
              <a:rPr lang="en-US" baseline="0" dirty="0"/>
              <a:t> is modeled only on the sides of the compacted drums (and not between – above and below) the discs.</a:t>
            </a:r>
          </a:p>
          <a:p>
            <a:r>
              <a:rPr lang="en-US" baseline="0" dirty="0"/>
              <a:t>Each compacted disc is modeled with an envelope of 1mm stainless steel.</a:t>
            </a:r>
          </a:p>
        </p:txBody>
      </p:sp>
      <p:sp>
        <p:nvSpPr>
          <p:cNvPr id="4" name="Slide Number Placeholder 3"/>
          <p:cNvSpPr>
            <a:spLocks noGrp="1"/>
          </p:cNvSpPr>
          <p:nvPr>
            <p:ph type="sldNum" sz="quarter" idx="10"/>
          </p:nvPr>
        </p:nvSpPr>
        <p:spPr/>
        <p:txBody>
          <a:bodyPr/>
          <a:lstStyle/>
          <a:p>
            <a:fld id="{B6CE8E29-AD91-4DE6-A5E4-47F1DFC66592}" type="slidenum">
              <a:rPr lang="it-IT" smtClean="0"/>
              <a:t>11</a:t>
            </a:fld>
            <a:endParaRPr lang="it-IT" dirty="0"/>
          </a:p>
        </p:txBody>
      </p:sp>
    </p:spTree>
    <p:extLst>
      <p:ext uri="{BB962C8B-B14F-4D97-AF65-F5344CB8AC3E}">
        <p14:creationId xmlns:p14="http://schemas.microsoft.com/office/powerpoint/2010/main" val="4089146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CE8E29-AD91-4DE6-A5E4-47F1DFC66592}" type="slidenum">
              <a:rPr lang="it-IT" smtClean="0"/>
              <a:t>12</a:t>
            </a:fld>
            <a:endParaRPr lang="it-IT"/>
          </a:p>
        </p:txBody>
      </p:sp>
    </p:spTree>
    <p:extLst>
      <p:ext uri="{BB962C8B-B14F-4D97-AF65-F5344CB8AC3E}">
        <p14:creationId xmlns:p14="http://schemas.microsoft.com/office/powerpoint/2010/main" val="27786607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pn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921D9B-5643-4592-AA97-B6966770A29C}"/>
              </a:ext>
            </a:extLst>
          </p:cNvPr>
          <p:cNvSpPr>
            <a:spLocks noGrp="1"/>
          </p:cNvSpPr>
          <p:nvPr>
            <p:ph type="ctrTitle"/>
          </p:nvPr>
        </p:nvSpPr>
        <p:spPr>
          <a:xfrm>
            <a:off x="1524000" y="2236126"/>
            <a:ext cx="9144000" cy="1765570"/>
          </a:xfrm>
        </p:spPr>
        <p:txBody>
          <a:bodyPr anchor="b"/>
          <a:lstStyle>
            <a:lvl1pPr algn="ctr">
              <a:defRPr sz="6000" b="1"/>
            </a:lvl1pPr>
          </a:lstStyle>
          <a:p>
            <a:r>
              <a:rPr lang="it-IT"/>
              <a:t>Fare clic per modificare lo stile del titolo dello schema</a:t>
            </a:r>
          </a:p>
        </p:txBody>
      </p:sp>
      <p:sp>
        <p:nvSpPr>
          <p:cNvPr id="17" name="Rettangolo 47">
            <a:extLst>
              <a:ext uri="{FF2B5EF4-FFF2-40B4-BE49-F238E27FC236}">
                <a16:creationId xmlns:a16="http://schemas.microsoft.com/office/drawing/2014/main" id="{F4EA2CBF-BC4B-4803-A8BB-002B8C8BA441}"/>
              </a:ext>
            </a:extLst>
          </p:cNvPr>
          <p:cNvSpPr/>
          <p:nvPr userDrawn="1"/>
        </p:nvSpPr>
        <p:spPr>
          <a:xfrm>
            <a:off x="162621" y="6371951"/>
            <a:ext cx="11866758" cy="384721"/>
          </a:xfrm>
          <a:prstGeom prst="rect">
            <a:avLst/>
          </a:prstGeom>
        </p:spPr>
        <p:txBody>
          <a:bodyPr wrap="square">
            <a:spAutoFit/>
          </a:bodyPr>
          <a:lstStyle/>
          <a:p>
            <a:pPr lvl="0" algn="ctr">
              <a:defRPr/>
            </a:pPr>
            <a:r>
              <a:rPr lang="en-GB" sz="950" b="1" spc="150">
                <a:solidFill>
                  <a:schemeClr val="tx2"/>
                </a:solidFill>
              </a:rPr>
              <a:t>CONFIDENTIAL. This document has been produced under Grant Agreement </a:t>
            </a:r>
            <a:r>
              <a:rPr lang="it-IT" sz="950" b="1" spc="150">
                <a:solidFill>
                  <a:schemeClr val="tx2"/>
                </a:solidFill>
              </a:rPr>
              <a:t>847641</a:t>
            </a:r>
            <a:r>
              <a:rPr lang="en-GB" sz="950" b="1" spc="150">
                <a:solidFill>
                  <a:schemeClr val="tx2"/>
                </a:solidFill>
              </a:rPr>
              <a:t>. This document and its contents remain the property of the beneficiaries of the MICADO Consortium and may not be distributed or reproduced without the express written approval of the MICADO Coordinator, CAEN </a:t>
            </a:r>
            <a:r>
              <a:rPr lang="en-GB" sz="950" b="1" spc="150" err="1">
                <a:solidFill>
                  <a:schemeClr val="tx2"/>
                </a:solidFill>
              </a:rPr>
              <a:t>SpA</a:t>
            </a:r>
            <a:r>
              <a:rPr lang="en-GB" sz="950" b="1" spc="150">
                <a:solidFill>
                  <a:schemeClr val="tx2"/>
                </a:solidFill>
              </a:rPr>
              <a:t>.</a:t>
            </a:r>
          </a:p>
        </p:txBody>
      </p:sp>
      <p:pic>
        <p:nvPicPr>
          <p:cNvPr id="5" name="Immagine 3" descr="Immagine che contiene clipart&#10;&#10;Descrizione generata automaticamente">
            <a:extLst>
              <a:ext uri="{FF2B5EF4-FFF2-40B4-BE49-F238E27FC236}">
                <a16:creationId xmlns:a16="http://schemas.microsoft.com/office/drawing/2014/main" id="{0D7960CC-A473-490A-ACF0-1D50529E557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995180" y="617435"/>
            <a:ext cx="5882640" cy="1544194"/>
          </a:xfrm>
          <a:prstGeom prst="rect">
            <a:avLst/>
          </a:prstGeom>
          <a:ln w="12700">
            <a:noFill/>
          </a:ln>
        </p:spPr>
      </p:pic>
      <p:grpSp>
        <p:nvGrpSpPr>
          <p:cNvPr id="14" name="Group 13">
            <a:extLst>
              <a:ext uri="{FF2B5EF4-FFF2-40B4-BE49-F238E27FC236}">
                <a16:creationId xmlns:a16="http://schemas.microsoft.com/office/drawing/2014/main" id="{053A54A1-98CA-4336-A149-E3E1A3AAFA7A}"/>
              </a:ext>
            </a:extLst>
          </p:cNvPr>
          <p:cNvGrpSpPr/>
          <p:nvPr userDrawn="1"/>
        </p:nvGrpSpPr>
        <p:grpSpPr>
          <a:xfrm>
            <a:off x="2539346" y="4397258"/>
            <a:ext cx="6755863" cy="1063885"/>
            <a:chOff x="2690553" y="4621874"/>
            <a:chExt cx="6810896" cy="1063885"/>
          </a:xfrm>
        </p:grpSpPr>
        <p:sp>
          <p:nvSpPr>
            <p:cNvPr id="7" name="Speech Bubble: Rectangle with Corners Rounded 6">
              <a:extLst>
                <a:ext uri="{FF2B5EF4-FFF2-40B4-BE49-F238E27FC236}">
                  <a16:creationId xmlns:a16="http://schemas.microsoft.com/office/drawing/2014/main" id="{9FBFC076-187E-4C80-8DFA-DC36B47BE061}"/>
                </a:ext>
              </a:extLst>
            </p:cNvPr>
            <p:cNvSpPr/>
            <p:nvPr userDrawn="1"/>
          </p:nvSpPr>
          <p:spPr>
            <a:xfrm>
              <a:off x="4671753" y="4688377"/>
              <a:ext cx="4829694" cy="997382"/>
            </a:xfrm>
            <a:prstGeom prst="wedgeRoundRectCallout">
              <a:avLst>
                <a:gd name="adj1" fmla="val -20661"/>
                <a:gd name="adj2" fmla="val 102506"/>
                <a:gd name="adj3" fmla="val 16667"/>
              </a:avLst>
            </a:prstGeom>
            <a:solidFill>
              <a:srgbClr val="3D4888"/>
            </a:solidFill>
            <a:ln>
              <a:solidFill>
                <a:srgbClr val="3D4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Alternate Process 5">
              <a:extLst>
                <a:ext uri="{FF2B5EF4-FFF2-40B4-BE49-F238E27FC236}">
                  <a16:creationId xmlns:a16="http://schemas.microsoft.com/office/drawing/2014/main" id="{935F9721-ABD9-41A3-B69C-418AB7501118}"/>
                </a:ext>
              </a:extLst>
            </p:cNvPr>
            <p:cNvSpPr/>
            <p:nvPr userDrawn="1"/>
          </p:nvSpPr>
          <p:spPr>
            <a:xfrm>
              <a:off x="2690553" y="4621874"/>
              <a:ext cx="6810896" cy="1063885"/>
            </a:xfrm>
            <a:prstGeom prst="flowChartAlternateProcess">
              <a:avLst/>
            </a:prstGeom>
            <a:solidFill>
              <a:srgbClr val="3D4888"/>
            </a:solidFill>
            <a:ln>
              <a:solidFill>
                <a:srgbClr val="3D4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p>
          </p:txBody>
        </p:sp>
      </p:grpSp>
      <p:sp>
        <p:nvSpPr>
          <p:cNvPr id="9" name="Text Placeholder 8">
            <a:extLst>
              <a:ext uri="{FF2B5EF4-FFF2-40B4-BE49-F238E27FC236}">
                <a16:creationId xmlns:a16="http://schemas.microsoft.com/office/drawing/2014/main" id="{DDB64A98-D670-44B3-A895-572DD57F786C}"/>
              </a:ext>
            </a:extLst>
          </p:cNvPr>
          <p:cNvSpPr>
            <a:spLocks noGrp="1"/>
          </p:cNvSpPr>
          <p:nvPr>
            <p:ph type="body" sz="quarter" idx="10"/>
          </p:nvPr>
        </p:nvSpPr>
        <p:spPr>
          <a:xfrm>
            <a:off x="2704063" y="4471757"/>
            <a:ext cx="6464875" cy="914889"/>
          </a:xfrm>
        </p:spPr>
        <p:txBody>
          <a:bodyPr/>
          <a:lstStyle>
            <a:lvl1pPr marL="0" indent="0" algn="ctr">
              <a:buNone/>
              <a:defRPr b="1">
                <a:solidFill>
                  <a:schemeClr val="bg1"/>
                </a:solidFill>
              </a:defRPr>
            </a:lvl1pPr>
            <a:lvl2pPr>
              <a:defRPr>
                <a:solidFill>
                  <a:schemeClr val="bg1"/>
                </a:solidFill>
              </a:defRPr>
            </a:lvl2pPr>
            <a:lvl3pPr marL="914400" indent="0">
              <a:buNone/>
              <a:defRPr/>
            </a:lvl3pPr>
            <a:lvl4pPr>
              <a:defRPr>
                <a:solidFill>
                  <a:schemeClr val="bg1"/>
                </a:solidFill>
              </a:defRPr>
            </a:lvl4pPr>
            <a:lvl5pPr>
              <a:defRPr>
                <a:solidFill>
                  <a:schemeClr val="bg1"/>
                </a:solidFill>
              </a:defRPr>
            </a:lvl5pPr>
          </a:lstStyle>
          <a:p>
            <a:pPr lvl="0"/>
            <a:endParaRPr lang="en-US"/>
          </a:p>
        </p:txBody>
      </p:sp>
    </p:spTree>
    <p:extLst>
      <p:ext uri="{BB962C8B-B14F-4D97-AF65-F5344CB8AC3E}">
        <p14:creationId xmlns:p14="http://schemas.microsoft.com/office/powerpoint/2010/main" val="117593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08F880-D9D8-49C2-BB29-02960000461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8AB0D0B-E086-4756-9936-97C2B3AB6CD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B2E8AF7-3FDB-4DF0-88A0-56EF222CDCAA}"/>
              </a:ext>
            </a:extLst>
          </p:cNvPr>
          <p:cNvSpPr>
            <a:spLocks noGrp="1"/>
          </p:cNvSpPr>
          <p:nvPr>
            <p:ph type="dt" sz="half" idx="10"/>
          </p:nvPr>
        </p:nvSpPr>
        <p:spPr/>
        <p:txBody>
          <a:bodyPr/>
          <a:lstStyle/>
          <a:p>
            <a:fld id="{AB438EAE-C153-4C25-9231-26AB4B6449E3}" type="datetime1">
              <a:rPr lang="en-US" smtClean="0"/>
              <a:t>1/25/2023</a:t>
            </a:fld>
            <a:endParaRPr lang="it-IT"/>
          </a:p>
        </p:txBody>
      </p:sp>
      <p:sp>
        <p:nvSpPr>
          <p:cNvPr id="5" name="Segnaposto piè di pagina 4">
            <a:extLst>
              <a:ext uri="{FF2B5EF4-FFF2-40B4-BE49-F238E27FC236}">
                <a16:creationId xmlns:a16="http://schemas.microsoft.com/office/drawing/2014/main" id="{100685DA-499E-4C6D-AD2D-E7B10CCBC44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B09B661-A38E-4E9D-8405-D99C316896E7}"/>
              </a:ext>
            </a:extLst>
          </p:cNvPr>
          <p:cNvSpPr>
            <a:spLocks noGrp="1"/>
          </p:cNvSpPr>
          <p:nvPr>
            <p:ph type="sldNum" sz="quarter" idx="12"/>
          </p:nvPr>
        </p:nvSpPr>
        <p:spPr/>
        <p:txBody>
          <a:bodyPr/>
          <a:lstStyle/>
          <a:p>
            <a:fld id="{7ADC2682-86E0-43EF-9663-C77056E8D387}" type="slidenum">
              <a:rPr lang="it-IT" smtClean="0"/>
              <a:t>‹N°›</a:t>
            </a:fld>
            <a:endParaRPr lang="it-IT"/>
          </a:p>
        </p:txBody>
      </p:sp>
    </p:spTree>
    <p:extLst>
      <p:ext uri="{BB962C8B-B14F-4D97-AF65-F5344CB8AC3E}">
        <p14:creationId xmlns:p14="http://schemas.microsoft.com/office/powerpoint/2010/main" val="273925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FB8B0BCC-041D-445D-82E9-CCEDC8F14CC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1C557D3-756C-43E6-B50D-408908657F4C}"/>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C3995A6-9075-450E-8DC0-88071F433A64}"/>
              </a:ext>
            </a:extLst>
          </p:cNvPr>
          <p:cNvSpPr>
            <a:spLocks noGrp="1"/>
          </p:cNvSpPr>
          <p:nvPr>
            <p:ph type="dt" sz="half" idx="10"/>
          </p:nvPr>
        </p:nvSpPr>
        <p:spPr/>
        <p:txBody>
          <a:bodyPr/>
          <a:lstStyle/>
          <a:p>
            <a:fld id="{01EB66D3-D920-4B97-8879-52ED46C965FF}" type="datetime1">
              <a:rPr lang="en-US" smtClean="0"/>
              <a:t>1/25/2023</a:t>
            </a:fld>
            <a:endParaRPr lang="it-IT"/>
          </a:p>
        </p:txBody>
      </p:sp>
      <p:sp>
        <p:nvSpPr>
          <p:cNvPr id="5" name="Segnaposto piè di pagina 4">
            <a:extLst>
              <a:ext uri="{FF2B5EF4-FFF2-40B4-BE49-F238E27FC236}">
                <a16:creationId xmlns:a16="http://schemas.microsoft.com/office/drawing/2014/main" id="{B762EFCB-8FFC-47FE-B82F-2C2B5C01DE0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F999A20-8A67-4665-8F72-7B268D760148}"/>
              </a:ext>
            </a:extLst>
          </p:cNvPr>
          <p:cNvSpPr>
            <a:spLocks noGrp="1"/>
          </p:cNvSpPr>
          <p:nvPr>
            <p:ph type="sldNum" sz="quarter" idx="12"/>
          </p:nvPr>
        </p:nvSpPr>
        <p:spPr/>
        <p:txBody>
          <a:bodyPr/>
          <a:lstStyle/>
          <a:p>
            <a:fld id="{7ADC2682-86E0-43EF-9663-C77056E8D387}" type="slidenum">
              <a:rPr lang="it-IT" smtClean="0"/>
              <a:t>‹N°›</a:t>
            </a:fld>
            <a:endParaRPr lang="it-IT"/>
          </a:p>
        </p:txBody>
      </p:sp>
    </p:spTree>
    <p:extLst>
      <p:ext uri="{BB962C8B-B14F-4D97-AF65-F5344CB8AC3E}">
        <p14:creationId xmlns:p14="http://schemas.microsoft.com/office/powerpoint/2010/main" val="114721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 slide and thanks">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59F3C9B0-8BCB-42AE-B239-CD8F01C75E66}"/>
              </a:ext>
            </a:extLst>
          </p:cNvPr>
          <p:cNvSpPr/>
          <p:nvPr userDrawn="1"/>
        </p:nvSpPr>
        <p:spPr>
          <a:xfrm>
            <a:off x="1562792" y="270926"/>
            <a:ext cx="10274736" cy="384721"/>
          </a:xfrm>
          <a:prstGeom prst="rect">
            <a:avLst/>
          </a:prstGeom>
        </p:spPr>
        <p:txBody>
          <a:bodyPr wrap="square">
            <a:spAutoFit/>
          </a:bodyPr>
          <a:lstStyle/>
          <a:p>
            <a:pPr algn="just"/>
            <a:r>
              <a:rPr lang="en-GB" sz="950" b="1" spc="150">
                <a:solidFill>
                  <a:schemeClr val="tx2"/>
                </a:solidFill>
              </a:rPr>
              <a:t>This project has received funding from the European Union’s Horizon 2020 innovation action programme under grant agreement No 847641. This text reflects only the author’s views and the Commission is not liable for any use that may be made of the information contained therein. </a:t>
            </a:r>
          </a:p>
        </p:txBody>
      </p:sp>
      <p:pic>
        <p:nvPicPr>
          <p:cNvPr id="15" name="Picture 25" descr="\\SRVT\Work\TOICA\Dissemination\EU flag\flag_yellow_low.jpg">
            <a:extLst>
              <a:ext uri="{FF2B5EF4-FFF2-40B4-BE49-F238E27FC236}">
                <a16:creationId xmlns:a16="http://schemas.microsoft.com/office/drawing/2014/main" id="{692F9B13-B637-4A09-9DDE-4BE3D0A09240}"/>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7435"/>
            <a:ext cx="1562793" cy="923589"/>
          </a:xfrm>
          <a:prstGeom prst="rect">
            <a:avLst/>
          </a:prstGeom>
          <a:noFill/>
          <a:ln>
            <a:noFill/>
          </a:ln>
        </p:spPr>
      </p:pic>
      <p:pic>
        <p:nvPicPr>
          <p:cNvPr id="18" name="Immagine 3" descr="Immagine che contiene clipart&#10;&#10;Descrizione generata automaticamente">
            <a:extLst>
              <a:ext uri="{FF2B5EF4-FFF2-40B4-BE49-F238E27FC236}">
                <a16:creationId xmlns:a16="http://schemas.microsoft.com/office/drawing/2014/main" id="{77E1E7D1-6122-4A00-98B6-9B3DDBE0A67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068284" y="1821909"/>
            <a:ext cx="5882640" cy="1544194"/>
          </a:xfrm>
          <a:prstGeom prst="rect">
            <a:avLst/>
          </a:prstGeom>
          <a:ln w="12700">
            <a:noFill/>
          </a:ln>
        </p:spPr>
      </p:pic>
      <p:grpSp>
        <p:nvGrpSpPr>
          <p:cNvPr id="3" name="Group 2">
            <a:extLst>
              <a:ext uri="{FF2B5EF4-FFF2-40B4-BE49-F238E27FC236}">
                <a16:creationId xmlns:a16="http://schemas.microsoft.com/office/drawing/2014/main" id="{B76288B4-AD97-4165-AEDE-A8511173E380}"/>
              </a:ext>
            </a:extLst>
          </p:cNvPr>
          <p:cNvGrpSpPr/>
          <p:nvPr userDrawn="1"/>
        </p:nvGrpSpPr>
        <p:grpSpPr>
          <a:xfrm>
            <a:off x="3068284" y="3566159"/>
            <a:ext cx="5707306" cy="1063885"/>
            <a:chOff x="3068284" y="3566159"/>
            <a:chExt cx="5707306" cy="1063885"/>
          </a:xfrm>
        </p:grpSpPr>
        <p:sp>
          <p:nvSpPr>
            <p:cNvPr id="16" name="Speech Bubble: Rectangle with Corners Rounded 15">
              <a:extLst>
                <a:ext uri="{FF2B5EF4-FFF2-40B4-BE49-F238E27FC236}">
                  <a16:creationId xmlns:a16="http://schemas.microsoft.com/office/drawing/2014/main" id="{73647B66-579E-4CAF-8819-2935C296B0C8}"/>
                </a:ext>
              </a:extLst>
            </p:cNvPr>
            <p:cNvSpPr/>
            <p:nvPr userDrawn="1"/>
          </p:nvSpPr>
          <p:spPr>
            <a:xfrm>
              <a:off x="4921128" y="3632662"/>
              <a:ext cx="3449782" cy="997382"/>
            </a:xfrm>
            <a:prstGeom prst="wedgeRoundRectCallout">
              <a:avLst>
                <a:gd name="adj1" fmla="val -20661"/>
                <a:gd name="adj2" fmla="val 102506"/>
                <a:gd name="adj3" fmla="val 16667"/>
              </a:avLst>
            </a:prstGeom>
            <a:solidFill>
              <a:srgbClr val="3D4888"/>
            </a:solidFill>
            <a:ln>
              <a:solidFill>
                <a:srgbClr val="3D4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Alternate Process 18">
              <a:extLst>
                <a:ext uri="{FF2B5EF4-FFF2-40B4-BE49-F238E27FC236}">
                  <a16:creationId xmlns:a16="http://schemas.microsoft.com/office/drawing/2014/main" id="{4A7E9285-FA3C-43F9-AF94-D7A9E2F0A71C}"/>
                </a:ext>
              </a:extLst>
            </p:cNvPr>
            <p:cNvSpPr/>
            <p:nvPr userDrawn="1"/>
          </p:nvSpPr>
          <p:spPr>
            <a:xfrm>
              <a:off x="3068284" y="3566159"/>
              <a:ext cx="5707306" cy="1063885"/>
            </a:xfrm>
            <a:prstGeom prst="flowChartAlternateProcess">
              <a:avLst/>
            </a:prstGeom>
            <a:solidFill>
              <a:srgbClr val="3D4888"/>
            </a:solidFill>
            <a:ln>
              <a:solidFill>
                <a:srgbClr val="3D4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Thanks for your attention</a:t>
              </a:r>
            </a:p>
          </p:txBody>
        </p:sp>
      </p:grpSp>
      <p:pic>
        <p:nvPicPr>
          <p:cNvPr id="21" name="Immagine 31">
            <a:extLst>
              <a:ext uri="{FF2B5EF4-FFF2-40B4-BE49-F238E27FC236}">
                <a16:creationId xmlns:a16="http://schemas.microsoft.com/office/drawing/2014/main" id="{4F70009B-238D-394B-A42E-BD8D9A59FD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678" y="6132296"/>
            <a:ext cx="1728000" cy="487279"/>
          </a:xfrm>
          <a:prstGeom prst="rect">
            <a:avLst/>
          </a:prstGeom>
        </p:spPr>
      </p:pic>
      <p:pic>
        <p:nvPicPr>
          <p:cNvPr id="22" name="Immagine 35">
            <a:extLst>
              <a:ext uri="{FF2B5EF4-FFF2-40B4-BE49-F238E27FC236}">
                <a16:creationId xmlns:a16="http://schemas.microsoft.com/office/drawing/2014/main" id="{E2161258-C254-D743-BB7B-3E4D44418E8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7162686" y="5951836"/>
            <a:ext cx="828000" cy="800898"/>
          </a:xfrm>
          <a:prstGeom prst="rect">
            <a:avLst/>
          </a:prstGeom>
        </p:spPr>
      </p:pic>
      <p:pic>
        <p:nvPicPr>
          <p:cNvPr id="23" name="Immagine 37">
            <a:extLst>
              <a:ext uri="{FF2B5EF4-FFF2-40B4-BE49-F238E27FC236}">
                <a16:creationId xmlns:a16="http://schemas.microsoft.com/office/drawing/2014/main" id="{1619C559-CB96-5B49-9261-488FF8164A32}"/>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878025" y="6044829"/>
            <a:ext cx="827999" cy="620999"/>
          </a:xfrm>
          <a:prstGeom prst="rect">
            <a:avLst/>
          </a:prstGeom>
        </p:spPr>
      </p:pic>
      <p:pic>
        <p:nvPicPr>
          <p:cNvPr id="24" name="Immagine 38">
            <a:extLst>
              <a:ext uri="{FF2B5EF4-FFF2-40B4-BE49-F238E27FC236}">
                <a16:creationId xmlns:a16="http://schemas.microsoft.com/office/drawing/2014/main" id="{316DBBCE-88FD-004F-8475-074CA869F5E0}"/>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0716001" y="6052120"/>
            <a:ext cx="1475999" cy="600329"/>
          </a:xfrm>
          <a:prstGeom prst="rect">
            <a:avLst/>
          </a:prstGeom>
        </p:spPr>
      </p:pic>
      <p:pic>
        <p:nvPicPr>
          <p:cNvPr id="25" name="Immagine 39">
            <a:extLst>
              <a:ext uri="{FF2B5EF4-FFF2-40B4-BE49-F238E27FC236}">
                <a16:creationId xmlns:a16="http://schemas.microsoft.com/office/drawing/2014/main" id="{0CFAF545-F58F-9E44-8107-8230731BB556}"/>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2857517" y="6044829"/>
            <a:ext cx="1260000" cy="614913"/>
          </a:xfrm>
          <a:prstGeom prst="rect">
            <a:avLst/>
          </a:prstGeom>
        </p:spPr>
      </p:pic>
      <p:pic>
        <p:nvPicPr>
          <p:cNvPr id="26" name="Immagine 40" descr="Immagine che contiene clipart&#10;&#10;Descrizione generata automaticamente">
            <a:extLst>
              <a:ext uri="{FF2B5EF4-FFF2-40B4-BE49-F238E27FC236}">
                <a16:creationId xmlns:a16="http://schemas.microsoft.com/office/drawing/2014/main" id="{ACC54A6F-408B-C642-92E1-1E463D7B4F6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244403" y="6154285"/>
            <a:ext cx="1323219" cy="396000"/>
          </a:xfrm>
          <a:prstGeom prst="rect">
            <a:avLst/>
          </a:prstGeom>
        </p:spPr>
      </p:pic>
      <p:pic>
        <p:nvPicPr>
          <p:cNvPr id="27" name="Immagine 41" descr="Immagine che contiene clipart&#10;&#10;Descrizione generata automaticamente">
            <a:extLst>
              <a:ext uri="{FF2B5EF4-FFF2-40B4-BE49-F238E27FC236}">
                <a16:creationId xmlns:a16="http://schemas.microsoft.com/office/drawing/2014/main" id="{05CE5646-64F2-BC41-86C1-BBF9B8795E3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642522" y="6028285"/>
            <a:ext cx="1287850" cy="648000"/>
          </a:xfrm>
          <a:prstGeom prst="rect">
            <a:avLst/>
          </a:prstGeom>
        </p:spPr>
      </p:pic>
      <p:pic>
        <p:nvPicPr>
          <p:cNvPr id="28" name="Picture 27" descr="A close up of a logo&#10;&#10;Description automatically generated">
            <a:extLst>
              <a:ext uri="{FF2B5EF4-FFF2-40B4-BE49-F238E27FC236}">
                <a16:creationId xmlns:a16="http://schemas.microsoft.com/office/drawing/2014/main" id="{D85563C2-EEC9-BF42-8743-08931226E79E}"/>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8068494" y="6183659"/>
            <a:ext cx="1475999" cy="337252"/>
          </a:xfrm>
          <a:prstGeom prst="rect">
            <a:avLst/>
          </a:prstGeom>
        </p:spPr>
      </p:pic>
      <p:pic>
        <p:nvPicPr>
          <p:cNvPr id="29" name="Picture 28" descr="A picture containing drawing, shirt&#10;&#10;Description automatically generated">
            <a:extLst>
              <a:ext uri="{FF2B5EF4-FFF2-40B4-BE49-F238E27FC236}">
                <a16:creationId xmlns:a16="http://schemas.microsoft.com/office/drawing/2014/main" id="{5442E181-F6DA-C74C-A684-91D98A44E29A}"/>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9622301" y="6014357"/>
            <a:ext cx="1044000" cy="738377"/>
          </a:xfrm>
          <a:prstGeom prst="rect">
            <a:avLst/>
          </a:prstGeom>
        </p:spPr>
      </p:pic>
    </p:spTree>
    <p:extLst>
      <p:ext uri="{BB962C8B-B14F-4D97-AF65-F5344CB8AC3E}">
        <p14:creationId xmlns:p14="http://schemas.microsoft.com/office/powerpoint/2010/main" val="504677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Slide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EDE2AA-5EC7-4E82-852A-FE7B050223C2}"/>
              </a:ext>
            </a:extLst>
          </p:cNvPr>
          <p:cNvSpPr>
            <a:spLocks noGrp="1"/>
          </p:cNvSpPr>
          <p:nvPr>
            <p:ph type="title"/>
          </p:nvPr>
        </p:nvSpPr>
        <p:spPr>
          <a:xfrm>
            <a:off x="766762" y="800496"/>
            <a:ext cx="10658475" cy="985576"/>
          </a:xfrm>
          <a:prstGeom prst="rect">
            <a:avLst/>
          </a:prstGeom>
        </p:spPr>
        <p:txBody>
          <a:bodyPr lIns="0" tIns="0" rIns="0" bIns="0">
            <a:noAutofit/>
          </a:bodyPr>
          <a:lstStyle>
            <a:lvl1pPr>
              <a:defRPr sz="3600"/>
            </a:lvl1pPr>
          </a:lstStyle>
          <a:p>
            <a:endParaRPr lang="en-BE" dirty="0"/>
          </a:p>
        </p:txBody>
      </p:sp>
      <p:sp>
        <p:nvSpPr>
          <p:cNvPr id="81" name="Text Placeholder 4"/>
          <p:cNvSpPr>
            <a:spLocks noGrp="1"/>
          </p:cNvSpPr>
          <p:nvPr>
            <p:ph type="body" sz="quarter" idx="15"/>
          </p:nvPr>
        </p:nvSpPr>
        <p:spPr>
          <a:xfrm>
            <a:off x="766762" y="1786072"/>
            <a:ext cx="10658475" cy="4301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jdelijke aanduiding voor dianummer 5">
            <a:extLst>
              <a:ext uri="{FF2B5EF4-FFF2-40B4-BE49-F238E27FC236}">
                <a16:creationId xmlns:a16="http://schemas.microsoft.com/office/drawing/2014/main" id="{85ACB9A7-77F2-41DA-BDAD-3E1B26CA8CAF}"/>
              </a:ext>
            </a:extLst>
          </p:cNvPr>
          <p:cNvSpPr>
            <a:spLocks noGrp="1"/>
          </p:cNvSpPr>
          <p:nvPr>
            <p:ph type="sldNum" sz="quarter" idx="4"/>
          </p:nvPr>
        </p:nvSpPr>
        <p:spPr>
          <a:xfrm>
            <a:off x="8980433" y="6479665"/>
            <a:ext cx="2743200" cy="230784"/>
          </a:xfrm>
          <a:prstGeom prst="rect">
            <a:avLst/>
          </a:prstGeom>
        </p:spPr>
        <p:txBody>
          <a:bodyPr vert="horz" lIns="0" tIns="0" rIns="0" bIns="0" rtlCol="0" anchor="t" anchorCtr="0"/>
          <a:lstStyle>
            <a:lvl1pPr algn="r">
              <a:defRPr sz="1000" b="1">
                <a:solidFill>
                  <a:schemeClr val="tx1"/>
                </a:solidFill>
                <a:latin typeface="+mj-lt"/>
                <a:ea typeface="Segoe UI Black" panose="020B0A02040204020203" pitchFamily="34" charset="0"/>
                <a:cs typeface="Segoe UI Semibold" panose="020B0702040204020203" pitchFamily="34" charset="0"/>
              </a:defRPr>
            </a:lvl1pPr>
          </a:lstStyle>
          <a:p>
            <a:fld id="{A814E660-BF25-4843-B2A0-93C6E2B6253B}" type="slidenum">
              <a:rPr lang="en-BE" smtClean="0"/>
              <a:pPr/>
              <a:t>‹N°›</a:t>
            </a:fld>
            <a:endParaRPr lang="en-BE" dirty="0"/>
          </a:p>
        </p:txBody>
      </p:sp>
      <p:cxnSp>
        <p:nvCxnSpPr>
          <p:cNvPr id="7" name="Rechte verbindingslijn 15">
            <a:extLst>
              <a:ext uri="{FF2B5EF4-FFF2-40B4-BE49-F238E27FC236}">
                <a16:creationId xmlns:a16="http://schemas.microsoft.com/office/drawing/2014/main" id="{37B50A3E-DDAF-4A5F-ADED-8187508C78E1}"/>
              </a:ext>
            </a:extLst>
          </p:cNvPr>
          <p:cNvCxnSpPr>
            <a:cxnSpLocks/>
          </p:cNvCxnSpPr>
          <p:nvPr userDrawn="1"/>
        </p:nvCxnSpPr>
        <p:spPr>
          <a:xfrm>
            <a:off x="11816398" y="6479665"/>
            <a:ext cx="0" cy="4028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9154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1">
    <p:spTree>
      <p:nvGrpSpPr>
        <p:cNvPr id="1" name=""/>
        <p:cNvGrpSpPr/>
        <p:nvPr/>
      </p:nvGrpSpPr>
      <p:grpSpPr>
        <a:xfrm>
          <a:off x="0" y="0"/>
          <a:ext cx="0" cy="0"/>
          <a:chOff x="0" y="0"/>
          <a:chExt cx="0" cy="0"/>
        </a:xfrm>
      </p:grpSpPr>
      <p:sp>
        <p:nvSpPr>
          <p:cNvPr id="5" name="Tijdelijke aanduiding voor dianummer 5">
            <a:extLst>
              <a:ext uri="{FF2B5EF4-FFF2-40B4-BE49-F238E27FC236}">
                <a16:creationId xmlns:a16="http://schemas.microsoft.com/office/drawing/2014/main" id="{85ACB9A7-77F2-41DA-BDAD-3E1B26CA8CAF}"/>
              </a:ext>
            </a:extLst>
          </p:cNvPr>
          <p:cNvSpPr>
            <a:spLocks noGrp="1"/>
          </p:cNvSpPr>
          <p:nvPr>
            <p:ph type="sldNum" sz="quarter" idx="4"/>
          </p:nvPr>
        </p:nvSpPr>
        <p:spPr>
          <a:xfrm>
            <a:off x="8980433" y="6479665"/>
            <a:ext cx="2743200" cy="230784"/>
          </a:xfrm>
          <a:prstGeom prst="rect">
            <a:avLst/>
          </a:prstGeom>
        </p:spPr>
        <p:txBody>
          <a:bodyPr vert="horz" lIns="0" tIns="0" rIns="0" bIns="0" rtlCol="0" anchor="t" anchorCtr="0"/>
          <a:lstStyle>
            <a:lvl1pPr algn="r">
              <a:defRPr sz="1000" b="1">
                <a:solidFill>
                  <a:schemeClr val="tx1"/>
                </a:solidFill>
                <a:latin typeface="+mj-lt"/>
                <a:ea typeface="Segoe UI Black" panose="020B0A02040204020203" pitchFamily="34" charset="0"/>
                <a:cs typeface="Segoe UI Semibold" panose="020B0702040204020203" pitchFamily="34" charset="0"/>
              </a:defRPr>
            </a:lvl1pPr>
          </a:lstStyle>
          <a:p>
            <a:fld id="{A814E660-BF25-4843-B2A0-93C6E2B6253B}" type="slidenum">
              <a:rPr lang="en-BE" smtClean="0"/>
              <a:pPr/>
              <a:t>‹N°›</a:t>
            </a:fld>
            <a:endParaRPr lang="en-BE" dirty="0"/>
          </a:p>
        </p:txBody>
      </p:sp>
      <p:cxnSp>
        <p:nvCxnSpPr>
          <p:cNvPr id="6" name="Rechte verbindingslijn 15">
            <a:extLst>
              <a:ext uri="{FF2B5EF4-FFF2-40B4-BE49-F238E27FC236}">
                <a16:creationId xmlns:a16="http://schemas.microsoft.com/office/drawing/2014/main" id="{37B50A3E-DDAF-4A5F-ADED-8187508C78E1}"/>
              </a:ext>
            </a:extLst>
          </p:cNvPr>
          <p:cNvCxnSpPr>
            <a:cxnSpLocks/>
          </p:cNvCxnSpPr>
          <p:nvPr userDrawn="1"/>
        </p:nvCxnSpPr>
        <p:spPr>
          <a:xfrm>
            <a:off x="11816398" y="6479665"/>
            <a:ext cx="0" cy="4028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23024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7BC94A-09D0-404B-9AD7-0CDD88DB16D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A41D65C-E10E-4B05-A3EF-828F0432B1AA}"/>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098EB32-0227-4105-9965-9931A798B3D0}"/>
              </a:ext>
            </a:extLst>
          </p:cNvPr>
          <p:cNvSpPr>
            <a:spLocks noGrp="1"/>
          </p:cNvSpPr>
          <p:nvPr>
            <p:ph type="dt" sz="half" idx="10"/>
          </p:nvPr>
        </p:nvSpPr>
        <p:spPr/>
        <p:txBody>
          <a:bodyPr/>
          <a:lstStyle/>
          <a:p>
            <a:fld id="{987866C6-9788-46EE-A644-812F08EA35E8}" type="datetime1">
              <a:rPr lang="en-US" smtClean="0"/>
              <a:t>1/25/2023</a:t>
            </a:fld>
            <a:endParaRPr lang="it-IT" dirty="0"/>
          </a:p>
        </p:txBody>
      </p:sp>
      <p:sp>
        <p:nvSpPr>
          <p:cNvPr id="5" name="Segnaposto piè di pagina 4">
            <a:extLst>
              <a:ext uri="{FF2B5EF4-FFF2-40B4-BE49-F238E27FC236}">
                <a16:creationId xmlns:a16="http://schemas.microsoft.com/office/drawing/2014/main" id="{3D5FA69F-8392-425C-B62C-ECD51CB94F3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02B7751-C8AC-4A7B-AD34-63ECCF539AC2}"/>
              </a:ext>
            </a:extLst>
          </p:cNvPr>
          <p:cNvSpPr>
            <a:spLocks noGrp="1"/>
          </p:cNvSpPr>
          <p:nvPr>
            <p:ph type="sldNum" sz="quarter" idx="12"/>
          </p:nvPr>
        </p:nvSpPr>
        <p:spPr/>
        <p:txBody>
          <a:bodyPr/>
          <a:lstStyle/>
          <a:p>
            <a:fld id="{7ADC2682-86E0-43EF-9663-C77056E8D387}" type="slidenum">
              <a:rPr lang="it-IT" smtClean="0"/>
              <a:t>‹N°›</a:t>
            </a:fld>
            <a:endParaRPr lang="it-IT"/>
          </a:p>
        </p:txBody>
      </p:sp>
    </p:spTree>
    <p:extLst>
      <p:ext uri="{BB962C8B-B14F-4D97-AF65-F5344CB8AC3E}">
        <p14:creationId xmlns:p14="http://schemas.microsoft.com/office/powerpoint/2010/main" val="1295099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C00621-A13D-4F5B-B020-BE026AFD8D5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974D198-CFBD-4BFD-B7BC-8D93786323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1210821-1DC3-4F46-B5DD-48A167EB6C11}"/>
              </a:ext>
            </a:extLst>
          </p:cNvPr>
          <p:cNvSpPr>
            <a:spLocks noGrp="1"/>
          </p:cNvSpPr>
          <p:nvPr>
            <p:ph type="dt" sz="half" idx="10"/>
          </p:nvPr>
        </p:nvSpPr>
        <p:spPr/>
        <p:txBody>
          <a:bodyPr/>
          <a:lstStyle/>
          <a:p>
            <a:fld id="{D1BFB14E-67F0-40F0-ACAB-73FD397E6D90}" type="datetime1">
              <a:rPr lang="en-US" smtClean="0"/>
              <a:t>1/25/2023</a:t>
            </a:fld>
            <a:endParaRPr lang="it-IT"/>
          </a:p>
        </p:txBody>
      </p:sp>
      <p:sp>
        <p:nvSpPr>
          <p:cNvPr id="5" name="Segnaposto piè di pagina 4">
            <a:extLst>
              <a:ext uri="{FF2B5EF4-FFF2-40B4-BE49-F238E27FC236}">
                <a16:creationId xmlns:a16="http://schemas.microsoft.com/office/drawing/2014/main" id="{1F42013B-AEFE-44B9-9F64-CF939917172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2D4AEBF-4477-4FFB-BCC4-2F5A3B8BB53E}"/>
              </a:ext>
            </a:extLst>
          </p:cNvPr>
          <p:cNvSpPr>
            <a:spLocks noGrp="1"/>
          </p:cNvSpPr>
          <p:nvPr>
            <p:ph type="sldNum" sz="quarter" idx="12"/>
          </p:nvPr>
        </p:nvSpPr>
        <p:spPr/>
        <p:txBody>
          <a:bodyPr/>
          <a:lstStyle/>
          <a:p>
            <a:fld id="{7ADC2682-86E0-43EF-9663-C77056E8D387}" type="slidenum">
              <a:rPr lang="it-IT" smtClean="0"/>
              <a:t>‹N°›</a:t>
            </a:fld>
            <a:endParaRPr lang="it-IT"/>
          </a:p>
        </p:txBody>
      </p:sp>
    </p:spTree>
    <p:extLst>
      <p:ext uri="{BB962C8B-B14F-4D97-AF65-F5344CB8AC3E}">
        <p14:creationId xmlns:p14="http://schemas.microsoft.com/office/powerpoint/2010/main" val="3910758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6DD324-3065-4411-A8E7-F1665D15624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A50441C-B45A-4238-B9E3-6625B29DBFF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ED583E1-9406-4D74-AB84-2074F41CDD71}"/>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CB11B6C6-3855-44E6-90BF-788904BE9708}"/>
              </a:ext>
            </a:extLst>
          </p:cNvPr>
          <p:cNvSpPr>
            <a:spLocks noGrp="1"/>
          </p:cNvSpPr>
          <p:nvPr>
            <p:ph type="dt" sz="half" idx="10"/>
          </p:nvPr>
        </p:nvSpPr>
        <p:spPr/>
        <p:txBody>
          <a:bodyPr/>
          <a:lstStyle/>
          <a:p>
            <a:fld id="{6CA90ADD-CD77-4BCB-9ED8-4B9DABC80972}" type="datetime1">
              <a:rPr lang="en-US" smtClean="0"/>
              <a:t>1/25/2023</a:t>
            </a:fld>
            <a:endParaRPr lang="it-IT"/>
          </a:p>
        </p:txBody>
      </p:sp>
      <p:sp>
        <p:nvSpPr>
          <p:cNvPr id="6" name="Segnaposto piè di pagina 5">
            <a:extLst>
              <a:ext uri="{FF2B5EF4-FFF2-40B4-BE49-F238E27FC236}">
                <a16:creationId xmlns:a16="http://schemas.microsoft.com/office/drawing/2014/main" id="{5EA67176-40E4-4E97-B769-E9FF78097DF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1737608-4C24-4AF1-8F62-36A3ABFAFA4C}"/>
              </a:ext>
            </a:extLst>
          </p:cNvPr>
          <p:cNvSpPr>
            <a:spLocks noGrp="1"/>
          </p:cNvSpPr>
          <p:nvPr>
            <p:ph type="sldNum" sz="quarter" idx="12"/>
          </p:nvPr>
        </p:nvSpPr>
        <p:spPr/>
        <p:txBody>
          <a:bodyPr/>
          <a:lstStyle/>
          <a:p>
            <a:fld id="{7ADC2682-86E0-43EF-9663-C77056E8D387}" type="slidenum">
              <a:rPr lang="it-IT" smtClean="0"/>
              <a:t>‹N°›</a:t>
            </a:fld>
            <a:endParaRPr lang="it-IT"/>
          </a:p>
        </p:txBody>
      </p:sp>
    </p:spTree>
    <p:extLst>
      <p:ext uri="{BB962C8B-B14F-4D97-AF65-F5344CB8AC3E}">
        <p14:creationId xmlns:p14="http://schemas.microsoft.com/office/powerpoint/2010/main" val="3783958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AED148-2647-46E2-89D7-5CCEADD8F7B8}"/>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405093D-A305-4F6A-9DA3-A654D9B0E9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EFC3590-5FE0-4F11-A029-613EB9889818}"/>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3DF1ABE9-E437-4123-829E-9883526946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D5CE2512-928F-4965-8E1E-D39992EA715E}"/>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4ABA45AD-05F9-4BA8-A230-9D3C2A348F46}"/>
              </a:ext>
            </a:extLst>
          </p:cNvPr>
          <p:cNvSpPr>
            <a:spLocks noGrp="1"/>
          </p:cNvSpPr>
          <p:nvPr>
            <p:ph type="dt" sz="half" idx="10"/>
          </p:nvPr>
        </p:nvSpPr>
        <p:spPr/>
        <p:txBody>
          <a:bodyPr/>
          <a:lstStyle/>
          <a:p>
            <a:fld id="{8403D3D4-4CE9-4DBB-B1F9-2F1C007532EA}" type="datetime1">
              <a:rPr lang="en-US" smtClean="0"/>
              <a:t>1/25/2023</a:t>
            </a:fld>
            <a:endParaRPr lang="it-IT"/>
          </a:p>
        </p:txBody>
      </p:sp>
      <p:sp>
        <p:nvSpPr>
          <p:cNvPr id="8" name="Segnaposto piè di pagina 7">
            <a:extLst>
              <a:ext uri="{FF2B5EF4-FFF2-40B4-BE49-F238E27FC236}">
                <a16:creationId xmlns:a16="http://schemas.microsoft.com/office/drawing/2014/main" id="{BB100A67-B74B-4CC4-8FAC-3E2B66D883A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E622249F-74D3-489D-8F11-66680C51B193}"/>
              </a:ext>
            </a:extLst>
          </p:cNvPr>
          <p:cNvSpPr>
            <a:spLocks noGrp="1"/>
          </p:cNvSpPr>
          <p:nvPr>
            <p:ph type="sldNum" sz="quarter" idx="12"/>
          </p:nvPr>
        </p:nvSpPr>
        <p:spPr/>
        <p:txBody>
          <a:bodyPr/>
          <a:lstStyle/>
          <a:p>
            <a:fld id="{7ADC2682-86E0-43EF-9663-C77056E8D387}" type="slidenum">
              <a:rPr lang="it-IT" smtClean="0"/>
              <a:t>‹N°›</a:t>
            </a:fld>
            <a:endParaRPr lang="it-IT"/>
          </a:p>
        </p:txBody>
      </p:sp>
    </p:spTree>
    <p:extLst>
      <p:ext uri="{BB962C8B-B14F-4D97-AF65-F5344CB8AC3E}">
        <p14:creationId xmlns:p14="http://schemas.microsoft.com/office/powerpoint/2010/main" val="2861488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2433B8-B60F-43BD-BD80-6D539405837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EEFC06A9-CC99-4B11-9F8C-EACF8E1F6CD3}"/>
              </a:ext>
            </a:extLst>
          </p:cNvPr>
          <p:cNvSpPr>
            <a:spLocks noGrp="1"/>
          </p:cNvSpPr>
          <p:nvPr>
            <p:ph type="dt" sz="half" idx="10"/>
          </p:nvPr>
        </p:nvSpPr>
        <p:spPr/>
        <p:txBody>
          <a:bodyPr/>
          <a:lstStyle/>
          <a:p>
            <a:fld id="{521DFEAF-5027-4FCE-AD42-887B7EAE8E12}" type="datetime1">
              <a:rPr lang="en-US" smtClean="0"/>
              <a:t>1/25/2023</a:t>
            </a:fld>
            <a:endParaRPr lang="it-IT"/>
          </a:p>
        </p:txBody>
      </p:sp>
      <p:sp>
        <p:nvSpPr>
          <p:cNvPr id="4" name="Segnaposto piè di pagina 3">
            <a:extLst>
              <a:ext uri="{FF2B5EF4-FFF2-40B4-BE49-F238E27FC236}">
                <a16:creationId xmlns:a16="http://schemas.microsoft.com/office/drawing/2014/main" id="{D9FF60DC-04A5-47EF-8862-1E090F91B195}"/>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F0590AD-93EA-4727-9CC5-AB19F94494A7}"/>
              </a:ext>
            </a:extLst>
          </p:cNvPr>
          <p:cNvSpPr>
            <a:spLocks noGrp="1"/>
          </p:cNvSpPr>
          <p:nvPr>
            <p:ph type="sldNum" sz="quarter" idx="12"/>
          </p:nvPr>
        </p:nvSpPr>
        <p:spPr/>
        <p:txBody>
          <a:bodyPr/>
          <a:lstStyle/>
          <a:p>
            <a:fld id="{7ADC2682-86E0-43EF-9663-C77056E8D387}" type="slidenum">
              <a:rPr lang="it-IT" smtClean="0"/>
              <a:t>‹N°›</a:t>
            </a:fld>
            <a:endParaRPr lang="it-IT"/>
          </a:p>
        </p:txBody>
      </p:sp>
    </p:spTree>
    <p:extLst>
      <p:ext uri="{BB962C8B-B14F-4D97-AF65-F5344CB8AC3E}">
        <p14:creationId xmlns:p14="http://schemas.microsoft.com/office/powerpoint/2010/main" val="2920989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5CF65D3-84BD-4979-A94F-6F5EA1F88CBA}"/>
              </a:ext>
            </a:extLst>
          </p:cNvPr>
          <p:cNvSpPr>
            <a:spLocks noGrp="1"/>
          </p:cNvSpPr>
          <p:nvPr>
            <p:ph type="dt" sz="half" idx="10"/>
          </p:nvPr>
        </p:nvSpPr>
        <p:spPr/>
        <p:txBody>
          <a:bodyPr/>
          <a:lstStyle/>
          <a:p>
            <a:fld id="{E6306B1E-134F-476E-84DD-AC0C2B1A17BF}" type="datetime1">
              <a:rPr lang="en-US" smtClean="0"/>
              <a:t>1/25/2023</a:t>
            </a:fld>
            <a:endParaRPr lang="it-IT"/>
          </a:p>
        </p:txBody>
      </p:sp>
      <p:sp>
        <p:nvSpPr>
          <p:cNvPr id="3" name="Segnaposto piè di pagina 2">
            <a:extLst>
              <a:ext uri="{FF2B5EF4-FFF2-40B4-BE49-F238E27FC236}">
                <a16:creationId xmlns:a16="http://schemas.microsoft.com/office/drawing/2014/main" id="{1B67F77F-7CF6-4C21-98F9-185807EAAA65}"/>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CEC1CF4-B263-44F2-8498-71D19A33E0E0}"/>
              </a:ext>
            </a:extLst>
          </p:cNvPr>
          <p:cNvSpPr>
            <a:spLocks noGrp="1"/>
          </p:cNvSpPr>
          <p:nvPr>
            <p:ph type="sldNum" sz="quarter" idx="12"/>
          </p:nvPr>
        </p:nvSpPr>
        <p:spPr/>
        <p:txBody>
          <a:bodyPr/>
          <a:lstStyle/>
          <a:p>
            <a:fld id="{7ADC2682-86E0-43EF-9663-C77056E8D387}" type="slidenum">
              <a:rPr lang="it-IT" smtClean="0"/>
              <a:t>‹N°›</a:t>
            </a:fld>
            <a:endParaRPr lang="it-IT"/>
          </a:p>
        </p:txBody>
      </p:sp>
    </p:spTree>
    <p:extLst>
      <p:ext uri="{BB962C8B-B14F-4D97-AF65-F5344CB8AC3E}">
        <p14:creationId xmlns:p14="http://schemas.microsoft.com/office/powerpoint/2010/main" val="379286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B5382E-19C4-4F60-BE75-CE4A7BA15A6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E21B786-F042-4CF4-91BC-F7325C46D9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01537F49-93AC-460C-9647-0D32AAFB71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D37EC67-5894-41F8-A468-20D35E7AF3BA}"/>
              </a:ext>
            </a:extLst>
          </p:cNvPr>
          <p:cNvSpPr>
            <a:spLocks noGrp="1"/>
          </p:cNvSpPr>
          <p:nvPr>
            <p:ph type="dt" sz="half" idx="10"/>
          </p:nvPr>
        </p:nvSpPr>
        <p:spPr/>
        <p:txBody>
          <a:bodyPr/>
          <a:lstStyle/>
          <a:p>
            <a:fld id="{FDC521EA-0F3A-4A0D-811B-2B5D91761C15}" type="datetime1">
              <a:rPr lang="en-US" smtClean="0"/>
              <a:t>1/25/2023</a:t>
            </a:fld>
            <a:endParaRPr lang="it-IT"/>
          </a:p>
        </p:txBody>
      </p:sp>
      <p:sp>
        <p:nvSpPr>
          <p:cNvPr id="6" name="Segnaposto piè di pagina 5">
            <a:extLst>
              <a:ext uri="{FF2B5EF4-FFF2-40B4-BE49-F238E27FC236}">
                <a16:creationId xmlns:a16="http://schemas.microsoft.com/office/drawing/2014/main" id="{F2E6F990-8D25-4D15-8071-CDAF6F4C9DA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8CFBB1D-1B90-4438-BDDE-AE5BEDD3F0F1}"/>
              </a:ext>
            </a:extLst>
          </p:cNvPr>
          <p:cNvSpPr>
            <a:spLocks noGrp="1"/>
          </p:cNvSpPr>
          <p:nvPr>
            <p:ph type="sldNum" sz="quarter" idx="12"/>
          </p:nvPr>
        </p:nvSpPr>
        <p:spPr/>
        <p:txBody>
          <a:bodyPr/>
          <a:lstStyle/>
          <a:p>
            <a:fld id="{7ADC2682-86E0-43EF-9663-C77056E8D387}" type="slidenum">
              <a:rPr lang="it-IT" smtClean="0"/>
              <a:t>‹N°›</a:t>
            </a:fld>
            <a:endParaRPr lang="it-IT"/>
          </a:p>
        </p:txBody>
      </p:sp>
    </p:spTree>
    <p:extLst>
      <p:ext uri="{BB962C8B-B14F-4D97-AF65-F5344CB8AC3E}">
        <p14:creationId xmlns:p14="http://schemas.microsoft.com/office/powerpoint/2010/main" val="507834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73270D-3994-45FB-BFD4-9366C761DF1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8969289-374E-4E21-8BD8-D5E29F8127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B3D1EED0-A576-449C-BD17-55E68D79E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E3A9409-B1A1-4F5B-9B7A-A865923DC323}"/>
              </a:ext>
            </a:extLst>
          </p:cNvPr>
          <p:cNvSpPr>
            <a:spLocks noGrp="1"/>
          </p:cNvSpPr>
          <p:nvPr>
            <p:ph type="dt" sz="half" idx="10"/>
          </p:nvPr>
        </p:nvSpPr>
        <p:spPr/>
        <p:txBody>
          <a:bodyPr/>
          <a:lstStyle/>
          <a:p>
            <a:fld id="{C6C47D58-331D-40B1-A0C1-1237A14BD153}" type="datetime1">
              <a:rPr lang="en-US" smtClean="0"/>
              <a:t>1/25/2023</a:t>
            </a:fld>
            <a:endParaRPr lang="it-IT"/>
          </a:p>
        </p:txBody>
      </p:sp>
      <p:sp>
        <p:nvSpPr>
          <p:cNvPr id="6" name="Segnaposto piè di pagina 5">
            <a:extLst>
              <a:ext uri="{FF2B5EF4-FFF2-40B4-BE49-F238E27FC236}">
                <a16:creationId xmlns:a16="http://schemas.microsoft.com/office/drawing/2014/main" id="{01A6B0F2-8A9F-40D8-A005-23DA12DB6EF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245561D-DDD1-4C4C-A0A6-7E1E61946504}"/>
              </a:ext>
            </a:extLst>
          </p:cNvPr>
          <p:cNvSpPr>
            <a:spLocks noGrp="1"/>
          </p:cNvSpPr>
          <p:nvPr>
            <p:ph type="sldNum" sz="quarter" idx="12"/>
          </p:nvPr>
        </p:nvSpPr>
        <p:spPr/>
        <p:txBody>
          <a:bodyPr/>
          <a:lstStyle/>
          <a:p>
            <a:fld id="{7ADC2682-86E0-43EF-9663-C77056E8D387}" type="slidenum">
              <a:rPr lang="it-IT" smtClean="0"/>
              <a:t>‹N°›</a:t>
            </a:fld>
            <a:endParaRPr lang="it-IT"/>
          </a:p>
        </p:txBody>
      </p:sp>
    </p:spTree>
    <p:extLst>
      <p:ext uri="{BB962C8B-B14F-4D97-AF65-F5344CB8AC3E}">
        <p14:creationId xmlns:p14="http://schemas.microsoft.com/office/powerpoint/2010/main" val="781282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magine 3" descr="Immagine che contiene clipart&#10;&#10;Descrizione generata automaticamente">
            <a:extLst>
              <a:ext uri="{FF2B5EF4-FFF2-40B4-BE49-F238E27FC236}">
                <a16:creationId xmlns:a16="http://schemas.microsoft.com/office/drawing/2014/main" id="{CD70090F-8BC8-402E-B289-91AA071EF054}"/>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9803194" y="7678"/>
            <a:ext cx="2388806" cy="627062"/>
          </a:xfrm>
          <a:prstGeom prst="rect">
            <a:avLst/>
          </a:prstGeom>
          <a:ln w="12700">
            <a:noFill/>
          </a:ln>
        </p:spPr>
      </p:pic>
      <p:sp>
        <p:nvSpPr>
          <p:cNvPr id="2" name="Segnaposto titolo 1">
            <a:extLst>
              <a:ext uri="{FF2B5EF4-FFF2-40B4-BE49-F238E27FC236}">
                <a16:creationId xmlns:a16="http://schemas.microsoft.com/office/drawing/2014/main" id="{682A18EB-3646-4DF6-96AB-7AB1EA428B48}"/>
              </a:ext>
            </a:extLst>
          </p:cNvPr>
          <p:cNvSpPr>
            <a:spLocks noGrp="1"/>
          </p:cNvSpPr>
          <p:nvPr>
            <p:ph type="title"/>
          </p:nvPr>
        </p:nvSpPr>
        <p:spPr>
          <a:xfrm>
            <a:off x="838200" y="634740"/>
            <a:ext cx="10515600" cy="1055948"/>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38B7FB0-0F27-4683-BF57-8BE41D0E85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18A4E60-CA63-42AE-92B5-C999640DB1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3D4888"/>
                </a:solidFill>
              </a:defRPr>
            </a:lvl1pPr>
          </a:lstStyle>
          <a:p>
            <a:fld id="{90F22D52-6D45-40A7-A171-7E58B6603C06}" type="datetime1">
              <a:rPr lang="en-US" smtClean="0"/>
              <a:t>1/25/2023</a:t>
            </a:fld>
            <a:endParaRPr lang="it-IT"/>
          </a:p>
        </p:txBody>
      </p:sp>
      <p:sp>
        <p:nvSpPr>
          <p:cNvPr id="5" name="Segnaposto piè di pagina 4">
            <a:extLst>
              <a:ext uri="{FF2B5EF4-FFF2-40B4-BE49-F238E27FC236}">
                <a16:creationId xmlns:a16="http://schemas.microsoft.com/office/drawing/2014/main" id="{9736839B-8FF1-49DC-83FB-25BB2E9F97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3D4888"/>
                </a:solidFill>
              </a:defRPr>
            </a:lvl1pPr>
          </a:lstStyle>
          <a:p>
            <a:endParaRPr lang="it-IT"/>
          </a:p>
        </p:txBody>
      </p:sp>
      <p:sp>
        <p:nvSpPr>
          <p:cNvPr id="6" name="Segnaposto numero diapositiva 5">
            <a:extLst>
              <a:ext uri="{FF2B5EF4-FFF2-40B4-BE49-F238E27FC236}">
                <a16:creationId xmlns:a16="http://schemas.microsoft.com/office/drawing/2014/main" id="{9A55F0AE-D811-491E-B64E-20492DABE9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3D4888"/>
                </a:solidFill>
              </a:defRPr>
            </a:lvl1pPr>
          </a:lstStyle>
          <a:p>
            <a:fld id="{7ADC2682-86E0-43EF-9663-C77056E8D387}" type="slidenum">
              <a:rPr lang="it-IT" smtClean="0"/>
              <a:pPr/>
              <a:t>‹N°›</a:t>
            </a:fld>
            <a:endParaRPr lang="it-IT"/>
          </a:p>
        </p:txBody>
      </p:sp>
    </p:spTree>
    <p:extLst>
      <p:ext uri="{BB962C8B-B14F-4D97-AF65-F5344CB8AC3E}">
        <p14:creationId xmlns:p14="http://schemas.microsoft.com/office/powerpoint/2010/main" val="1989466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p:txStyles>
    <p:titleStyle>
      <a:lvl1pPr algn="l" defTabSz="914400" rtl="0" eaLnBrk="1" latinLnBrk="0" hangingPunct="1">
        <a:lnSpc>
          <a:spcPct val="90000"/>
        </a:lnSpc>
        <a:spcBef>
          <a:spcPct val="0"/>
        </a:spcBef>
        <a:buNone/>
        <a:defRPr sz="4400" b="1" kern="1200">
          <a:solidFill>
            <a:srgbClr val="3D488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D488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D488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D488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D488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D488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cid:image023.jpg@01D682A4.5DFBF89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604D8-36CA-4CA4-81FF-BB6FCF54979A}"/>
              </a:ext>
            </a:extLst>
          </p:cNvPr>
          <p:cNvSpPr>
            <a:spLocks noGrp="1"/>
          </p:cNvSpPr>
          <p:nvPr>
            <p:ph type="ctrTitle"/>
          </p:nvPr>
        </p:nvSpPr>
        <p:spPr>
          <a:xfrm>
            <a:off x="107576" y="2121166"/>
            <a:ext cx="11954436" cy="1890997"/>
          </a:xfrm>
        </p:spPr>
        <p:txBody>
          <a:bodyPr>
            <a:normAutofit/>
          </a:bodyPr>
          <a:lstStyle/>
          <a:p>
            <a:r>
              <a:rPr lang="en-US" sz="3600" dirty="0"/>
              <a:t>WP2: Virtual cases</a:t>
            </a:r>
            <a:br>
              <a:rPr lang="en-US" sz="3600" dirty="0"/>
            </a:br>
            <a:r>
              <a:rPr lang="en-US" sz="3600" dirty="0"/>
              <a:t>WP8: Combination of measurements and uncertainty assessment</a:t>
            </a:r>
            <a:endParaRPr lang="en-US" sz="3600" b="1" dirty="0"/>
          </a:p>
        </p:txBody>
      </p:sp>
      <p:sp>
        <p:nvSpPr>
          <p:cNvPr id="4" name="Text Placeholder 3">
            <a:extLst>
              <a:ext uri="{FF2B5EF4-FFF2-40B4-BE49-F238E27FC236}">
                <a16:creationId xmlns:a16="http://schemas.microsoft.com/office/drawing/2014/main" id="{49AC6A6D-A10E-493E-836E-D0E9C7C58259}"/>
              </a:ext>
            </a:extLst>
          </p:cNvPr>
          <p:cNvSpPr>
            <a:spLocks noGrp="1"/>
          </p:cNvSpPr>
          <p:nvPr>
            <p:ph type="body" sz="quarter" idx="10"/>
          </p:nvPr>
        </p:nvSpPr>
        <p:spPr/>
        <p:txBody>
          <a:bodyPr>
            <a:normAutofit fontScale="92500" lnSpcReduction="10000"/>
          </a:bodyPr>
          <a:lstStyle/>
          <a:p>
            <a:r>
              <a:rPr lang="en-US" dirty="0"/>
              <a:t>Final Demonstration, 25 January 2023</a:t>
            </a:r>
          </a:p>
          <a:p>
            <a:r>
              <a:rPr lang="en-US" dirty="0"/>
              <a:t>Eric </a:t>
            </a:r>
            <a:r>
              <a:rPr lang="en-US" dirty="0" err="1"/>
              <a:t>Breuil</a:t>
            </a:r>
            <a:r>
              <a:rPr lang="en-US" dirty="0"/>
              <a:t> (ORANO) &amp; An Bielen (SCK CEN)</a:t>
            </a:r>
          </a:p>
        </p:txBody>
      </p:sp>
    </p:spTree>
    <p:extLst>
      <p:ext uri="{BB962C8B-B14F-4D97-AF65-F5344CB8AC3E}">
        <p14:creationId xmlns:p14="http://schemas.microsoft.com/office/powerpoint/2010/main" val="2033855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814E660-BF25-4843-B2A0-93C6E2B6253B}" type="slidenum">
              <a:rPr lang="en-BE" smtClean="0"/>
              <a:pPr/>
              <a:t>10</a:t>
            </a:fld>
            <a:endParaRPr lang="en-BE" dirty="0"/>
          </a:p>
        </p:txBody>
      </p:sp>
      <p:grpSp>
        <p:nvGrpSpPr>
          <p:cNvPr id="51" name="Group 50"/>
          <p:cNvGrpSpPr/>
          <p:nvPr/>
        </p:nvGrpSpPr>
        <p:grpSpPr>
          <a:xfrm>
            <a:off x="7322400" y="2592000"/>
            <a:ext cx="4640454" cy="833494"/>
            <a:chOff x="7323029" y="4414965"/>
            <a:chExt cx="4640454" cy="833494"/>
          </a:xfrm>
        </p:grpSpPr>
        <p:cxnSp>
          <p:nvCxnSpPr>
            <p:cNvPr id="52" name="Straight Connector 51"/>
            <p:cNvCxnSpPr/>
            <p:nvPr/>
          </p:nvCxnSpPr>
          <p:spPr>
            <a:xfrm flipV="1">
              <a:off x="7323029" y="4414965"/>
              <a:ext cx="4632611" cy="44254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323030" y="4763739"/>
              <a:ext cx="4640453" cy="484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7173394" y="2026219"/>
            <a:ext cx="4640454" cy="833494"/>
            <a:chOff x="7323029" y="4414965"/>
            <a:chExt cx="4640454" cy="833494"/>
          </a:xfrm>
        </p:grpSpPr>
        <p:cxnSp>
          <p:nvCxnSpPr>
            <p:cNvPr id="55" name="Straight Connector 54"/>
            <p:cNvCxnSpPr/>
            <p:nvPr/>
          </p:nvCxnSpPr>
          <p:spPr>
            <a:xfrm flipV="1">
              <a:off x="7323029" y="4414965"/>
              <a:ext cx="4632611" cy="44254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323030" y="4763739"/>
              <a:ext cx="4640453" cy="484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p:cNvCxnSpPr/>
          <p:nvPr/>
        </p:nvCxnSpPr>
        <p:spPr>
          <a:xfrm flipV="1">
            <a:off x="7322399" y="544820"/>
            <a:ext cx="3961119" cy="156679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314557" y="1829169"/>
            <a:ext cx="3968961" cy="15909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977785" y="2498857"/>
            <a:ext cx="2721428" cy="830997"/>
          </a:xfrm>
          <a:prstGeom prst="rect">
            <a:avLst/>
          </a:prstGeom>
          <a:noFill/>
        </p:spPr>
        <p:txBody>
          <a:bodyPr wrap="square" rtlCol="0">
            <a:spAutoFit/>
          </a:bodyPr>
          <a:lstStyle/>
          <a:p>
            <a:pPr algn="ctr"/>
            <a:r>
              <a:rPr lang="en-US" sz="2400" dirty="0">
                <a:solidFill>
                  <a:schemeClr val="accent4"/>
                </a:solidFill>
              </a:rPr>
              <a:t>“True” MCNP model</a:t>
            </a:r>
          </a:p>
          <a:p>
            <a:pPr algn="ctr"/>
            <a:r>
              <a:rPr lang="en-US" sz="2400" dirty="0">
                <a:solidFill>
                  <a:schemeClr val="accent4"/>
                </a:solidFill>
              </a:rPr>
              <a:t>+ simulate result</a:t>
            </a:r>
            <a:endParaRPr lang="en-US" sz="3200" dirty="0">
              <a:solidFill>
                <a:schemeClr val="accent2"/>
              </a:solidFill>
            </a:endParaRPr>
          </a:p>
        </p:txBody>
      </p:sp>
      <p:sp>
        <p:nvSpPr>
          <p:cNvPr id="28" name="Title 48"/>
          <p:cNvSpPr>
            <a:spLocks noGrp="1"/>
          </p:cNvSpPr>
          <p:nvPr>
            <p:ph type="title"/>
          </p:nvPr>
        </p:nvSpPr>
        <p:spPr>
          <a:xfrm>
            <a:off x="190918" y="4875"/>
            <a:ext cx="10658475" cy="985576"/>
          </a:xfrm>
        </p:spPr>
        <p:txBody>
          <a:bodyPr/>
          <a:lstStyle/>
          <a:p>
            <a:pPr>
              <a:lnSpc>
                <a:spcPct val="100000"/>
              </a:lnSpc>
            </a:pPr>
            <a:r>
              <a:rPr lang="en-GB" sz="4000" dirty="0"/>
              <a:t>Approach: From true to surrogate model</a:t>
            </a:r>
          </a:p>
        </p:txBody>
      </p:sp>
      <p:pic>
        <p:nvPicPr>
          <p:cNvPr id="30" name="Picture 29"/>
          <p:cNvPicPr>
            <a:picLocks noChangeAspect="1"/>
          </p:cNvPicPr>
          <p:nvPr/>
        </p:nvPicPr>
        <p:blipFill rotWithShape="1">
          <a:blip r:embed="rId3"/>
          <a:srcRect l="49368"/>
          <a:stretch/>
        </p:blipFill>
        <p:spPr>
          <a:xfrm>
            <a:off x="6849569" y="3280910"/>
            <a:ext cx="3472841" cy="3568484"/>
          </a:xfrm>
          <a:prstGeom prst="rect">
            <a:avLst/>
          </a:prstGeom>
        </p:spPr>
      </p:pic>
      <p:sp>
        <p:nvSpPr>
          <p:cNvPr id="31" name="TextBox 30"/>
          <p:cNvSpPr txBox="1"/>
          <p:nvPr/>
        </p:nvSpPr>
        <p:spPr>
          <a:xfrm>
            <a:off x="3372992" y="778008"/>
            <a:ext cx="5094608" cy="1384995"/>
          </a:xfrm>
          <a:prstGeom prst="rect">
            <a:avLst/>
          </a:prstGeom>
          <a:noFill/>
        </p:spPr>
        <p:txBody>
          <a:bodyPr wrap="square" rtlCol="0">
            <a:spAutoFit/>
          </a:bodyPr>
          <a:lstStyle>
            <a:defPPr>
              <a:defRPr lang="it-IT"/>
            </a:defPPr>
            <a:lvl1pPr algn="ctr">
              <a:defRPr sz="2400">
                <a:solidFill>
                  <a:schemeClr val="accent4"/>
                </a:solidFill>
              </a:defRPr>
            </a:lvl1pPr>
          </a:lstStyle>
          <a:p>
            <a:r>
              <a:rPr lang="en-GB" sz="2800" b="1" dirty="0"/>
              <a:t>Example:</a:t>
            </a:r>
          </a:p>
          <a:p>
            <a:r>
              <a:rPr lang="en-GB" sz="2800" b="1" dirty="0"/>
              <a:t>Neutron measurement technique VC1</a:t>
            </a:r>
            <a:endParaRPr lang="en-US" sz="2800" b="1" dirty="0"/>
          </a:p>
        </p:txBody>
      </p:sp>
      <p:pic>
        <p:nvPicPr>
          <p:cNvPr id="32" name="Picture 31"/>
          <p:cNvPicPr>
            <a:picLocks noChangeAspect="1"/>
          </p:cNvPicPr>
          <p:nvPr/>
        </p:nvPicPr>
        <p:blipFill rotWithShape="1">
          <a:blip r:embed="rId3"/>
          <a:srcRect r="49572"/>
          <a:stretch/>
        </p:blipFill>
        <p:spPr>
          <a:xfrm>
            <a:off x="1609101" y="3262290"/>
            <a:ext cx="3458795" cy="3568484"/>
          </a:xfrm>
          <a:prstGeom prst="rect">
            <a:avLst/>
          </a:prstGeom>
        </p:spPr>
      </p:pic>
      <p:sp>
        <p:nvSpPr>
          <p:cNvPr id="33" name="TextBox 32"/>
          <p:cNvSpPr txBox="1"/>
          <p:nvPr/>
        </p:nvSpPr>
        <p:spPr>
          <a:xfrm>
            <a:off x="6958358" y="2454673"/>
            <a:ext cx="3245121" cy="830997"/>
          </a:xfrm>
          <a:prstGeom prst="rect">
            <a:avLst/>
          </a:prstGeom>
          <a:noFill/>
        </p:spPr>
        <p:txBody>
          <a:bodyPr wrap="square" rtlCol="0">
            <a:spAutoFit/>
          </a:bodyPr>
          <a:lstStyle/>
          <a:p>
            <a:pPr algn="ctr"/>
            <a:r>
              <a:rPr lang="en-US" sz="2400" dirty="0">
                <a:solidFill>
                  <a:schemeClr val="accent4"/>
                </a:solidFill>
              </a:rPr>
              <a:t>Surrogate MCNP model + performing simulations</a:t>
            </a:r>
            <a:endParaRPr lang="en-US" sz="3200" dirty="0">
              <a:solidFill>
                <a:schemeClr val="accent2"/>
              </a:solidFill>
            </a:endParaRPr>
          </a:p>
        </p:txBody>
      </p:sp>
      <p:pic>
        <p:nvPicPr>
          <p:cNvPr id="6" name="Picture 5"/>
          <p:cNvPicPr>
            <a:picLocks noChangeAspect="1"/>
          </p:cNvPicPr>
          <p:nvPr/>
        </p:nvPicPr>
        <p:blipFill rotWithShape="1">
          <a:blip r:embed="rId4"/>
          <a:srcRect l="14638" r="77514"/>
          <a:stretch/>
        </p:blipFill>
        <p:spPr>
          <a:xfrm>
            <a:off x="7476385" y="1767099"/>
            <a:ext cx="893950" cy="839502"/>
          </a:xfrm>
          <a:prstGeom prst="rect">
            <a:avLst/>
          </a:prstGeom>
        </p:spPr>
      </p:pic>
      <p:pic>
        <p:nvPicPr>
          <p:cNvPr id="7" name="Picture 6"/>
          <p:cNvPicPr>
            <a:picLocks noChangeAspect="1"/>
          </p:cNvPicPr>
          <p:nvPr/>
        </p:nvPicPr>
        <p:blipFill rotWithShape="1">
          <a:blip r:embed="rId4"/>
          <a:srcRect l="57934" r="34219"/>
          <a:stretch/>
        </p:blipFill>
        <p:spPr>
          <a:xfrm>
            <a:off x="2419383" y="1840918"/>
            <a:ext cx="801279" cy="752475"/>
          </a:xfrm>
          <a:prstGeom prst="rect">
            <a:avLst/>
          </a:prstGeom>
        </p:spPr>
      </p:pic>
      <p:pic>
        <p:nvPicPr>
          <p:cNvPr id="8" name="Picture 7"/>
          <p:cNvPicPr>
            <a:picLocks noChangeAspect="1"/>
          </p:cNvPicPr>
          <p:nvPr/>
        </p:nvPicPr>
        <p:blipFill rotWithShape="1">
          <a:blip r:embed="rId4"/>
          <a:srcRect l="65787" r="21196"/>
          <a:stretch/>
        </p:blipFill>
        <p:spPr>
          <a:xfrm>
            <a:off x="8510010" y="1824269"/>
            <a:ext cx="1329179" cy="752475"/>
          </a:xfrm>
          <a:prstGeom prst="rect">
            <a:avLst/>
          </a:prstGeom>
        </p:spPr>
      </p:pic>
      <p:pic>
        <p:nvPicPr>
          <p:cNvPr id="59" name="Picture 58"/>
          <p:cNvPicPr>
            <a:picLocks noChangeAspect="1"/>
          </p:cNvPicPr>
          <p:nvPr/>
        </p:nvPicPr>
        <p:blipFill rotWithShape="1">
          <a:blip r:embed="rId4"/>
          <a:srcRect l="14638" r="77514"/>
          <a:stretch/>
        </p:blipFill>
        <p:spPr>
          <a:xfrm>
            <a:off x="3437273" y="1772610"/>
            <a:ext cx="893950" cy="839502"/>
          </a:xfrm>
          <a:prstGeom prst="rect">
            <a:avLst/>
          </a:prstGeom>
        </p:spPr>
      </p:pic>
      <p:pic>
        <p:nvPicPr>
          <p:cNvPr id="29" name="Picture 28"/>
          <p:cNvPicPr/>
          <p:nvPr/>
        </p:nvPicPr>
        <p:blipFill>
          <a:blip r:embed="rId5">
            <a:extLst>
              <a:ext uri="{28A0092B-C50C-407E-A947-70E740481C1C}">
                <a14:useLocalDpi xmlns:a14="http://schemas.microsoft.com/office/drawing/2010/main" val="0"/>
              </a:ext>
            </a:extLst>
          </a:blip>
          <a:stretch>
            <a:fillRect/>
          </a:stretch>
        </p:blipFill>
        <p:spPr>
          <a:xfrm>
            <a:off x="5768820" y="3374685"/>
            <a:ext cx="5511987" cy="3222591"/>
          </a:xfrm>
          <a:prstGeom prst="rect">
            <a:avLst/>
          </a:prstGeom>
        </p:spPr>
      </p:pic>
    </p:spTree>
    <p:extLst>
      <p:ext uri="{BB962C8B-B14F-4D97-AF65-F5344CB8AC3E}">
        <p14:creationId xmlns:p14="http://schemas.microsoft.com/office/powerpoint/2010/main" val="13966116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814E660-BF25-4843-B2A0-93C6E2B6253B}" type="slidenum">
              <a:rPr lang="en-BE" smtClean="0"/>
              <a:pPr/>
              <a:t>11</a:t>
            </a:fld>
            <a:endParaRPr lang="en-BE" dirty="0"/>
          </a:p>
        </p:txBody>
      </p:sp>
      <p:grpSp>
        <p:nvGrpSpPr>
          <p:cNvPr id="5" name="Group 4"/>
          <p:cNvGrpSpPr/>
          <p:nvPr/>
        </p:nvGrpSpPr>
        <p:grpSpPr>
          <a:xfrm>
            <a:off x="7323029" y="4414965"/>
            <a:ext cx="4640454" cy="833494"/>
            <a:chOff x="7323029" y="4414965"/>
            <a:chExt cx="4640454" cy="833494"/>
          </a:xfrm>
        </p:grpSpPr>
        <p:cxnSp>
          <p:nvCxnSpPr>
            <p:cNvPr id="41" name="Straight Connector 40"/>
            <p:cNvCxnSpPr/>
            <p:nvPr/>
          </p:nvCxnSpPr>
          <p:spPr>
            <a:xfrm flipV="1">
              <a:off x="7323029" y="4414965"/>
              <a:ext cx="4632611" cy="44254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323030" y="4763739"/>
              <a:ext cx="4640453" cy="484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p:cNvCxnSpPr/>
          <p:nvPr/>
        </p:nvCxnSpPr>
        <p:spPr>
          <a:xfrm flipV="1">
            <a:off x="7322399" y="544820"/>
            <a:ext cx="3961119" cy="156679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314557" y="1829169"/>
            <a:ext cx="3968961" cy="15909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883513" y="2545982"/>
            <a:ext cx="2721428" cy="830997"/>
          </a:xfrm>
          <a:prstGeom prst="rect">
            <a:avLst/>
          </a:prstGeom>
          <a:noFill/>
        </p:spPr>
        <p:txBody>
          <a:bodyPr wrap="square" rtlCol="0">
            <a:spAutoFit/>
          </a:bodyPr>
          <a:lstStyle/>
          <a:p>
            <a:pPr algn="ctr"/>
            <a:r>
              <a:rPr lang="en-US" sz="2400" dirty="0">
                <a:solidFill>
                  <a:schemeClr val="accent4"/>
                </a:solidFill>
              </a:rPr>
              <a:t>“True” MCNP model + simulate result</a:t>
            </a:r>
            <a:endParaRPr lang="en-US" sz="3200" dirty="0">
              <a:solidFill>
                <a:schemeClr val="accent2"/>
              </a:solidFill>
            </a:endParaRPr>
          </a:p>
        </p:txBody>
      </p:sp>
      <p:sp>
        <p:nvSpPr>
          <p:cNvPr id="28" name="Title 48"/>
          <p:cNvSpPr>
            <a:spLocks noGrp="1"/>
          </p:cNvSpPr>
          <p:nvPr>
            <p:ph type="title"/>
          </p:nvPr>
        </p:nvSpPr>
        <p:spPr>
          <a:xfrm>
            <a:off x="190918" y="4875"/>
            <a:ext cx="10658475" cy="985576"/>
          </a:xfrm>
        </p:spPr>
        <p:txBody>
          <a:bodyPr/>
          <a:lstStyle/>
          <a:p>
            <a:pPr>
              <a:lnSpc>
                <a:spcPct val="100000"/>
              </a:lnSpc>
            </a:pPr>
            <a:r>
              <a:rPr lang="en-GB" sz="4000" dirty="0"/>
              <a:t>Approach: From true to surrogate model</a:t>
            </a:r>
          </a:p>
        </p:txBody>
      </p:sp>
      <p:sp>
        <p:nvSpPr>
          <p:cNvPr id="31" name="TextBox 30"/>
          <p:cNvSpPr txBox="1"/>
          <p:nvPr/>
        </p:nvSpPr>
        <p:spPr>
          <a:xfrm>
            <a:off x="3372992" y="832902"/>
            <a:ext cx="5094608" cy="1384995"/>
          </a:xfrm>
          <a:prstGeom prst="rect">
            <a:avLst/>
          </a:prstGeom>
          <a:noFill/>
        </p:spPr>
        <p:txBody>
          <a:bodyPr wrap="square" rtlCol="0">
            <a:spAutoFit/>
          </a:bodyPr>
          <a:lstStyle>
            <a:defPPr>
              <a:defRPr lang="it-IT"/>
            </a:defPPr>
            <a:lvl1pPr algn="ctr">
              <a:defRPr sz="2400">
                <a:solidFill>
                  <a:schemeClr val="accent4"/>
                </a:solidFill>
              </a:defRPr>
            </a:lvl1pPr>
          </a:lstStyle>
          <a:p>
            <a:r>
              <a:rPr lang="en-GB" sz="2800" b="1" dirty="0"/>
              <a:t>Example:</a:t>
            </a:r>
          </a:p>
          <a:p>
            <a:r>
              <a:rPr lang="en-GB" sz="2800" b="1" dirty="0"/>
              <a:t>Gamma spectrometry</a:t>
            </a:r>
          </a:p>
          <a:p>
            <a:r>
              <a:rPr lang="en-GB" sz="2800" b="1" dirty="0"/>
              <a:t>VC3</a:t>
            </a:r>
            <a:endParaRPr lang="en-US" sz="2800" b="1" dirty="0"/>
          </a:p>
        </p:txBody>
      </p:sp>
      <p:sp>
        <p:nvSpPr>
          <p:cNvPr id="33" name="TextBox 32"/>
          <p:cNvSpPr txBox="1"/>
          <p:nvPr/>
        </p:nvSpPr>
        <p:spPr>
          <a:xfrm>
            <a:off x="7297725" y="2517440"/>
            <a:ext cx="3245121" cy="830997"/>
          </a:xfrm>
          <a:prstGeom prst="rect">
            <a:avLst/>
          </a:prstGeom>
          <a:noFill/>
        </p:spPr>
        <p:txBody>
          <a:bodyPr wrap="square" rtlCol="0">
            <a:spAutoFit/>
          </a:bodyPr>
          <a:lstStyle/>
          <a:p>
            <a:pPr algn="ctr"/>
            <a:r>
              <a:rPr lang="en-US" sz="2400" dirty="0">
                <a:solidFill>
                  <a:schemeClr val="accent4"/>
                </a:solidFill>
              </a:rPr>
              <a:t>Surrogate MCNP model + performing simulations</a:t>
            </a:r>
            <a:endParaRPr lang="en-US" sz="3200" dirty="0">
              <a:solidFill>
                <a:schemeClr val="accent2"/>
              </a:solidFill>
            </a:endParaRPr>
          </a:p>
        </p:txBody>
      </p:sp>
      <p:pic>
        <p:nvPicPr>
          <p:cNvPr id="26" name="Picture 25"/>
          <p:cNvPicPr>
            <a:picLocks noChangeAspect="1"/>
          </p:cNvPicPr>
          <p:nvPr/>
        </p:nvPicPr>
        <p:blipFill rotWithShape="1">
          <a:blip r:embed="rId3">
            <a:extLst>
              <a:ext uri="{28A0092B-C50C-407E-A947-70E740481C1C}">
                <a14:useLocalDpi xmlns:a14="http://schemas.microsoft.com/office/drawing/2010/main" val="0"/>
              </a:ext>
            </a:extLst>
          </a:blip>
          <a:srcRect r="51342"/>
          <a:stretch/>
        </p:blipFill>
        <p:spPr>
          <a:xfrm>
            <a:off x="6661618" y="3307889"/>
            <a:ext cx="4210328" cy="3515195"/>
          </a:xfrm>
          <a:prstGeom prst="rect">
            <a:avLst/>
          </a:prstGeom>
        </p:spPr>
      </p:pic>
      <p:grpSp>
        <p:nvGrpSpPr>
          <p:cNvPr id="2" name="Group 1"/>
          <p:cNvGrpSpPr/>
          <p:nvPr/>
        </p:nvGrpSpPr>
        <p:grpSpPr>
          <a:xfrm>
            <a:off x="1084080" y="3307889"/>
            <a:ext cx="4189981" cy="3496478"/>
            <a:chOff x="6381946" y="1215431"/>
            <a:chExt cx="5823948" cy="4860000"/>
          </a:xfrm>
        </p:grpSpPr>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l="51317"/>
            <a:stretch/>
          </p:blipFill>
          <p:spPr>
            <a:xfrm>
              <a:off x="6381946" y="1215431"/>
              <a:ext cx="5823948" cy="4860000"/>
            </a:xfrm>
            <a:prstGeom prst="rect">
              <a:avLst/>
            </a:prstGeom>
          </p:spPr>
        </p:pic>
        <p:grpSp>
          <p:nvGrpSpPr>
            <p:cNvPr id="34" name="Group 33"/>
            <p:cNvGrpSpPr/>
            <p:nvPr/>
          </p:nvGrpSpPr>
          <p:grpSpPr>
            <a:xfrm>
              <a:off x="7475429" y="4567365"/>
              <a:ext cx="4640454" cy="833494"/>
              <a:chOff x="7323029" y="4414965"/>
              <a:chExt cx="4640454" cy="833494"/>
            </a:xfrm>
          </p:grpSpPr>
          <p:cxnSp>
            <p:nvCxnSpPr>
              <p:cNvPr id="35" name="Straight Connector 34"/>
              <p:cNvCxnSpPr/>
              <p:nvPr/>
            </p:nvCxnSpPr>
            <p:spPr>
              <a:xfrm flipV="1">
                <a:off x="7323029" y="4414965"/>
                <a:ext cx="4632611" cy="44254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323030" y="4763739"/>
                <a:ext cx="4640453" cy="484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pic>
        <p:nvPicPr>
          <p:cNvPr id="37" name="Picture 36"/>
          <p:cNvPicPr>
            <a:picLocks noChangeAspect="1"/>
          </p:cNvPicPr>
          <p:nvPr/>
        </p:nvPicPr>
        <p:blipFill rotWithShape="1">
          <a:blip r:embed="rId4"/>
          <a:srcRect l="34207" t="13007" r="54372" b="11330"/>
          <a:stretch/>
        </p:blipFill>
        <p:spPr>
          <a:xfrm>
            <a:off x="7496678" y="2022109"/>
            <a:ext cx="1166139" cy="569343"/>
          </a:xfrm>
          <a:prstGeom prst="rect">
            <a:avLst/>
          </a:prstGeom>
        </p:spPr>
      </p:pic>
      <p:pic>
        <p:nvPicPr>
          <p:cNvPr id="38" name="Picture 37"/>
          <p:cNvPicPr>
            <a:picLocks noChangeAspect="1"/>
          </p:cNvPicPr>
          <p:nvPr/>
        </p:nvPicPr>
        <p:blipFill rotWithShape="1">
          <a:blip r:embed="rId4"/>
          <a:srcRect l="57934" r="34219"/>
          <a:stretch/>
        </p:blipFill>
        <p:spPr>
          <a:xfrm>
            <a:off x="2171835" y="1793507"/>
            <a:ext cx="801279" cy="752475"/>
          </a:xfrm>
          <a:prstGeom prst="rect">
            <a:avLst/>
          </a:prstGeom>
        </p:spPr>
      </p:pic>
      <p:pic>
        <p:nvPicPr>
          <p:cNvPr id="27" name="Picture 26"/>
          <p:cNvPicPr>
            <a:picLocks noChangeAspect="1"/>
          </p:cNvPicPr>
          <p:nvPr/>
        </p:nvPicPr>
        <p:blipFill rotWithShape="1">
          <a:blip r:embed="rId4"/>
          <a:srcRect l="65787" r="21196"/>
          <a:stretch/>
        </p:blipFill>
        <p:spPr>
          <a:xfrm>
            <a:off x="9027824" y="1844406"/>
            <a:ext cx="1329179" cy="752475"/>
          </a:xfrm>
          <a:prstGeom prst="rect">
            <a:avLst/>
          </a:prstGeom>
        </p:spPr>
      </p:pic>
      <p:pic>
        <p:nvPicPr>
          <p:cNvPr id="30" name="Picture 29"/>
          <p:cNvPicPr>
            <a:picLocks noChangeAspect="1"/>
          </p:cNvPicPr>
          <p:nvPr/>
        </p:nvPicPr>
        <p:blipFill rotWithShape="1">
          <a:blip r:embed="rId4"/>
          <a:srcRect l="34207" t="13007" r="54372" b="11330"/>
          <a:stretch/>
        </p:blipFill>
        <p:spPr>
          <a:xfrm>
            <a:off x="3172067" y="1960736"/>
            <a:ext cx="1166139" cy="569343"/>
          </a:xfrm>
          <a:prstGeom prst="rect">
            <a:avLst/>
          </a:prstGeom>
        </p:spPr>
      </p:pic>
      <p:pic>
        <p:nvPicPr>
          <p:cNvPr id="22" name="Picture 21"/>
          <p:cNvPicPr/>
          <p:nvPr/>
        </p:nvPicPr>
        <p:blipFill>
          <a:blip r:embed="rId5">
            <a:extLst>
              <a:ext uri="{28A0092B-C50C-407E-A947-70E740481C1C}">
                <a14:useLocalDpi xmlns:a14="http://schemas.microsoft.com/office/drawing/2010/main" val="0"/>
              </a:ext>
            </a:extLst>
          </a:blip>
          <a:stretch>
            <a:fillRect/>
          </a:stretch>
        </p:blipFill>
        <p:spPr>
          <a:xfrm>
            <a:off x="5893458" y="3269674"/>
            <a:ext cx="5525845" cy="3549850"/>
          </a:xfrm>
          <a:prstGeom prst="rect">
            <a:avLst/>
          </a:prstGeom>
        </p:spPr>
      </p:pic>
    </p:spTree>
    <p:extLst>
      <p:ext uri="{BB962C8B-B14F-4D97-AF65-F5344CB8AC3E}">
        <p14:creationId xmlns:p14="http://schemas.microsoft.com/office/powerpoint/2010/main" val="230836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rotWithShape="1">
          <a:blip r:embed="rId3">
            <a:extLst>
              <a:ext uri="{28A0092B-C50C-407E-A947-70E740481C1C}">
                <a14:useLocalDpi xmlns:a14="http://schemas.microsoft.com/office/drawing/2010/main" val="0"/>
              </a:ext>
            </a:extLst>
          </a:blip>
          <a:srcRect t="5073" r="3966" b="5658"/>
          <a:stretch/>
        </p:blipFill>
        <p:spPr>
          <a:xfrm>
            <a:off x="217277" y="184558"/>
            <a:ext cx="4645809" cy="1980000"/>
          </a:xfrm>
          <a:prstGeom prst="rect">
            <a:avLst/>
          </a:prstGeom>
        </p:spPr>
      </p:pic>
      <p:grpSp>
        <p:nvGrpSpPr>
          <p:cNvPr id="11" name="Group 10"/>
          <p:cNvGrpSpPr/>
          <p:nvPr/>
        </p:nvGrpSpPr>
        <p:grpSpPr>
          <a:xfrm>
            <a:off x="242441" y="2751068"/>
            <a:ext cx="3437110" cy="1260004"/>
            <a:chOff x="2281806" y="3897843"/>
            <a:chExt cx="3437110" cy="1340296"/>
          </a:xfrm>
        </p:grpSpPr>
        <p:sp>
          <p:nvSpPr>
            <p:cNvPr id="2" name="Rounded Rectangle 1"/>
            <p:cNvSpPr/>
            <p:nvPr/>
          </p:nvSpPr>
          <p:spPr>
            <a:xfrm>
              <a:off x="2281806" y="3897843"/>
              <a:ext cx="3420000" cy="1340296"/>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2343082" y="3972714"/>
              <a:ext cx="3375834" cy="1178602"/>
            </a:xfrm>
            <a:prstGeom prst="rect">
              <a:avLst/>
            </a:prstGeom>
            <a:noFill/>
          </p:spPr>
          <p:txBody>
            <a:bodyPr wrap="square" rtlCol="0">
              <a:spAutoFit/>
            </a:bodyPr>
            <a:lstStyle/>
            <a:p>
              <a:r>
                <a:rPr lang="en-US" dirty="0">
                  <a:solidFill>
                    <a:schemeClr val="tx2"/>
                  </a:solidFill>
                </a:rPr>
                <a:t>Measurement Techniques</a:t>
              </a:r>
            </a:p>
            <a:p>
              <a:pPr marL="285750" indent="-285750">
                <a:buFont typeface="Arial" panose="020B0604020202020204" pitchFamily="34" charset="0"/>
                <a:buChar char="•"/>
              </a:pPr>
              <a:r>
                <a:rPr lang="en-US" sz="1600" dirty="0">
                  <a:solidFill>
                    <a:schemeClr val="tx2"/>
                  </a:solidFill>
                </a:rPr>
                <a:t>Gamma spectrometry</a:t>
              </a:r>
            </a:p>
            <a:p>
              <a:pPr marL="285750" indent="-285750">
                <a:buFont typeface="Arial" panose="020B0604020202020204" pitchFamily="34" charset="0"/>
                <a:buChar char="•"/>
              </a:pPr>
              <a:r>
                <a:rPr lang="en-US" sz="1600" dirty="0">
                  <a:solidFill>
                    <a:schemeClr val="tx2"/>
                  </a:solidFill>
                </a:rPr>
                <a:t>Passive coincidence neutron counting </a:t>
              </a:r>
            </a:p>
            <a:p>
              <a:pPr marL="285750" indent="-285750">
                <a:buFont typeface="Arial" panose="020B0604020202020204" pitchFamily="34" charset="0"/>
                <a:buChar char="•"/>
              </a:pPr>
              <a:r>
                <a:rPr lang="en-US" sz="1600" dirty="0">
                  <a:solidFill>
                    <a:schemeClr val="tx2"/>
                  </a:solidFill>
                </a:rPr>
                <a:t>Active neutron interrogation</a:t>
              </a:r>
            </a:p>
          </p:txBody>
        </p:sp>
      </p:grpSp>
      <p:cxnSp>
        <p:nvCxnSpPr>
          <p:cNvPr id="5" name="Straight Arrow Connector 4"/>
          <p:cNvCxnSpPr/>
          <p:nvPr/>
        </p:nvCxnSpPr>
        <p:spPr>
          <a:xfrm flipV="1">
            <a:off x="3746333" y="3067045"/>
            <a:ext cx="720000"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746333" y="3401525"/>
            <a:ext cx="720000"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746333" y="3716336"/>
            <a:ext cx="720000"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974295" y="2211835"/>
            <a:ext cx="0" cy="43200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655072" y="1777800"/>
            <a:ext cx="1208014" cy="369332"/>
          </a:xfrm>
          <a:prstGeom prst="rect">
            <a:avLst/>
          </a:prstGeom>
          <a:noFill/>
        </p:spPr>
        <p:txBody>
          <a:bodyPr wrap="square" rtlCol="0">
            <a:spAutoFit/>
          </a:bodyPr>
          <a:lstStyle/>
          <a:p>
            <a:r>
              <a:rPr lang="en-US" dirty="0">
                <a:solidFill>
                  <a:schemeClr val="tx2"/>
                </a:solidFill>
              </a:rPr>
              <a:t>Meta data </a:t>
            </a:r>
          </a:p>
        </p:txBody>
      </p:sp>
      <p:cxnSp>
        <p:nvCxnSpPr>
          <p:cNvPr id="21" name="Straight Arrow Connector 20"/>
          <p:cNvCxnSpPr/>
          <p:nvPr/>
        </p:nvCxnSpPr>
        <p:spPr>
          <a:xfrm>
            <a:off x="4922013" y="1988794"/>
            <a:ext cx="2016000"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9137" y="676608"/>
            <a:ext cx="3962048" cy="2476279"/>
          </a:xfrm>
          <a:prstGeom prst="rect">
            <a:avLst/>
          </a:prstGeom>
        </p:spPr>
      </p:pic>
      <p:cxnSp>
        <p:nvCxnSpPr>
          <p:cNvPr id="27" name="Straight Arrow Connector 26"/>
          <p:cNvCxnSpPr/>
          <p:nvPr/>
        </p:nvCxnSpPr>
        <p:spPr>
          <a:xfrm flipV="1">
            <a:off x="6091686" y="2473514"/>
            <a:ext cx="846038" cy="888555"/>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4546016" y="2737056"/>
            <a:ext cx="1440000" cy="1260000"/>
            <a:chOff x="2256639" y="3808602"/>
            <a:chExt cx="3848526" cy="1340296"/>
          </a:xfrm>
        </p:grpSpPr>
        <p:sp>
          <p:nvSpPr>
            <p:cNvPr id="29" name="Rounded Rectangle 28"/>
            <p:cNvSpPr/>
            <p:nvPr/>
          </p:nvSpPr>
          <p:spPr>
            <a:xfrm>
              <a:off x="2256639" y="3808602"/>
              <a:ext cx="3848526" cy="1340296"/>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309270" y="4129686"/>
              <a:ext cx="3795895" cy="687519"/>
            </a:xfrm>
            <a:prstGeom prst="rect">
              <a:avLst/>
            </a:prstGeom>
            <a:noFill/>
          </p:spPr>
          <p:txBody>
            <a:bodyPr wrap="square" rtlCol="0">
              <a:spAutoFit/>
            </a:bodyPr>
            <a:lstStyle/>
            <a:p>
              <a:pPr algn="ctr"/>
              <a:r>
                <a:rPr lang="en-US" dirty="0">
                  <a:solidFill>
                    <a:schemeClr val="tx2"/>
                  </a:solidFill>
                </a:rPr>
                <a:t>Measurement data</a:t>
              </a:r>
            </a:p>
          </p:txBody>
        </p:sp>
      </p:grpSp>
      <p:grpSp>
        <p:nvGrpSpPr>
          <p:cNvPr id="19" name="Group 18"/>
          <p:cNvGrpSpPr/>
          <p:nvPr/>
        </p:nvGrpSpPr>
        <p:grpSpPr>
          <a:xfrm>
            <a:off x="7149064" y="5396849"/>
            <a:ext cx="3780000" cy="1008000"/>
            <a:chOff x="2256639" y="3808602"/>
            <a:chExt cx="3780000" cy="1072240"/>
          </a:xfrm>
        </p:grpSpPr>
        <p:sp>
          <p:nvSpPr>
            <p:cNvPr id="23" name="Rounded Rectangle 22"/>
            <p:cNvSpPr/>
            <p:nvPr/>
          </p:nvSpPr>
          <p:spPr>
            <a:xfrm>
              <a:off x="2256639" y="3808602"/>
              <a:ext cx="3780000" cy="1072240"/>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2395056" y="3851675"/>
              <a:ext cx="3503165" cy="982174"/>
            </a:xfrm>
            <a:prstGeom prst="rect">
              <a:avLst/>
            </a:prstGeom>
            <a:noFill/>
          </p:spPr>
          <p:txBody>
            <a:bodyPr wrap="square" rtlCol="0">
              <a:spAutoFit/>
            </a:bodyPr>
            <a:lstStyle/>
            <a:p>
              <a:pPr algn="ctr"/>
              <a:r>
                <a:rPr lang="en-US" dirty="0">
                  <a:solidFill>
                    <a:schemeClr val="tx2"/>
                  </a:solidFill>
                </a:rPr>
                <a:t>WP8</a:t>
              </a:r>
            </a:p>
            <a:p>
              <a:pPr algn="ctr"/>
              <a:r>
                <a:rPr lang="en-US" dirty="0">
                  <a:solidFill>
                    <a:schemeClr val="tx2"/>
                  </a:solidFill>
                </a:rPr>
                <a:t>Data assessment</a:t>
              </a:r>
            </a:p>
            <a:p>
              <a:pPr algn="ctr"/>
              <a:r>
                <a:rPr lang="en-US" dirty="0">
                  <a:solidFill>
                    <a:schemeClr val="tx2"/>
                  </a:solidFill>
                </a:rPr>
                <a:t>(MICADO data analysis pipeline)</a:t>
              </a:r>
            </a:p>
          </p:txBody>
        </p:sp>
      </p:grpSp>
      <p:cxnSp>
        <p:nvCxnSpPr>
          <p:cNvPr id="37" name="Straight Arrow Connector 36"/>
          <p:cNvCxnSpPr/>
          <p:nvPr/>
        </p:nvCxnSpPr>
        <p:spPr>
          <a:xfrm flipV="1">
            <a:off x="9186463" y="3362069"/>
            <a:ext cx="0" cy="179393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834966" y="4014973"/>
            <a:ext cx="2323575" cy="646331"/>
          </a:xfrm>
          <a:prstGeom prst="rect">
            <a:avLst/>
          </a:prstGeom>
          <a:noFill/>
        </p:spPr>
        <p:txBody>
          <a:bodyPr wrap="square" rtlCol="0">
            <a:spAutoFit/>
          </a:bodyPr>
          <a:lstStyle/>
          <a:p>
            <a:pPr algn="ctr"/>
            <a:r>
              <a:rPr lang="en-US" dirty="0">
                <a:solidFill>
                  <a:schemeClr val="tx2"/>
                </a:solidFill>
              </a:rPr>
              <a:t>Connection</a:t>
            </a:r>
          </a:p>
          <a:p>
            <a:pPr algn="ctr"/>
            <a:r>
              <a:rPr lang="en-US" dirty="0">
                <a:solidFill>
                  <a:schemeClr val="tx2"/>
                </a:solidFill>
              </a:rPr>
              <a:t>(WP9)</a:t>
            </a:r>
          </a:p>
        </p:txBody>
      </p:sp>
      <p:sp>
        <p:nvSpPr>
          <p:cNvPr id="40" name="TextBox 39"/>
          <p:cNvSpPr txBox="1"/>
          <p:nvPr/>
        </p:nvSpPr>
        <p:spPr>
          <a:xfrm>
            <a:off x="7059136" y="295933"/>
            <a:ext cx="2688713" cy="369332"/>
          </a:xfrm>
          <a:prstGeom prst="rect">
            <a:avLst/>
          </a:prstGeom>
          <a:noFill/>
        </p:spPr>
        <p:txBody>
          <a:bodyPr wrap="square" rtlCol="0">
            <a:spAutoFit/>
          </a:bodyPr>
          <a:lstStyle/>
          <a:p>
            <a:pPr algn="ctr"/>
            <a:r>
              <a:rPr lang="en-US" dirty="0" err="1">
                <a:solidFill>
                  <a:schemeClr val="tx2"/>
                </a:solidFill>
              </a:rPr>
              <a:t>DigiWaste</a:t>
            </a:r>
            <a:r>
              <a:rPr lang="en-US" dirty="0">
                <a:solidFill>
                  <a:schemeClr val="tx2"/>
                </a:solidFill>
              </a:rPr>
              <a:t> Platform (WP9)</a:t>
            </a:r>
          </a:p>
        </p:txBody>
      </p:sp>
      <p:cxnSp>
        <p:nvCxnSpPr>
          <p:cNvPr id="25" name="Straight Arrow Connector 24"/>
          <p:cNvCxnSpPr/>
          <p:nvPr/>
        </p:nvCxnSpPr>
        <p:spPr>
          <a:xfrm flipV="1">
            <a:off x="9015447" y="3377461"/>
            <a:ext cx="0" cy="1793930"/>
          </a:xfrm>
          <a:prstGeom prst="straightConnector1">
            <a:avLst/>
          </a:prstGeom>
          <a:ln w="38100">
            <a:solidFill>
              <a:schemeClr val="tx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014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814E660-BF25-4843-B2A0-93C6E2B6253B}" type="slidenum">
              <a:rPr lang="en-BE" smtClean="0"/>
              <a:pPr/>
              <a:t>13</a:t>
            </a:fld>
            <a:endParaRPr lang="en-BE" dirty="0"/>
          </a:p>
        </p:txBody>
      </p:sp>
      <p:sp>
        <p:nvSpPr>
          <p:cNvPr id="6" name="TextBox 5"/>
          <p:cNvSpPr txBox="1"/>
          <p:nvPr/>
        </p:nvSpPr>
        <p:spPr>
          <a:xfrm>
            <a:off x="313765" y="6437426"/>
            <a:ext cx="4410635" cy="338554"/>
          </a:xfrm>
          <a:prstGeom prst="rect">
            <a:avLst/>
          </a:prstGeom>
          <a:noFill/>
        </p:spPr>
        <p:txBody>
          <a:bodyPr wrap="square" rtlCol="0">
            <a:spAutoFit/>
          </a:bodyPr>
          <a:lstStyle/>
          <a:p>
            <a:pPr algn="ctr"/>
            <a:r>
              <a:rPr lang="en-US" sz="1600" b="1" dirty="0">
                <a:solidFill>
                  <a:srgbClr val="3D4888"/>
                </a:solidFill>
              </a:rPr>
              <a:t>no prior information is available</a:t>
            </a:r>
          </a:p>
        </p:txBody>
      </p:sp>
      <p:sp>
        <p:nvSpPr>
          <p:cNvPr id="8" name="TextBox 7"/>
          <p:cNvSpPr txBox="1"/>
          <p:nvPr/>
        </p:nvSpPr>
        <p:spPr>
          <a:xfrm>
            <a:off x="6904298" y="6437426"/>
            <a:ext cx="4152269" cy="338554"/>
          </a:xfrm>
          <a:prstGeom prst="rect">
            <a:avLst/>
          </a:prstGeom>
          <a:noFill/>
        </p:spPr>
        <p:txBody>
          <a:bodyPr wrap="square" rtlCol="0">
            <a:spAutoFit/>
          </a:bodyPr>
          <a:lstStyle/>
          <a:p>
            <a:pPr algn="ctr"/>
            <a:r>
              <a:rPr lang="en-US" sz="1600" b="1" dirty="0">
                <a:solidFill>
                  <a:srgbClr val="3D4888"/>
                </a:solidFill>
              </a:rPr>
              <a:t>prior information is available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866738"/>
            <a:ext cx="6013988" cy="4511287"/>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8011" y="1866737"/>
            <a:ext cx="6013989" cy="4511287"/>
          </a:xfrm>
          <a:prstGeom prst="rect">
            <a:avLst/>
          </a:prstGeom>
        </p:spPr>
      </p:pic>
      <p:sp>
        <p:nvSpPr>
          <p:cNvPr id="10" name="Title 1"/>
          <p:cNvSpPr txBox="1">
            <a:spLocks/>
          </p:cNvSpPr>
          <p:nvPr/>
        </p:nvSpPr>
        <p:spPr>
          <a:xfrm>
            <a:off x="449580" y="8572"/>
            <a:ext cx="10515600" cy="1055948"/>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rgbClr val="3D4888"/>
                </a:solidFill>
                <a:latin typeface="+mj-lt"/>
                <a:ea typeface="+mj-ea"/>
                <a:cs typeface="+mj-cs"/>
              </a:defRPr>
            </a:lvl1pPr>
          </a:lstStyle>
          <a:p>
            <a:r>
              <a:rPr lang="en-GB" dirty="0"/>
              <a:t>Results VC1: Individual radionuclides</a:t>
            </a:r>
          </a:p>
        </p:txBody>
      </p:sp>
      <p:pic>
        <p:nvPicPr>
          <p:cNvPr id="24" name="Image 9" descr="Une image contenant stationnaire&#10;&#10;Description générée automatiquement">
            <a:extLst>
              <a:ext uri="{FF2B5EF4-FFF2-40B4-BE49-F238E27FC236}">
                <a16:creationId xmlns:a16="http://schemas.microsoft.com/office/drawing/2014/main" id="{C1B79FA0-D1F0-4AF0-9384-497A193902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7611" y="172398"/>
            <a:ext cx="1384490" cy="1466972"/>
          </a:xfrm>
          <a:prstGeom prst="rect">
            <a:avLst/>
          </a:prstGeom>
        </p:spPr>
      </p:pic>
    </p:spTree>
    <p:extLst>
      <p:ext uri="{BB962C8B-B14F-4D97-AF65-F5344CB8AC3E}">
        <p14:creationId xmlns:p14="http://schemas.microsoft.com/office/powerpoint/2010/main" val="2436062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814E660-BF25-4843-B2A0-93C6E2B6253B}" type="slidenum">
              <a:rPr lang="en-BE" smtClean="0"/>
              <a:pPr/>
              <a:t>14</a:t>
            </a:fld>
            <a:endParaRPr lang="en-BE"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1032" y="740025"/>
            <a:ext cx="7959161" cy="5970424"/>
          </a:xfrm>
          <a:prstGeom prst="rect">
            <a:avLst/>
          </a:prstGeom>
        </p:spPr>
      </p:pic>
      <p:sp>
        <p:nvSpPr>
          <p:cNvPr id="2" name="Title 1"/>
          <p:cNvSpPr>
            <a:spLocks noGrp="1"/>
          </p:cNvSpPr>
          <p:nvPr>
            <p:ph type="title"/>
          </p:nvPr>
        </p:nvSpPr>
        <p:spPr>
          <a:xfrm>
            <a:off x="548131" y="20496"/>
            <a:ext cx="11617233" cy="985576"/>
          </a:xfrm>
        </p:spPr>
        <p:txBody>
          <a:bodyPr/>
          <a:lstStyle/>
          <a:p>
            <a:r>
              <a:rPr lang="en-US" dirty="0"/>
              <a:t>Results VC1: Total Pu mass</a:t>
            </a:r>
          </a:p>
        </p:txBody>
      </p:sp>
      <p:pic>
        <p:nvPicPr>
          <p:cNvPr id="6" name="Image 9" descr="Une image contenant stationnaire&#10;&#10;Description générée automatiquement">
            <a:extLst>
              <a:ext uri="{FF2B5EF4-FFF2-40B4-BE49-F238E27FC236}">
                <a16:creationId xmlns:a16="http://schemas.microsoft.com/office/drawing/2014/main" id="{C1B79FA0-D1F0-4AF0-9384-497A193902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887" y="2478506"/>
            <a:ext cx="1649390" cy="1747654"/>
          </a:xfrm>
          <a:prstGeom prst="rect">
            <a:avLst/>
          </a:prstGeom>
        </p:spPr>
      </p:pic>
    </p:spTree>
    <p:extLst>
      <p:ext uri="{BB962C8B-B14F-4D97-AF65-F5344CB8AC3E}">
        <p14:creationId xmlns:p14="http://schemas.microsoft.com/office/powerpoint/2010/main" val="5104337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814E660-BF25-4843-B2A0-93C6E2B6253B}" type="slidenum">
              <a:rPr lang="en-BE" smtClean="0"/>
              <a:pPr/>
              <a:t>15</a:t>
            </a:fld>
            <a:endParaRPr lang="en-BE" dirty="0"/>
          </a:p>
        </p:txBody>
      </p:sp>
      <p:sp>
        <p:nvSpPr>
          <p:cNvPr id="6" name="Rectangle 5"/>
          <p:cNvSpPr/>
          <p:nvPr/>
        </p:nvSpPr>
        <p:spPr>
          <a:xfrm>
            <a:off x="11092543" y="6237514"/>
            <a:ext cx="870857" cy="620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4184" y="1965507"/>
            <a:ext cx="8823787" cy="4812666"/>
          </a:xfrm>
          <a:prstGeom prst="rect">
            <a:avLst/>
          </a:prstGeom>
        </p:spPr>
      </p:pic>
      <p:sp>
        <p:nvSpPr>
          <p:cNvPr id="7" name="Title 1"/>
          <p:cNvSpPr txBox="1">
            <a:spLocks/>
          </p:cNvSpPr>
          <p:nvPr/>
        </p:nvSpPr>
        <p:spPr>
          <a:xfrm>
            <a:off x="346167" y="11532"/>
            <a:ext cx="11617233" cy="98557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600" b="1" kern="1200">
                <a:solidFill>
                  <a:srgbClr val="3D4888"/>
                </a:solidFill>
                <a:latin typeface="+mj-lt"/>
                <a:ea typeface="+mj-ea"/>
                <a:cs typeface="+mj-cs"/>
              </a:defRPr>
            </a:lvl1pPr>
          </a:lstStyle>
          <a:p>
            <a:r>
              <a:rPr lang="en-US" dirty="0"/>
              <a:t>Results VC1: Sub-volumes surrogate model</a:t>
            </a:r>
            <a:endParaRPr lang="en-US" sz="2800" dirty="0"/>
          </a:p>
        </p:txBody>
      </p:sp>
      <p:pic>
        <p:nvPicPr>
          <p:cNvPr id="8" name="Picture 7"/>
          <p:cNvPicPr>
            <a:picLocks noChangeAspect="1"/>
          </p:cNvPicPr>
          <p:nvPr/>
        </p:nvPicPr>
        <p:blipFill rotWithShape="1">
          <a:blip r:embed="rId4"/>
          <a:srcRect l="67332" t="27017" r="17616" b="26694"/>
          <a:stretch/>
        </p:blipFill>
        <p:spPr>
          <a:xfrm>
            <a:off x="464953" y="3500284"/>
            <a:ext cx="1032388" cy="1651819"/>
          </a:xfrm>
          <a:prstGeom prst="rect">
            <a:avLst/>
          </a:prstGeom>
        </p:spPr>
      </p:pic>
      <p:sp>
        <p:nvSpPr>
          <p:cNvPr id="5" name="Rectangle 4"/>
          <p:cNvSpPr/>
          <p:nvPr/>
        </p:nvSpPr>
        <p:spPr>
          <a:xfrm>
            <a:off x="4179290" y="1273968"/>
            <a:ext cx="5763070" cy="461665"/>
          </a:xfrm>
          <a:prstGeom prst="rect">
            <a:avLst/>
          </a:prstGeom>
        </p:spPr>
        <p:txBody>
          <a:bodyPr wrap="square">
            <a:spAutoFit/>
          </a:bodyPr>
          <a:lstStyle/>
          <a:p>
            <a:pPr algn="ctr"/>
            <a:r>
              <a:rPr lang="en-US" sz="2400" b="1" dirty="0">
                <a:solidFill>
                  <a:schemeClr val="accent4"/>
                </a:solidFill>
              </a:rPr>
              <a:t>Gamma &amp; PNCC (no prior information)</a:t>
            </a:r>
          </a:p>
        </p:txBody>
      </p:sp>
      <p:cxnSp>
        <p:nvCxnSpPr>
          <p:cNvPr id="10" name="Straight Arrow Connector 9"/>
          <p:cNvCxnSpPr/>
          <p:nvPr/>
        </p:nvCxnSpPr>
        <p:spPr>
          <a:xfrm>
            <a:off x="1563330" y="5024487"/>
            <a:ext cx="1245858" cy="6127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1549462" y="4679098"/>
            <a:ext cx="1259726" cy="2655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1497341" y="4371840"/>
            <a:ext cx="131184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flipV="1">
            <a:off x="1539762" y="3638747"/>
            <a:ext cx="1311847" cy="3670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flipV="1">
            <a:off x="1563330" y="2858485"/>
            <a:ext cx="1311847" cy="8855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3" name="Image 9" descr="Une image contenant stationnaire&#10;&#10;Description générée automatiquement">
            <a:extLst>
              <a:ext uri="{FF2B5EF4-FFF2-40B4-BE49-F238E27FC236}">
                <a16:creationId xmlns:a16="http://schemas.microsoft.com/office/drawing/2014/main" id="{C1B79FA0-D1F0-4AF0-9384-497A19390286}"/>
              </a:ext>
            </a:extLst>
          </p:cNvPr>
          <p:cNvPicPr>
            <a:picLocks noChangeAspect="1"/>
          </p:cNvPicPr>
          <p:nvPr/>
        </p:nvPicPr>
        <p:blipFill rotWithShape="1">
          <a:blip r:embed="rId5">
            <a:extLst>
              <a:ext uri="{28A0092B-C50C-407E-A947-70E740481C1C}">
                <a14:useLocalDpi xmlns:a14="http://schemas.microsoft.com/office/drawing/2010/main" val="0"/>
              </a:ext>
            </a:extLst>
          </a:blip>
          <a:srcRect l="11720" r="14954"/>
          <a:stretch/>
        </p:blipFill>
        <p:spPr>
          <a:xfrm>
            <a:off x="513759" y="1807825"/>
            <a:ext cx="983581" cy="1421284"/>
          </a:xfrm>
          <a:prstGeom prst="rect">
            <a:avLst/>
          </a:prstGeom>
        </p:spPr>
      </p:pic>
    </p:spTree>
    <p:extLst>
      <p:ext uri="{BB962C8B-B14F-4D97-AF65-F5344CB8AC3E}">
        <p14:creationId xmlns:p14="http://schemas.microsoft.com/office/powerpoint/2010/main" val="39053439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814E660-BF25-4843-B2A0-93C6E2B6253B}" type="slidenum">
              <a:rPr lang="en-BE" smtClean="0"/>
              <a:pPr/>
              <a:t>16</a:t>
            </a:fld>
            <a:endParaRPr lang="en-BE" dirty="0"/>
          </a:p>
        </p:txBody>
      </p:sp>
      <p:sp>
        <p:nvSpPr>
          <p:cNvPr id="6" name="TextBox 5"/>
          <p:cNvSpPr txBox="1"/>
          <p:nvPr/>
        </p:nvSpPr>
        <p:spPr>
          <a:xfrm>
            <a:off x="785106" y="6434706"/>
            <a:ext cx="4410635" cy="338554"/>
          </a:xfrm>
          <a:prstGeom prst="rect">
            <a:avLst/>
          </a:prstGeom>
          <a:noFill/>
        </p:spPr>
        <p:txBody>
          <a:bodyPr wrap="square" rtlCol="0">
            <a:spAutoFit/>
          </a:bodyPr>
          <a:lstStyle/>
          <a:p>
            <a:pPr algn="ctr"/>
            <a:r>
              <a:rPr lang="en-US" sz="1600" b="1" dirty="0">
                <a:solidFill>
                  <a:srgbClr val="3D4888"/>
                </a:solidFill>
              </a:rPr>
              <a:t>no prior information is available</a:t>
            </a:r>
          </a:p>
        </p:txBody>
      </p:sp>
      <p:sp>
        <p:nvSpPr>
          <p:cNvPr id="8" name="TextBox 7"/>
          <p:cNvSpPr txBox="1"/>
          <p:nvPr/>
        </p:nvSpPr>
        <p:spPr>
          <a:xfrm>
            <a:off x="6583785" y="6434706"/>
            <a:ext cx="4152269" cy="338554"/>
          </a:xfrm>
          <a:prstGeom prst="rect">
            <a:avLst/>
          </a:prstGeom>
          <a:noFill/>
        </p:spPr>
        <p:txBody>
          <a:bodyPr wrap="square" rtlCol="0">
            <a:spAutoFit/>
          </a:bodyPr>
          <a:lstStyle/>
          <a:p>
            <a:pPr algn="ctr"/>
            <a:r>
              <a:rPr lang="en-US" sz="1600" b="1" dirty="0">
                <a:solidFill>
                  <a:srgbClr val="3D4888"/>
                </a:solidFill>
              </a:rPr>
              <a:t>prior information is available</a:t>
            </a:r>
          </a:p>
        </p:txBody>
      </p:sp>
      <p:sp>
        <p:nvSpPr>
          <p:cNvPr id="10" name="Title 1"/>
          <p:cNvSpPr txBox="1">
            <a:spLocks/>
          </p:cNvSpPr>
          <p:nvPr/>
        </p:nvSpPr>
        <p:spPr>
          <a:xfrm>
            <a:off x="449580" y="8572"/>
            <a:ext cx="10515600" cy="1055948"/>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rgbClr val="3D4888"/>
                </a:solidFill>
                <a:latin typeface="+mj-lt"/>
                <a:ea typeface="+mj-ea"/>
                <a:cs typeface="+mj-cs"/>
              </a:defRPr>
            </a:lvl1pPr>
          </a:lstStyle>
          <a:p>
            <a:r>
              <a:rPr lang="en-GB" dirty="0"/>
              <a:t>Results VC3: Individual radionuclides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71" y="1330087"/>
            <a:ext cx="6515914" cy="4887798"/>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3800" y="1406727"/>
            <a:ext cx="6413745" cy="4811157"/>
          </a:xfrm>
          <a:prstGeom prst="rect">
            <a:avLst/>
          </a:prstGeom>
        </p:spPr>
      </p:pic>
      <p:pic>
        <p:nvPicPr>
          <p:cNvPr id="9" name="Picture 8"/>
          <p:cNvPicPr>
            <a:picLocks noChangeAspect="1"/>
          </p:cNvPicPr>
          <p:nvPr/>
        </p:nvPicPr>
        <p:blipFill>
          <a:blip r:embed="rId5"/>
          <a:stretch>
            <a:fillRect/>
          </a:stretch>
        </p:blipFill>
        <p:spPr>
          <a:xfrm>
            <a:off x="8129867" y="8572"/>
            <a:ext cx="1050228" cy="1393869"/>
          </a:xfrm>
          <a:prstGeom prst="rect">
            <a:avLst/>
          </a:prstGeom>
        </p:spPr>
      </p:pic>
    </p:spTree>
    <p:extLst>
      <p:ext uri="{BB962C8B-B14F-4D97-AF65-F5344CB8AC3E}">
        <p14:creationId xmlns:p14="http://schemas.microsoft.com/office/powerpoint/2010/main" val="30149789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814E660-BF25-4843-B2A0-93C6E2B6253B}" type="slidenum">
              <a:rPr lang="en-BE" smtClean="0"/>
              <a:pPr/>
              <a:t>17</a:t>
            </a:fld>
            <a:endParaRPr lang="en-BE" dirty="0"/>
          </a:p>
        </p:txBody>
      </p:sp>
      <p:sp>
        <p:nvSpPr>
          <p:cNvPr id="10" name="Title 1"/>
          <p:cNvSpPr txBox="1">
            <a:spLocks/>
          </p:cNvSpPr>
          <p:nvPr/>
        </p:nvSpPr>
        <p:spPr>
          <a:xfrm>
            <a:off x="449580" y="8572"/>
            <a:ext cx="10515600" cy="1055948"/>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rgbClr val="3D4888"/>
                </a:solidFill>
                <a:latin typeface="+mj-lt"/>
                <a:ea typeface="+mj-ea"/>
                <a:cs typeface="+mj-cs"/>
              </a:defRPr>
            </a:lvl1pPr>
          </a:lstStyle>
          <a:p>
            <a:r>
              <a:rPr lang="en-GB" dirty="0"/>
              <a:t>Results VC3: Total Pu mass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6771" y="1668692"/>
            <a:ext cx="9879517" cy="4320000"/>
          </a:xfrm>
          <a:prstGeom prst="rect">
            <a:avLst/>
          </a:prstGeom>
        </p:spPr>
      </p:pic>
      <p:pic>
        <p:nvPicPr>
          <p:cNvPr id="5" name="Picture 4"/>
          <p:cNvPicPr>
            <a:picLocks noChangeAspect="1"/>
          </p:cNvPicPr>
          <p:nvPr/>
        </p:nvPicPr>
        <p:blipFill>
          <a:blip r:embed="rId4"/>
          <a:stretch>
            <a:fillRect/>
          </a:stretch>
        </p:blipFill>
        <p:spPr>
          <a:xfrm>
            <a:off x="189025" y="2487077"/>
            <a:ext cx="1483364" cy="1968730"/>
          </a:xfrm>
          <a:prstGeom prst="rect">
            <a:avLst/>
          </a:prstGeom>
        </p:spPr>
      </p:pic>
    </p:spTree>
    <p:extLst>
      <p:ext uri="{BB962C8B-B14F-4D97-AF65-F5344CB8AC3E}">
        <p14:creationId xmlns:p14="http://schemas.microsoft.com/office/powerpoint/2010/main" val="42424495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 y="8570"/>
            <a:ext cx="10515600" cy="1055948"/>
          </a:xfrm>
        </p:spPr>
        <p:txBody>
          <a:bodyPr>
            <a:normAutofit/>
          </a:bodyPr>
          <a:lstStyle/>
          <a:p>
            <a:r>
              <a:rPr lang="en-US" sz="4000" dirty="0"/>
              <a:t>Conclusions</a:t>
            </a:r>
            <a:endParaRPr lang="en-GB" sz="4000" dirty="0"/>
          </a:p>
        </p:txBody>
      </p:sp>
      <p:sp>
        <p:nvSpPr>
          <p:cNvPr id="4" name="Date Placeholder 3"/>
          <p:cNvSpPr>
            <a:spLocks noGrp="1"/>
          </p:cNvSpPr>
          <p:nvPr>
            <p:ph type="dt" sz="half" idx="10"/>
          </p:nvPr>
        </p:nvSpPr>
        <p:spPr/>
        <p:txBody>
          <a:bodyPr/>
          <a:lstStyle/>
          <a:p>
            <a:fld id="{987866C6-9788-46EE-A644-812F08EA35E8}" type="datetime1">
              <a:rPr lang="en-US" smtClean="0"/>
              <a:t>1/25/2023</a:t>
            </a:fld>
            <a:endParaRPr lang="it-IT"/>
          </a:p>
        </p:txBody>
      </p:sp>
      <p:sp>
        <p:nvSpPr>
          <p:cNvPr id="5" name="Slide Number Placeholder 4"/>
          <p:cNvSpPr>
            <a:spLocks noGrp="1"/>
          </p:cNvSpPr>
          <p:nvPr>
            <p:ph type="sldNum" sz="quarter" idx="12"/>
          </p:nvPr>
        </p:nvSpPr>
        <p:spPr/>
        <p:txBody>
          <a:bodyPr/>
          <a:lstStyle/>
          <a:p>
            <a:fld id="{7ADC2682-86E0-43EF-9663-C77056E8D387}" type="slidenum">
              <a:rPr lang="it-IT" smtClean="0"/>
              <a:t>18</a:t>
            </a:fld>
            <a:endParaRPr lang="it-IT"/>
          </a:p>
        </p:txBody>
      </p:sp>
      <p:sp>
        <p:nvSpPr>
          <p:cNvPr id="3" name="Content Placeholder 2"/>
          <p:cNvSpPr>
            <a:spLocks noGrp="1"/>
          </p:cNvSpPr>
          <p:nvPr>
            <p:ph idx="1"/>
          </p:nvPr>
        </p:nvSpPr>
        <p:spPr>
          <a:xfrm>
            <a:off x="449579" y="1064518"/>
            <a:ext cx="11117109" cy="5386158"/>
          </a:xfrm>
        </p:spPr>
        <p:txBody>
          <a:bodyPr>
            <a:normAutofit fontScale="92500" lnSpcReduction="20000"/>
          </a:bodyPr>
          <a:lstStyle/>
          <a:p>
            <a:pPr>
              <a:spcBef>
                <a:spcPts val="1800"/>
              </a:spcBef>
            </a:pPr>
            <a:r>
              <a:rPr lang="en-US" sz="2600" dirty="0"/>
              <a:t>Results</a:t>
            </a:r>
          </a:p>
          <a:p>
            <a:pPr lvl="1">
              <a:spcBef>
                <a:spcPts val="600"/>
              </a:spcBef>
            </a:pPr>
            <a:r>
              <a:rPr lang="en-US" sz="2200" dirty="0"/>
              <a:t>VC1</a:t>
            </a:r>
          </a:p>
          <a:p>
            <a:pPr lvl="2">
              <a:spcBef>
                <a:spcPts val="600"/>
              </a:spcBef>
            </a:pPr>
            <a:r>
              <a:rPr lang="en-US" sz="1900" dirty="0"/>
              <a:t>Combining techniques results in more accurate estimates</a:t>
            </a:r>
          </a:p>
          <a:p>
            <a:pPr lvl="2">
              <a:spcBef>
                <a:spcPts val="600"/>
              </a:spcBef>
            </a:pPr>
            <a:r>
              <a:rPr lang="en-US" sz="1900" dirty="0"/>
              <a:t>Much better for “legacy” waste</a:t>
            </a:r>
          </a:p>
          <a:p>
            <a:pPr lvl="1">
              <a:spcBef>
                <a:spcPts val="600"/>
              </a:spcBef>
            </a:pPr>
            <a:r>
              <a:rPr lang="en-US" sz="2200" dirty="0"/>
              <a:t>VC3:</a:t>
            </a:r>
          </a:p>
          <a:p>
            <a:pPr lvl="2">
              <a:spcBef>
                <a:spcPts val="600"/>
              </a:spcBef>
            </a:pPr>
            <a:r>
              <a:rPr lang="en-US" sz="1900" dirty="0"/>
              <a:t>Underestimation of activity concentration due to</a:t>
            </a:r>
          </a:p>
          <a:p>
            <a:pPr lvl="3">
              <a:spcBef>
                <a:spcPts val="600"/>
              </a:spcBef>
            </a:pPr>
            <a:r>
              <a:rPr lang="en-US" sz="1700" dirty="0"/>
              <a:t>Complex structure (composition &amp; radionuclide vectors)</a:t>
            </a:r>
          </a:p>
          <a:p>
            <a:pPr lvl="3">
              <a:spcBef>
                <a:spcPts val="600"/>
              </a:spcBef>
            </a:pPr>
            <a:r>
              <a:rPr lang="en-US" sz="1700" dirty="0"/>
              <a:t>Linear approach is used</a:t>
            </a:r>
          </a:p>
          <a:p>
            <a:pPr lvl="2">
              <a:spcBef>
                <a:spcPts val="600"/>
              </a:spcBef>
            </a:pPr>
            <a:r>
              <a:rPr lang="en-US" sz="1900" dirty="0"/>
              <a:t>Gamma spectrometry: small uncertainty for gamma-emitting radionuclides</a:t>
            </a:r>
          </a:p>
          <a:p>
            <a:pPr lvl="2">
              <a:spcBef>
                <a:spcPts val="600"/>
              </a:spcBef>
            </a:pPr>
            <a:r>
              <a:rPr lang="en-US" sz="1900" dirty="0"/>
              <a:t>PNCC: relatively accurate for determining total Pu mass when prior information is available</a:t>
            </a:r>
          </a:p>
          <a:p>
            <a:r>
              <a:rPr lang="en-US" sz="2600" dirty="0"/>
              <a:t>Bayesian inference and surrogate model approach</a:t>
            </a:r>
          </a:p>
          <a:p>
            <a:pPr lvl="1">
              <a:spcBef>
                <a:spcPts val="600"/>
              </a:spcBef>
            </a:pPr>
            <a:r>
              <a:rPr lang="en-US" sz="2200" dirty="0"/>
              <a:t>Well suited for quantifying uncertainty in radiological characterization of radioactive waste</a:t>
            </a:r>
          </a:p>
          <a:p>
            <a:pPr lvl="1">
              <a:spcBef>
                <a:spcPts val="600"/>
              </a:spcBef>
            </a:pPr>
            <a:r>
              <a:rPr lang="en-US" sz="2200" dirty="0"/>
              <a:t>Decrease of the measurement uncertainty when combining measurement techniques</a:t>
            </a:r>
          </a:p>
          <a:p>
            <a:pPr lvl="1">
              <a:spcBef>
                <a:spcPts val="600"/>
              </a:spcBef>
            </a:pPr>
            <a:r>
              <a:rPr lang="en-US" sz="2200" dirty="0"/>
              <a:t>Success depends on the accuracy of the set of reference efficiencies (simulations)</a:t>
            </a:r>
          </a:p>
          <a:p>
            <a:pPr>
              <a:spcBef>
                <a:spcPts val="1800"/>
              </a:spcBef>
            </a:pPr>
            <a:r>
              <a:rPr lang="en-US" sz="2600" dirty="0"/>
              <a:t>Future</a:t>
            </a:r>
          </a:p>
          <a:p>
            <a:pPr lvl="1">
              <a:spcBef>
                <a:spcPts val="600"/>
              </a:spcBef>
            </a:pPr>
            <a:r>
              <a:rPr lang="en-US" sz="2200" dirty="0"/>
              <a:t>Explore further how to mitigate possible errors and bias (nonlinear surrogate models)</a:t>
            </a:r>
          </a:p>
          <a:p>
            <a:pPr lvl="1">
              <a:spcBef>
                <a:spcPts val="600"/>
              </a:spcBef>
            </a:pPr>
            <a:r>
              <a:rPr lang="en-US" sz="2200" dirty="0"/>
              <a:t>Various cases will be worked out</a:t>
            </a:r>
          </a:p>
          <a:p>
            <a:pPr lvl="1">
              <a:spcBef>
                <a:spcPts val="600"/>
              </a:spcBef>
            </a:pPr>
            <a:r>
              <a:rPr lang="en-US" sz="2200" dirty="0"/>
              <a:t>Implementation of approach in industrial installations</a:t>
            </a:r>
            <a:endParaRPr lang="en-US" dirty="0"/>
          </a:p>
          <a:p>
            <a:pPr>
              <a:spcBef>
                <a:spcPts val="1200"/>
              </a:spcBef>
            </a:pPr>
            <a:endParaRPr lang="en-US" dirty="0"/>
          </a:p>
          <a:p>
            <a:pPr>
              <a:spcBef>
                <a:spcPts val="1200"/>
              </a:spcBef>
            </a:pPr>
            <a:endParaRPr lang="en-US" dirty="0"/>
          </a:p>
          <a:p>
            <a:pPr lvl="1"/>
            <a:endParaRPr lang="en-US" dirty="0"/>
          </a:p>
          <a:p>
            <a:pPr marL="914400" lvl="2" indent="0">
              <a:buNone/>
            </a:pPr>
            <a:endParaRPr lang="en-US" dirty="0"/>
          </a:p>
          <a:p>
            <a:pPr lvl="1"/>
            <a:endParaRPr lang="en-US" dirty="0"/>
          </a:p>
          <a:p>
            <a:endParaRPr lang="en-US" dirty="0"/>
          </a:p>
          <a:p>
            <a:endParaRPr lang="en-GB" dirty="0"/>
          </a:p>
        </p:txBody>
      </p:sp>
    </p:spTree>
    <p:extLst>
      <p:ext uri="{BB962C8B-B14F-4D97-AF65-F5344CB8AC3E}">
        <p14:creationId xmlns:p14="http://schemas.microsoft.com/office/powerpoint/2010/main" val="52226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4" end="1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5" end="1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6" end="1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52942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 y="8570"/>
            <a:ext cx="10515600" cy="1055948"/>
          </a:xfrm>
        </p:spPr>
        <p:txBody>
          <a:bodyPr>
            <a:normAutofit/>
          </a:bodyPr>
          <a:lstStyle/>
          <a:p>
            <a:r>
              <a:rPr lang="en-US" sz="4000" dirty="0"/>
              <a:t>Outline</a:t>
            </a:r>
            <a:endParaRPr lang="en-GB" sz="4000" dirty="0"/>
          </a:p>
        </p:txBody>
      </p:sp>
      <p:sp>
        <p:nvSpPr>
          <p:cNvPr id="4" name="Date Placeholder 3"/>
          <p:cNvSpPr>
            <a:spLocks noGrp="1"/>
          </p:cNvSpPr>
          <p:nvPr>
            <p:ph type="dt" sz="half" idx="10"/>
          </p:nvPr>
        </p:nvSpPr>
        <p:spPr/>
        <p:txBody>
          <a:bodyPr/>
          <a:lstStyle/>
          <a:p>
            <a:fld id="{987866C6-9788-46EE-A644-812F08EA35E8}" type="datetime1">
              <a:rPr lang="en-US" smtClean="0"/>
              <a:t>1/25/2023</a:t>
            </a:fld>
            <a:endParaRPr lang="it-IT"/>
          </a:p>
        </p:txBody>
      </p:sp>
      <p:sp>
        <p:nvSpPr>
          <p:cNvPr id="5" name="Slide Number Placeholder 4"/>
          <p:cNvSpPr>
            <a:spLocks noGrp="1"/>
          </p:cNvSpPr>
          <p:nvPr>
            <p:ph type="sldNum" sz="quarter" idx="12"/>
          </p:nvPr>
        </p:nvSpPr>
        <p:spPr/>
        <p:txBody>
          <a:bodyPr/>
          <a:lstStyle/>
          <a:p>
            <a:fld id="{7ADC2682-86E0-43EF-9663-C77056E8D387}" type="slidenum">
              <a:rPr lang="it-IT" smtClean="0"/>
              <a:t>2</a:t>
            </a:fld>
            <a:endParaRPr lang="it-IT"/>
          </a:p>
        </p:txBody>
      </p:sp>
      <p:sp>
        <p:nvSpPr>
          <p:cNvPr id="3" name="Content Placeholder 2"/>
          <p:cNvSpPr>
            <a:spLocks noGrp="1"/>
          </p:cNvSpPr>
          <p:nvPr>
            <p:ph idx="1"/>
          </p:nvPr>
        </p:nvSpPr>
        <p:spPr>
          <a:xfrm>
            <a:off x="449580" y="1064518"/>
            <a:ext cx="10515600" cy="5098077"/>
          </a:xfrm>
        </p:spPr>
        <p:txBody>
          <a:bodyPr>
            <a:normAutofit/>
          </a:bodyPr>
          <a:lstStyle/>
          <a:p>
            <a:r>
              <a:rPr lang="en-US" sz="3400" dirty="0"/>
              <a:t>WP2: Virtual cases</a:t>
            </a:r>
            <a:endParaRPr lang="en-US" sz="2400" dirty="0"/>
          </a:p>
          <a:p>
            <a:pPr marL="457200" lvl="1" indent="0">
              <a:buNone/>
            </a:pPr>
            <a:endParaRPr lang="en-US" sz="2600" dirty="0"/>
          </a:p>
          <a:p>
            <a:r>
              <a:rPr lang="en-US" sz="3400" dirty="0"/>
              <a:t>WP8: Uncertainty assessment</a:t>
            </a:r>
          </a:p>
          <a:p>
            <a:pPr lvl="1"/>
            <a:r>
              <a:rPr lang="en-US" sz="3000" dirty="0"/>
              <a:t>General</a:t>
            </a:r>
          </a:p>
          <a:p>
            <a:pPr lvl="1"/>
            <a:r>
              <a:rPr lang="en-US" sz="3000" dirty="0"/>
              <a:t>Approach</a:t>
            </a:r>
          </a:p>
          <a:p>
            <a:pPr lvl="2"/>
            <a:r>
              <a:rPr lang="en-US" sz="2600" dirty="0"/>
              <a:t>Bayesian inference</a:t>
            </a:r>
          </a:p>
          <a:p>
            <a:pPr lvl="2"/>
            <a:r>
              <a:rPr lang="en-US" sz="2600" dirty="0"/>
              <a:t>True and surrogate models</a:t>
            </a:r>
          </a:p>
          <a:p>
            <a:pPr lvl="1"/>
            <a:r>
              <a:rPr lang="en-US" sz="3000" dirty="0"/>
              <a:t>Results</a:t>
            </a:r>
          </a:p>
          <a:p>
            <a:pPr lvl="2"/>
            <a:r>
              <a:rPr lang="en-US" sz="2600" dirty="0"/>
              <a:t>VC1</a:t>
            </a:r>
          </a:p>
          <a:p>
            <a:pPr lvl="2"/>
            <a:r>
              <a:rPr lang="en-US" sz="2600" dirty="0"/>
              <a:t>VC3</a:t>
            </a:r>
          </a:p>
          <a:p>
            <a:pPr lvl="1"/>
            <a:endParaRPr lang="en-US" sz="3000" dirty="0"/>
          </a:p>
          <a:p>
            <a:pPr lvl="1"/>
            <a:endParaRPr lang="en-US" sz="2500" dirty="0"/>
          </a:p>
          <a:p>
            <a:endParaRPr lang="en-US" dirty="0"/>
          </a:p>
          <a:p>
            <a:endParaRPr lang="en-GB" dirty="0"/>
          </a:p>
        </p:txBody>
      </p:sp>
    </p:spTree>
    <p:extLst>
      <p:ext uri="{BB962C8B-B14F-4D97-AF65-F5344CB8AC3E}">
        <p14:creationId xmlns:p14="http://schemas.microsoft.com/office/powerpoint/2010/main" val="1994565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87866C6-9788-46EE-A644-812F08EA35E8}" type="datetime1">
              <a:rPr lang="en-US" smtClean="0"/>
              <a:t>1/25/2023</a:t>
            </a:fld>
            <a:endParaRPr lang="it-IT" dirty="0"/>
          </a:p>
        </p:txBody>
      </p:sp>
      <p:sp>
        <p:nvSpPr>
          <p:cNvPr id="5" name="Slide Number Placeholder 4"/>
          <p:cNvSpPr>
            <a:spLocks noGrp="1"/>
          </p:cNvSpPr>
          <p:nvPr>
            <p:ph type="sldNum" sz="quarter" idx="12"/>
          </p:nvPr>
        </p:nvSpPr>
        <p:spPr/>
        <p:txBody>
          <a:bodyPr/>
          <a:lstStyle/>
          <a:p>
            <a:fld id="{7ADC2682-86E0-43EF-9663-C77056E8D387}" type="slidenum">
              <a:rPr lang="it-IT" smtClean="0"/>
              <a:t>20</a:t>
            </a:fld>
            <a:endParaRPr lang="it-IT"/>
          </a:p>
        </p:txBody>
      </p:sp>
      <p:grpSp>
        <p:nvGrpSpPr>
          <p:cNvPr id="91" name="Group 90"/>
          <p:cNvGrpSpPr/>
          <p:nvPr/>
        </p:nvGrpSpPr>
        <p:grpSpPr>
          <a:xfrm>
            <a:off x="6217605" y="143323"/>
            <a:ext cx="1310785" cy="2570395"/>
            <a:chOff x="2230410" y="669895"/>
            <a:chExt cx="1310785" cy="2570395"/>
          </a:xfrm>
        </p:grpSpPr>
        <p:grpSp>
          <p:nvGrpSpPr>
            <p:cNvPr id="43" name="Group 42"/>
            <p:cNvGrpSpPr/>
            <p:nvPr/>
          </p:nvGrpSpPr>
          <p:grpSpPr>
            <a:xfrm>
              <a:off x="2347023" y="1233058"/>
              <a:ext cx="1080000" cy="1692771"/>
              <a:chOff x="1948012" y="4441715"/>
              <a:chExt cx="1280217" cy="2106557"/>
            </a:xfrm>
          </p:grpSpPr>
          <p:sp>
            <p:nvSpPr>
              <p:cNvPr id="44" name="Rectangle 43"/>
              <p:cNvSpPr/>
              <p:nvPr/>
            </p:nvSpPr>
            <p:spPr>
              <a:xfrm>
                <a:off x="1948012" y="4490284"/>
                <a:ext cx="1280217" cy="2016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1948012" y="4441715"/>
                <a:ext cx="1280217" cy="2106557"/>
              </a:xfrm>
              <a:prstGeom prst="rect">
                <a:avLst/>
              </a:prstGeom>
              <a:noFill/>
            </p:spPr>
            <p:txBody>
              <a:bodyPr wrap="square" rtlCol="0">
                <a:spAutoFit/>
              </a:bodyPr>
              <a:lstStyle/>
              <a:p>
                <a:pPr algn="ctr">
                  <a:spcBef>
                    <a:spcPts val="600"/>
                  </a:spcBef>
                  <a:spcAft>
                    <a:spcPts val="600"/>
                  </a:spcAft>
                </a:pPr>
                <a:r>
                  <a:rPr lang="en-US" sz="1400" dirty="0">
                    <a:solidFill>
                      <a:schemeClr val="bg1"/>
                    </a:solidFill>
                  </a:rPr>
                  <a:t>Pu</a:t>
                </a:r>
              </a:p>
              <a:p>
                <a:pPr algn="ctr">
                  <a:spcBef>
                    <a:spcPts val="600"/>
                  </a:spcBef>
                  <a:spcAft>
                    <a:spcPts val="600"/>
                  </a:spcAft>
                </a:pPr>
                <a:r>
                  <a:rPr lang="en-US" sz="1400" dirty="0">
                    <a:solidFill>
                      <a:schemeClr val="bg1"/>
                    </a:solidFill>
                  </a:rPr>
                  <a:t>Average density: 0.42</a:t>
                </a:r>
              </a:p>
              <a:p>
                <a:pPr algn="ctr">
                  <a:spcBef>
                    <a:spcPts val="600"/>
                  </a:spcBef>
                  <a:spcAft>
                    <a:spcPts val="600"/>
                  </a:spcAft>
                </a:pPr>
                <a:r>
                  <a:rPr lang="en-US" sz="1400" dirty="0">
                    <a:solidFill>
                      <a:schemeClr val="bg1"/>
                    </a:solidFill>
                  </a:rPr>
                  <a:t>Bags with wet wipes</a:t>
                </a:r>
              </a:p>
            </p:txBody>
          </p:sp>
        </p:grpSp>
        <p:sp>
          <p:nvSpPr>
            <p:cNvPr id="48" name="Rounded Rectangle 47"/>
            <p:cNvSpPr/>
            <p:nvPr/>
          </p:nvSpPr>
          <p:spPr>
            <a:xfrm>
              <a:off x="2230410" y="669895"/>
              <a:ext cx="1310785" cy="257039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dirty="0">
                  <a:solidFill>
                    <a:schemeClr val="tx1"/>
                  </a:solidFill>
                </a:rPr>
                <a:t>Known</a:t>
              </a:r>
            </a:p>
          </p:txBody>
        </p:sp>
      </p:grpSp>
      <p:grpSp>
        <p:nvGrpSpPr>
          <p:cNvPr id="93" name="Group 92"/>
          <p:cNvGrpSpPr/>
          <p:nvPr/>
        </p:nvGrpSpPr>
        <p:grpSpPr>
          <a:xfrm>
            <a:off x="136280" y="1339786"/>
            <a:ext cx="5160593" cy="2617422"/>
            <a:chOff x="3628179" y="669896"/>
            <a:chExt cx="5160593" cy="2617422"/>
          </a:xfrm>
        </p:grpSpPr>
        <p:sp>
          <p:nvSpPr>
            <p:cNvPr id="83" name="TextBox 82"/>
            <p:cNvSpPr txBox="1"/>
            <p:nvPr/>
          </p:nvSpPr>
          <p:spPr>
            <a:xfrm>
              <a:off x="3809123" y="2793195"/>
              <a:ext cx="1080001" cy="461665"/>
            </a:xfrm>
            <a:prstGeom prst="rect">
              <a:avLst/>
            </a:prstGeom>
            <a:noFill/>
          </p:spPr>
          <p:txBody>
            <a:bodyPr wrap="square" rtlCol="0">
              <a:spAutoFit/>
            </a:bodyPr>
            <a:lstStyle/>
            <a:p>
              <a:pPr algn="ctr"/>
              <a:r>
                <a:rPr lang="en-US" sz="1200" dirty="0"/>
                <a:t>Isotopic composition</a:t>
              </a:r>
            </a:p>
          </p:txBody>
        </p:sp>
        <p:sp>
          <p:nvSpPr>
            <p:cNvPr id="84" name="TextBox 83"/>
            <p:cNvSpPr txBox="1"/>
            <p:nvPr/>
          </p:nvSpPr>
          <p:spPr>
            <a:xfrm>
              <a:off x="5041523" y="2784107"/>
              <a:ext cx="1080001" cy="461665"/>
            </a:xfrm>
            <a:prstGeom prst="rect">
              <a:avLst/>
            </a:prstGeom>
            <a:noFill/>
          </p:spPr>
          <p:txBody>
            <a:bodyPr wrap="square" rtlCol="0">
              <a:spAutoFit/>
            </a:bodyPr>
            <a:lstStyle/>
            <a:p>
              <a:pPr algn="ctr"/>
              <a:r>
                <a:rPr lang="en-US" sz="1200" dirty="0"/>
                <a:t>Activity distribution</a:t>
              </a:r>
            </a:p>
          </p:txBody>
        </p:sp>
        <p:sp>
          <p:nvSpPr>
            <p:cNvPr id="85" name="TextBox 84"/>
            <p:cNvSpPr txBox="1"/>
            <p:nvPr/>
          </p:nvSpPr>
          <p:spPr>
            <a:xfrm>
              <a:off x="6287343" y="2784751"/>
              <a:ext cx="1080001" cy="461665"/>
            </a:xfrm>
            <a:prstGeom prst="rect">
              <a:avLst/>
            </a:prstGeom>
            <a:noFill/>
          </p:spPr>
          <p:txBody>
            <a:bodyPr wrap="square" rtlCol="0">
              <a:spAutoFit/>
            </a:bodyPr>
            <a:lstStyle/>
            <a:p>
              <a:pPr algn="ctr"/>
              <a:r>
                <a:rPr lang="en-US" sz="1200" dirty="0"/>
                <a:t>Density distribution</a:t>
              </a:r>
            </a:p>
          </p:txBody>
        </p:sp>
        <p:sp>
          <p:nvSpPr>
            <p:cNvPr id="86" name="TextBox 85"/>
            <p:cNvSpPr txBox="1"/>
            <p:nvPr/>
          </p:nvSpPr>
          <p:spPr>
            <a:xfrm>
              <a:off x="7533163" y="2778626"/>
              <a:ext cx="1080001" cy="461665"/>
            </a:xfrm>
            <a:prstGeom prst="rect">
              <a:avLst/>
            </a:prstGeom>
            <a:noFill/>
          </p:spPr>
          <p:txBody>
            <a:bodyPr wrap="square" rtlCol="0">
              <a:spAutoFit/>
            </a:bodyPr>
            <a:lstStyle/>
            <a:p>
              <a:pPr algn="ctr"/>
              <a:r>
                <a:rPr lang="en-US" sz="1200" dirty="0"/>
                <a:t>Chemical composition</a:t>
              </a:r>
            </a:p>
          </p:txBody>
        </p:sp>
        <p:grpSp>
          <p:nvGrpSpPr>
            <p:cNvPr id="92" name="Group 91"/>
            <p:cNvGrpSpPr/>
            <p:nvPr/>
          </p:nvGrpSpPr>
          <p:grpSpPr>
            <a:xfrm>
              <a:off x="3628179" y="669896"/>
              <a:ext cx="5160593" cy="2617422"/>
              <a:chOff x="3628179" y="669896"/>
              <a:chExt cx="5160593" cy="2617422"/>
            </a:xfrm>
          </p:grpSpPr>
          <p:grpSp>
            <p:nvGrpSpPr>
              <p:cNvPr id="62" name="Group 61"/>
              <p:cNvGrpSpPr/>
              <p:nvPr/>
            </p:nvGrpSpPr>
            <p:grpSpPr>
              <a:xfrm>
                <a:off x="3752845" y="1137638"/>
                <a:ext cx="1200819" cy="1620000"/>
                <a:chOff x="3752845" y="1137638"/>
                <a:chExt cx="1200819" cy="1620000"/>
              </a:xfrm>
            </p:grpSpPr>
            <p:sp>
              <p:nvSpPr>
                <p:cNvPr id="8" name="Rectangle 7"/>
                <p:cNvSpPr/>
                <p:nvPr/>
              </p:nvSpPr>
              <p:spPr>
                <a:xfrm>
                  <a:off x="3809123" y="1137638"/>
                  <a:ext cx="1080000" cy="1620000"/>
                </a:xfrm>
                <a:prstGeom prst="rect">
                  <a:avLst/>
                </a:prstGeom>
                <a:gradFill flip="none" rotWithShape="1">
                  <a:gsLst>
                    <a:gs pos="45000">
                      <a:srgbClr val="FFFF66"/>
                    </a:gs>
                    <a:gs pos="10000">
                      <a:srgbClr val="55CA52"/>
                    </a:gs>
                    <a:gs pos="57000">
                      <a:srgbClr val="FFFF66"/>
                    </a:gs>
                    <a:gs pos="91000">
                      <a:srgbClr val="FF7C80"/>
                    </a:gs>
                  </a:gsLst>
                  <a:lin ang="0" scaled="1"/>
                  <a:tileRect/>
                </a:gra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3752845" y="1710870"/>
                  <a:ext cx="1200819" cy="461665"/>
                </a:xfrm>
                <a:prstGeom prst="rect">
                  <a:avLst/>
                </a:prstGeom>
                <a:noFill/>
              </p:spPr>
              <p:txBody>
                <a:bodyPr wrap="square" rtlCol="0">
                  <a:spAutoFit/>
                </a:bodyPr>
                <a:lstStyle/>
                <a:p>
                  <a:pPr algn="ctr"/>
                  <a:r>
                    <a:rPr lang="en-US" sz="1200" dirty="0"/>
                    <a:t>Pu-239/Pu-240</a:t>
                  </a:r>
                  <a:br>
                    <a:rPr lang="en-US" sz="1200" dirty="0"/>
                  </a:br>
                  <a:r>
                    <a:rPr lang="en-US" sz="1200" dirty="0"/>
                    <a:t> 4.2</a:t>
                  </a:r>
                </a:p>
              </p:txBody>
            </p:sp>
          </p:grpSp>
          <p:grpSp>
            <p:nvGrpSpPr>
              <p:cNvPr id="69" name="Group 68"/>
              <p:cNvGrpSpPr/>
              <p:nvPr/>
            </p:nvGrpSpPr>
            <p:grpSpPr>
              <a:xfrm>
                <a:off x="4928887" y="1137638"/>
                <a:ext cx="1261538" cy="1609318"/>
                <a:chOff x="4928887" y="1137638"/>
                <a:chExt cx="1261538" cy="1609318"/>
              </a:xfrm>
            </p:grpSpPr>
            <p:grpSp>
              <p:nvGrpSpPr>
                <p:cNvPr id="68" name="Group 67"/>
                <p:cNvGrpSpPr/>
                <p:nvPr/>
              </p:nvGrpSpPr>
              <p:grpSpPr>
                <a:xfrm>
                  <a:off x="5046604" y="1137638"/>
                  <a:ext cx="1143821" cy="1609318"/>
                  <a:chOff x="5046604" y="1137638"/>
                  <a:chExt cx="1143821" cy="1609318"/>
                </a:xfrm>
              </p:grpSpPr>
              <p:grpSp>
                <p:nvGrpSpPr>
                  <p:cNvPr id="25" name="Group 24"/>
                  <p:cNvGrpSpPr/>
                  <p:nvPr/>
                </p:nvGrpSpPr>
                <p:grpSpPr>
                  <a:xfrm>
                    <a:off x="5046604" y="1137638"/>
                    <a:ext cx="1078789" cy="1609318"/>
                    <a:chOff x="8285238" y="4140275"/>
                    <a:chExt cx="1152000" cy="1609318"/>
                  </a:xfrm>
                </p:grpSpPr>
                <p:sp>
                  <p:nvSpPr>
                    <p:cNvPr id="26" name="Rectangle 25"/>
                    <p:cNvSpPr/>
                    <p:nvPr/>
                  </p:nvSpPr>
                  <p:spPr>
                    <a:xfrm>
                      <a:off x="8285238" y="4140275"/>
                      <a:ext cx="1152000" cy="324000"/>
                    </a:xfrm>
                    <a:prstGeom prst="rect">
                      <a:avLst/>
                    </a:prstGeom>
                    <a:solidFill>
                      <a:srgbClr val="FFCC66"/>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9148714" y="5098989"/>
                      <a:ext cx="288000" cy="648000"/>
                    </a:xfrm>
                    <a:prstGeom prst="rect">
                      <a:avLst/>
                    </a:prstGeom>
                    <a:solidFill>
                      <a:schemeClr val="accent5">
                        <a:lumMod val="60000"/>
                        <a:lumOff val="4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475514" y="4456792"/>
                      <a:ext cx="961078" cy="648000"/>
                    </a:xfrm>
                    <a:prstGeom prst="rect">
                      <a:avLst/>
                    </a:prstGeom>
                    <a:solidFill>
                      <a:srgbClr val="FFFF99"/>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8285238" y="4456792"/>
                      <a:ext cx="192216" cy="648000"/>
                    </a:xfrm>
                    <a:prstGeom prst="rect">
                      <a:avLst/>
                    </a:prstGeom>
                    <a:solidFill>
                      <a:srgbClr val="55CA52"/>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285238" y="5101593"/>
                      <a:ext cx="864000" cy="648000"/>
                    </a:xfrm>
                    <a:prstGeom prst="rect">
                      <a:avLst/>
                    </a:prstGeom>
                    <a:solidFill>
                      <a:srgbClr val="FF7C80"/>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p:cNvSpPr txBox="1"/>
                  <p:nvPr/>
                </p:nvSpPr>
                <p:spPr>
                  <a:xfrm>
                    <a:off x="5375288" y="1168736"/>
                    <a:ext cx="421419" cy="276999"/>
                  </a:xfrm>
                  <a:prstGeom prst="rect">
                    <a:avLst/>
                  </a:prstGeom>
                  <a:noFill/>
                </p:spPr>
                <p:txBody>
                  <a:bodyPr wrap="square" rtlCol="0">
                    <a:spAutoFit/>
                  </a:bodyPr>
                  <a:lstStyle/>
                  <a:p>
                    <a:pPr algn="ctr"/>
                    <a:r>
                      <a:rPr lang="en-US" sz="1200" dirty="0"/>
                      <a:t>12</a:t>
                    </a:r>
                    <a:endParaRPr lang="en-US" sz="1600" dirty="0"/>
                  </a:p>
                </p:txBody>
              </p:sp>
              <p:sp>
                <p:nvSpPr>
                  <p:cNvPr id="64" name="TextBox 63"/>
                  <p:cNvSpPr txBox="1"/>
                  <p:nvPr/>
                </p:nvSpPr>
                <p:spPr>
                  <a:xfrm>
                    <a:off x="5464078" y="1645002"/>
                    <a:ext cx="421419" cy="276999"/>
                  </a:xfrm>
                  <a:prstGeom prst="rect">
                    <a:avLst/>
                  </a:prstGeom>
                  <a:noFill/>
                </p:spPr>
                <p:txBody>
                  <a:bodyPr wrap="square" rtlCol="0">
                    <a:spAutoFit/>
                  </a:bodyPr>
                  <a:lstStyle/>
                  <a:p>
                    <a:pPr algn="ctr"/>
                    <a:r>
                      <a:rPr lang="en-US" sz="1200" dirty="0"/>
                      <a:t>9</a:t>
                    </a:r>
                    <a:endParaRPr lang="en-US" sz="1600" dirty="0"/>
                  </a:p>
                </p:txBody>
              </p:sp>
              <p:sp>
                <p:nvSpPr>
                  <p:cNvPr id="65" name="TextBox 64"/>
                  <p:cNvSpPr txBox="1"/>
                  <p:nvPr/>
                </p:nvSpPr>
                <p:spPr>
                  <a:xfrm>
                    <a:off x="5234814" y="2289803"/>
                    <a:ext cx="421419" cy="276999"/>
                  </a:xfrm>
                  <a:prstGeom prst="rect">
                    <a:avLst/>
                  </a:prstGeom>
                  <a:noFill/>
                </p:spPr>
                <p:txBody>
                  <a:bodyPr wrap="square" rtlCol="0">
                    <a:spAutoFit/>
                  </a:bodyPr>
                  <a:lstStyle/>
                  <a:p>
                    <a:pPr algn="ctr"/>
                    <a:r>
                      <a:rPr lang="en-US" sz="1200" dirty="0"/>
                      <a:t>17</a:t>
                    </a:r>
                  </a:p>
                </p:txBody>
              </p:sp>
              <p:sp>
                <p:nvSpPr>
                  <p:cNvPr id="66" name="TextBox 65"/>
                  <p:cNvSpPr txBox="1"/>
                  <p:nvPr/>
                </p:nvSpPr>
                <p:spPr>
                  <a:xfrm>
                    <a:off x="5769006" y="2287199"/>
                    <a:ext cx="421419" cy="276999"/>
                  </a:xfrm>
                  <a:prstGeom prst="rect">
                    <a:avLst/>
                  </a:prstGeom>
                  <a:noFill/>
                </p:spPr>
                <p:txBody>
                  <a:bodyPr wrap="square" rtlCol="0">
                    <a:spAutoFit/>
                  </a:bodyPr>
                  <a:lstStyle/>
                  <a:p>
                    <a:pPr algn="ctr"/>
                    <a:r>
                      <a:rPr lang="en-US" sz="1200" dirty="0"/>
                      <a:t>8</a:t>
                    </a:r>
                  </a:p>
                </p:txBody>
              </p:sp>
            </p:grpSp>
            <p:sp>
              <p:nvSpPr>
                <p:cNvPr id="67" name="TextBox 66"/>
                <p:cNvSpPr txBox="1"/>
                <p:nvPr/>
              </p:nvSpPr>
              <p:spPr>
                <a:xfrm>
                  <a:off x="4928887" y="1650211"/>
                  <a:ext cx="421419" cy="276999"/>
                </a:xfrm>
                <a:prstGeom prst="rect">
                  <a:avLst/>
                </a:prstGeom>
                <a:noFill/>
              </p:spPr>
              <p:txBody>
                <a:bodyPr wrap="square" rtlCol="0">
                  <a:spAutoFit/>
                </a:bodyPr>
                <a:lstStyle/>
                <a:p>
                  <a:pPr algn="ctr"/>
                  <a:r>
                    <a:rPr lang="en-US" sz="1200" dirty="0"/>
                    <a:t>6</a:t>
                  </a:r>
                </a:p>
              </p:txBody>
            </p:sp>
          </p:grpSp>
          <p:grpSp>
            <p:nvGrpSpPr>
              <p:cNvPr id="81" name="Group 80"/>
              <p:cNvGrpSpPr/>
              <p:nvPr/>
            </p:nvGrpSpPr>
            <p:grpSpPr>
              <a:xfrm>
                <a:off x="6225074" y="1135034"/>
                <a:ext cx="1238246" cy="1619981"/>
                <a:chOff x="6225074" y="1135034"/>
                <a:chExt cx="1238246" cy="1619981"/>
              </a:xfrm>
            </p:grpSpPr>
            <p:grpSp>
              <p:nvGrpSpPr>
                <p:cNvPr id="80" name="Group 79"/>
                <p:cNvGrpSpPr/>
                <p:nvPr/>
              </p:nvGrpSpPr>
              <p:grpSpPr>
                <a:xfrm>
                  <a:off x="6287343" y="1135034"/>
                  <a:ext cx="1175977" cy="1619981"/>
                  <a:chOff x="6287343" y="1135034"/>
                  <a:chExt cx="1175977" cy="1619981"/>
                </a:xfrm>
              </p:grpSpPr>
              <p:grpSp>
                <p:nvGrpSpPr>
                  <p:cNvPr id="49" name="Group 48"/>
                  <p:cNvGrpSpPr/>
                  <p:nvPr/>
                </p:nvGrpSpPr>
                <p:grpSpPr>
                  <a:xfrm>
                    <a:off x="6287343" y="1135034"/>
                    <a:ext cx="1078789" cy="1619981"/>
                    <a:chOff x="8285238" y="4140275"/>
                    <a:chExt cx="1152000" cy="1619981"/>
                  </a:xfrm>
                </p:grpSpPr>
                <p:sp>
                  <p:nvSpPr>
                    <p:cNvPr id="50" name="Rectangle 49"/>
                    <p:cNvSpPr/>
                    <p:nvPr/>
                  </p:nvSpPr>
                  <p:spPr>
                    <a:xfrm>
                      <a:off x="8285238" y="4140275"/>
                      <a:ext cx="1152000" cy="324000"/>
                    </a:xfrm>
                    <a:prstGeom prst="rect">
                      <a:avLst/>
                    </a:prstGeom>
                    <a:solidFill>
                      <a:srgbClr val="FF7C80"/>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9148714" y="5112256"/>
                      <a:ext cx="288000" cy="648000"/>
                    </a:xfrm>
                    <a:prstGeom prst="rect">
                      <a:avLst/>
                    </a:prstGeom>
                    <a:solidFill>
                      <a:srgbClr val="FF7C80"/>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285238" y="5109544"/>
                      <a:ext cx="864000" cy="648000"/>
                    </a:xfrm>
                    <a:prstGeom prst="rect">
                      <a:avLst/>
                    </a:prstGeom>
                    <a:solidFill>
                      <a:schemeClr val="accent5">
                        <a:lumMod val="60000"/>
                        <a:lumOff val="4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8475514" y="4464743"/>
                      <a:ext cx="961078" cy="648000"/>
                    </a:xfrm>
                    <a:prstGeom prst="rect">
                      <a:avLst/>
                    </a:prstGeom>
                    <a:solidFill>
                      <a:srgbClr val="FFFF99"/>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8285238" y="4464743"/>
                      <a:ext cx="192216" cy="648000"/>
                    </a:xfrm>
                    <a:prstGeom prst="rect">
                      <a:avLst/>
                    </a:prstGeom>
                    <a:solidFill>
                      <a:srgbClr val="55CA52"/>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p:cNvSpPr txBox="1"/>
                  <p:nvPr/>
                </p:nvSpPr>
                <p:spPr>
                  <a:xfrm>
                    <a:off x="6580730" y="1168736"/>
                    <a:ext cx="483901" cy="276999"/>
                  </a:xfrm>
                  <a:prstGeom prst="rect">
                    <a:avLst/>
                  </a:prstGeom>
                  <a:noFill/>
                </p:spPr>
                <p:txBody>
                  <a:bodyPr wrap="square" rtlCol="0">
                    <a:spAutoFit/>
                  </a:bodyPr>
                  <a:lstStyle/>
                  <a:p>
                    <a:pPr algn="ctr"/>
                    <a:r>
                      <a:rPr lang="en-US" sz="1200" dirty="0"/>
                      <a:t>0.53</a:t>
                    </a:r>
                    <a:endParaRPr lang="en-US" sz="1600" dirty="0"/>
                  </a:p>
                </p:txBody>
              </p:sp>
              <p:sp>
                <p:nvSpPr>
                  <p:cNvPr id="71" name="TextBox 70"/>
                  <p:cNvSpPr txBox="1"/>
                  <p:nvPr/>
                </p:nvSpPr>
                <p:spPr>
                  <a:xfrm>
                    <a:off x="6673576" y="1645002"/>
                    <a:ext cx="483901" cy="276999"/>
                  </a:xfrm>
                  <a:prstGeom prst="rect">
                    <a:avLst/>
                  </a:prstGeom>
                  <a:noFill/>
                </p:spPr>
                <p:txBody>
                  <a:bodyPr wrap="square" rtlCol="0">
                    <a:spAutoFit/>
                  </a:bodyPr>
                  <a:lstStyle/>
                  <a:p>
                    <a:pPr algn="ctr"/>
                    <a:r>
                      <a:rPr lang="en-US" sz="1200" dirty="0"/>
                      <a:t>0.36</a:t>
                    </a:r>
                    <a:endParaRPr lang="en-US" sz="1600" dirty="0"/>
                  </a:p>
                </p:txBody>
              </p:sp>
              <p:sp>
                <p:nvSpPr>
                  <p:cNvPr id="72" name="TextBox 71"/>
                  <p:cNvSpPr txBox="1"/>
                  <p:nvPr/>
                </p:nvSpPr>
                <p:spPr>
                  <a:xfrm>
                    <a:off x="6428926" y="2303510"/>
                    <a:ext cx="483901" cy="276999"/>
                  </a:xfrm>
                  <a:prstGeom prst="rect">
                    <a:avLst/>
                  </a:prstGeom>
                  <a:noFill/>
                </p:spPr>
                <p:txBody>
                  <a:bodyPr wrap="square" rtlCol="0">
                    <a:spAutoFit/>
                  </a:bodyPr>
                  <a:lstStyle/>
                  <a:p>
                    <a:pPr algn="ctr"/>
                    <a:r>
                      <a:rPr lang="en-US" sz="1200" dirty="0"/>
                      <a:t>0.38</a:t>
                    </a:r>
                    <a:endParaRPr lang="en-US" sz="1600" dirty="0"/>
                  </a:p>
                </p:txBody>
              </p:sp>
              <p:sp>
                <p:nvSpPr>
                  <p:cNvPr id="73" name="TextBox 72"/>
                  <p:cNvSpPr txBox="1"/>
                  <p:nvPr/>
                </p:nvSpPr>
                <p:spPr>
                  <a:xfrm>
                    <a:off x="6979419" y="2296711"/>
                    <a:ext cx="483901" cy="276999"/>
                  </a:xfrm>
                  <a:prstGeom prst="rect">
                    <a:avLst/>
                  </a:prstGeom>
                  <a:noFill/>
                </p:spPr>
                <p:txBody>
                  <a:bodyPr wrap="square" rtlCol="0">
                    <a:spAutoFit/>
                  </a:bodyPr>
                  <a:lstStyle/>
                  <a:p>
                    <a:pPr algn="ctr"/>
                    <a:r>
                      <a:rPr lang="en-US" sz="1200" dirty="0"/>
                      <a:t>0.52</a:t>
                    </a:r>
                    <a:endParaRPr lang="en-US" sz="1600" dirty="0"/>
                  </a:p>
                </p:txBody>
              </p:sp>
            </p:grpSp>
            <p:sp>
              <p:nvSpPr>
                <p:cNvPr id="74" name="TextBox 73"/>
                <p:cNvSpPr txBox="1"/>
                <p:nvPr/>
              </p:nvSpPr>
              <p:spPr>
                <a:xfrm>
                  <a:off x="6225074" y="1460055"/>
                  <a:ext cx="322191" cy="646331"/>
                </a:xfrm>
                <a:prstGeom prst="rect">
                  <a:avLst/>
                </a:prstGeom>
                <a:noFill/>
                <a:ln w="19050">
                  <a:noFill/>
                </a:ln>
              </p:spPr>
              <p:txBody>
                <a:bodyPr wrap="square" rtlCol="0">
                  <a:spAutoFit/>
                </a:bodyPr>
                <a:lstStyle/>
                <a:p>
                  <a:pPr algn="ctr"/>
                  <a:r>
                    <a:rPr lang="en-US" sz="1200" dirty="0"/>
                    <a:t>0.32</a:t>
                  </a:r>
                  <a:endParaRPr lang="en-US" sz="1600" dirty="0"/>
                </a:p>
              </p:txBody>
            </p:sp>
          </p:grpSp>
          <p:grpSp>
            <p:nvGrpSpPr>
              <p:cNvPr id="82" name="Group 81"/>
              <p:cNvGrpSpPr/>
              <p:nvPr/>
            </p:nvGrpSpPr>
            <p:grpSpPr>
              <a:xfrm>
                <a:off x="7470722" y="1134957"/>
                <a:ext cx="1204114" cy="1611999"/>
                <a:chOff x="7470722" y="1134957"/>
                <a:chExt cx="1204114" cy="1611999"/>
              </a:xfrm>
            </p:grpSpPr>
            <p:grpSp>
              <p:nvGrpSpPr>
                <p:cNvPr id="55" name="Group 54"/>
                <p:cNvGrpSpPr/>
                <p:nvPr/>
              </p:nvGrpSpPr>
              <p:grpSpPr>
                <a:xfrm>
                  <a:off x="7521097" y="1137638"/>
                  <a:ext cx="1078789" cy="1609318"/>
                  <a:chOff x="8285238" y="4140275"/>
                  <a:chExt cx="1152000" cy="1609318"/>
                </a:xfrm>
              </p:grpSpPr>
              <p:sp>
                <p:nvSpPr>
                  <p:cNvPr id="59" name="Rectangle 58"/>
                  <p:cNvSpPr/>
                  <p:nvPr/>
                </p:nvSpPr>
                <p:spPr>
                  <a:xfrm>
                    <a:off x="9148714" y="5098989"/>
                    <a:ext cx="288000" cy="648000"/>
                  </a:xfrm>
                  <a:prstGeom prst="rect">
                    <a:avLst/>
                  </a:prstGeom>
                  <a:solidFill>
                    <a:srgbClr val="55CA52"/>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285238" y="4140275"/>
                    <a:ext cx="1152000" cy="324000"/>
                  </a:xfrm>
                  <a:prstGeom prst="rect">
                    <a:avLst/>
                  </a:prstGeom>
                  <a:solidFill>
                    <a:srgbClr val="FFFF99"/>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8475514" y="4456792"/>
                    <a:ext cx="961078" cy="648000"/>
                  </a:xfrm>
                  <a:prstGeom prst="rect">
                    <a:avLst/>
                  </a:prstGeom>
                  <a:solidFill>
                    <a:srgbClr val="FFFF99"/>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8285238" y="5101593"/>
                    <a:ext cx="864000" cy="648000"/>
                  </a:xfrm>
                  <a:prstGeom prst="rect">
                    <a:avLst/>
                  </a:prstGeom>
                  <a:solidFill>
                    <a:srgbClr val="FF7C80"/>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8285238" y="4456792"/>
                    <a:ext cx="192216" cy="648000"/>
                  </a:xfrm>
                  <a:prstGeom prst="rect">
                    <a:avLst/>
                  </a:prstGeom>
                  <a:solidFill>
                    <a:schemeClr val="accent5">
                      <a:lumMod val="60000"/>
                      <a:lumOff val="4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Box 74"/>
                <p:cNvSpPr txBox="1"/>
                <p:nvPr/>
              </p:nvSpPr>
              <p:spPr>
                <a:xfrm>
                  <a:off x="7849778" y="1134957"/>
                  <a:ext cx="421419" cy="276999"/>
                </a:xfrm>
                <a:prstGeom prst="rect">
                  <a:avLst/>
                </a:prstGeom>
                <a:noFill/>
              </p:spPr>
              <p:txBody>
                <a:bodyPr wrap="square" rtlCol="0">
                  <a:spAutoFit/>
                </a:bodyPr>
                <a:lstStyle/>
                <a:p>
                  <a:pPr algn="ctr"/>
                  <a:r>
                    <a:rPr lang="en-US" sz="1200" dirty="0"/>
                    <a:t>9</a:t>
                  </a:r>
                  <a:endParaRPr lang="en-US" sz="1600" dirty="0"/>
                </a:p>
              </p:txBody>
            </p:sp>
            <p:sp>
              <p:nvSpPr>
                <p:cNvPr id="76" name="TextBox 75"/>
                <p:cNvSpPr txBox="1"/>
                <p:nvPr/>
              </p:nvSpPr>
              <p:spPr>
                <a:xfrm>
                  <a:off x="7992401" y="1645002"/>
                  <a:ext cx="421419" cy="276999"/>
                </a:xfrm>
                <a:prstGeom prst="rect">
                  <a:avLst/>
                </a:prstGeom>
                <a:noFill/>
              </p:spPr>
              <p:txBody>
                <a:bodyPr wrap="square" rtlCol="0">
                  <a:spAutoFit/>
                </a:bodyPr>
                <a:lstStyle/>
                <a:p>
                  <a:pPr algn="ctr"/>
                  <a:r>
                    <a:rPr lang="en-US" sz="1200" dirty="0"/>
                    <a:t>9</a:t>
                  </a:r>
                  <a:endParaRPr lang="en-US" sz="1600" dirty="0"/>
                </a:p>
              </p:txBody>
            </p:sp>
            <p:sp>
              <p:nvSpPr>
                <p:cNvPr id="77" name="TextBox 76"/>
                <p:cNvSpPr txBox="1"/>
                <p:nvPr/>
              </p:nvSpPr>
              <p:spPr>
                <a:xfrm>
                  <a:off x="7707229" y="2306880"/>
                  <a:ext cx="421419" cy="276999"/>
                </a:xfrm>
                <a:prstGeom prst="rect">
                  <a:avLst/>
                </a:prstGeom>
                <a:noFill/>
              </p:spPr>
              <p:txBody>
                <a:bodyPr wrap="square" rtlCol="0">
                  <a:spAutoFit/>
                </a:bodyPr>
                <a:lstStyle/>
                <a:p>
                  <a:pPr algn="ctr"/>
                  <a:r>
                    <a:rPr lang="en-US" sz="1200" dirty="0"/>
                    <a:t>12</a:t>
                  </a:r>
                </a:p>
              </p:txBody>
            </p:sp>
            <p:sp>
              <p:nvSpPr>
                <p:cNvPr id="78" name="TextBox 77"/>
                <p:cNvSpPr txBox="1"/>
                <p:nvPr/>
              </p:nvSpPr>
              <p:spPr>
                <a:xfrm>
                  <a:off x="8253417" y="2309207"/>
                  <a:ext cx="421419" cy="276999"/>
                </a:xfrm>
                <a:prstGeom prst="rect">
                  <a:avLst/>
                </a:prstGeom>
                <a:noFill/>
              </p:spPr>
              <p:txBody>
                <a:bodyPr wrap="square" rtlCol="0">
                  <a:spAutoFit/>
                </a:bodyPr>
                <a:lstStyle/>
                <a:p>
                  <a:pPr algn="ctr"/>
                  <a:r>
                    <a:rPr lang="en-US" sz="1200" dirty="0"/>
                    <a:t>8</a:t>
                  </a:r>
                </a:p>
              </p:txBody>
            </p:sp>
            <p:sp>
              <p:nvSpPr>
                <p:cNvPr id="79" name="TextBox 78"/>
                <p:cNvSpPr txBox="1"/>
                <p:nvPr/>
              </p:nvSpPr>
              <p:spPr>
                <a:xfrm>
                  <a:off x="7470722" y="1462099"/>
                  <a:ext cx="286029" cy="646331"/>
                </a:xfrm>
                <a:prstGeom prst="rect">
                  <a:avLst/>
                </a:prstGeom>
                <a:noFill/>
              </p:spPr>
              <p:txBody>
                <a:bodyPr wrap="square" rtlCol="0">
                  <a:spAutoFit/>
                </a:bodyPr>
                <a:lstStyle/>
                <a:p>
                  <a:pPr algn="ctr"/>
                  <a:r>
                    <a:rPr lang="en-US" sz="1200" dirty="0"/>
                    <a:t>8.5</a:t>
                  </a:r>
                </a:p>
              </p:txBody>
            </p:sp>
          </p:grpSp>
          <p:sp>
            <p:nvSpPr>
              <p:cNvPr id="89" name="Rounded Rectangle 88"/>
              <p:cNvSpPr/>
              <p:nvPr/>
            </p:nvSpPr>
            <p:spPr>
              <a:xfrm>
                <a:off x="3628179" y="684465"/>
                <a:ext cx="5160593" cy="2602853"/>
              </a:xfrm>
              <a:prstGeom prst="round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a:solidFill>
                    <a:schemeClr val="accent6">
                      <a:lumMod val="50000"/>
                    </a:schemeClr>
                  </a:solidFill>
                </a:endParaRPr>
              </a:p>
            </p:txBody>
          </p:sp>
          <p:sp>
            <p:nvSpPr>
              <p:cNvPr id="90" name="TextBox 89"/>
              <p:cNvSpPr txBox="1"/>
              <p:nvPr/>
            </p:nvSpPr>
            <p:spPr>
              <a:xfrm>
                <a:off x="5545404" y="669896"/>
                <a:ext cx="1336350" cy="369332"/>
              </a:xfrm>
              <a:prstGeom prst="rect">
                <a:avLst/>
              </a:prstGeom>
              <a:noFill/>
            </p:spPr>
            <p:txBody>
              <a:bodyPr wrap="square" rtlCol="0">
                <a:spAutoFit/>
              </a:bodyPr>
              <a:lstStyle/>
              <a:p>
                <a:pPr algn="ctr"/>
                <a:r>
                  <a:rPr lang="en-US" dirty="0">
                    <a:solidFill>
                      <a:schemeClr val="accent6">
                        <a:lumMod val="50000"/>
                      </a:schemeClr>
                    </a:solidFill>
                  </a:rPr>
                  <a:t>True model</a:t>
                </a:r>
              </a:p>
            </p:txBody>
          </p:sp>
        </p:grpSp>
      </p:grpSp>
      <p:grpSp>
        <p:nvGrpSpPr>
          <p:cNvPr id="14" name="Group 13"/>
          <p:cNvGrpSpPr/>
          <p:nvPr/>
        </p:nvGrpSpPr>
        <p:grpSpPr>
          <a:xfrm>
            <a:off x="8391419" y="1364343"/>
            <a:ext cx="1332000" cy="2573270"/>
            <a:chOff x="9845315" y="1336911"/>
            <a:chExt cx="1332000" cy="2573270"/>
          </a:xfrm>
        </p:grpSpPr>
        <p:grpSp>
          <p:nvGrpSpPr>
            <p:cNvPr id="133" name="Group 132"/>
            <p:cNvGrpSpPr/>
            <p:nvPr/>
          </p:nvGrpSpPr>
          <p:grpSpPr>
            <a:xfrm>
              <a:off x="9845315" y="1336911"/>
              <a:ext cx="1332000" cy="2573270"/>
              <a:chOff x="7296220" y="427149"/>
              <a:chExt cx="1332000" cy="2573270"/>
            </a:xfrm>
          </p:grpSpPr>
          <p:sp>
            <p:nvSpPr>
              <p:cNvPr id="135" name="Rounded Rectangle 134"/>
              <p:cNvSpPr/>
              <p:nvPr/>
            </p:nvSpPr>
            <p:spPr>
              <a:xfrm>
                <a:off x="7296220" y="427149"/>
                <a:ext cx="1332000" cy="2573270"/>
              </a:xfrm>
              <a:prstGeom prst="roundRect">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a:solidFill>
                    <a:srgbClr val="7030A0"/>
                  </a:solidFill>
                </a:endParaRPr>
              </a:p>
            </p:txBody>
          </p:sp>
          <p:sp>
            <p:nvSpPr>
              <p:cNvPr id="136" name="TextBox 135"/>
              <p:cNvSpPr txBox="1"/>
              <p:nvPr/>
            </p:nvSpPr>
            <p:spPr>
              <a:xfrm>
                <a:off x="7296220" y="430027"/>
                <a:ext cx="1332000" cy="646331"/>
              </a:xfrm>
              <a:prstGeom prst="rect">
                <a:avLst/>
              </a:prstGeom>
              <a:noFill/>
            </p:spPr>
            <p:txBody>
              <a:bodyPr wrap="square" rtlCol="0">
                <a:spAutoFit/>
              </a:bodyPr>
              <a:lstStyle/>
              <a:p>
                <a:pPr algn="ctr"/>
                <a:r>
                  <a:rPr lang="en-US" dirty="0">
                    <a:solidFill>
                      <a:schemeClr val="tx1">
                        <a:lumMod val="50000"/>
                        <a:lumOff val="50000"/>
                      </a:schemeClr>
                    </a:solidFill>
                  </a:rPr>
                  <a:t>Surrogate models</a:t>
                </a:r>
              </a:p>
            </p:txBody>
          </p:sp>
        </p:grpSp>
        <p:grpSp>
          <p:nvGrpSpPr>
            <p:cNvPr id="13" name="Group 12"/>
            <p:cNvGrpSpPr/>
            <p:nvPr/>
          </p:nvGrpSpPr>
          <p:grpSpPr>
            <a:xfrm>
              <a:off x="9982200" y="1973252"/>
              <a:ext cx="1082811" cy="1616137"/>
              <a:chOff x="9982200" y="1973252"/>
              <a:chExt cx="1082811" cy="1616137"/>
            </a:xfrm>
          </p:grpSpPr>
          <p:sp>
            <p:nvSpPr>
              <p:cNvPr id="142" name="Rectangle 141"/>
              <p:cNvSpPr/>
              <p:nvPr/>
            </p:nvSpPr>
            <p:spPr>
              <a:xfrm>
                <a:off x="9982200" y="1973252"/>
                <a:ext cx="1080000" cy="324000"/>
              </a:xfrm>
              <a:prstGeom prst="rect">
                <a:avLst/>
              </a:prstGeom>
              <a:gradFill flip="none" rotWithShape="1">
                <a:gsLst>
                  <a:gs pos="45000">
                    <a:srgbClr val="FFFF66"/>
                  </a:gs>
                  <a:gs pos="10000">
                    <a:srgbClr val="55CA52"/>
                  </a:gs>
                  <a:gs pos="57000">
                    <a:srgbClr val="FFFF66"/>
                  </a:gs>
                  <a:gs pos="91000">
                    <a:srgbClr val="FF7C80"/>
                  </a:gs>
                </a:gsLst>
                <a:lin ang="0" scaled="1"/>
                <a:tileRect/>
              </a:gra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9985011" y="2290939"/>
                <a:ext cx="1080000" cy="324000"/>
              </a:xfrm>
              <a:prstGeom prst="rect">
                <a:avLst/>
              </a:prstGeom>
              <a:gradFill flip="none" rotWithShape="1">
                <a:gsLst>
                  <a:gs pos="45000">
                    <a:srgbClr val="FFFF66"/>
                  </a:gs>
                  <a:gs pos="10000">
                    <a:srgbClr val="55CA52"/>
                  </a:gs>
                  <a:gs pos="57000">
                    <a:srgbClr val="FFFF66"/>
                  </a:gs>
                  <a:gs pos="91000">
                    <a:srgbClr val="FF7C80"/>
                  </a:gs>
                </a:gsLst>
                <a:lin ang="0" scaled="1"/>
                <a:tileRect/>
              </a:gra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9982200" y="2617528"/>
                <a:ext cx="1080000" cy="324000"/>
              </a:xfrm>
              <a:prstGeom prst="rect">
                <a:avLst/>
              </a:prstGeom>
              <a:gradFill flip="none" rotWithShape="1">
                <a:gsLst>
                  <a:gs pos="45000">
                    <a:srgbClr val="FFFF66"/>
                  </a:gs>
                  <a:gs pos="10000">
                    <a:srgbClr val="55CA52"/>
                  </a:gs>
                  <a:gs pos="57000">
                    <a:srgbClr val="FFFF66"/>
                  </a:gs>
                  <a:gs pos="91000">
                    <a:srgbClr val="FF7C80"/>
                  </a:gs>
                </a:gsLst>
                <a:lin ang="0" scaled="1"/>
                <a:tileRect/>
              </a:gra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9985011" y="2946579"/>
                <a:ext cx="1080000" cy="324000"/>
              </a:xfrm>
              <a:prstGeom prst="rect">
                <a:avLst/>
              </a:prstGeom>
              <a:gradFill flip="none" rotWithShape="1">
                <a:gsLst>
                  <a:gs pos="45000">
                    <a:srgbClr val="FFFF66"/>
                  </a:gs>
                  <a:gs pos="10000">
                    <a:srgbClr val="55CA52"/>
                  </a:gs>
                  <a:gs pos="57000">
                    <a:srgbClr val="FFFF66"/>
                  </a:gs>
                  <a:gs pos="91000">
                    <a:srgbClr val="FF7C80"/>
                  </a:gs>
                </a:gsLst>
                <a:lin ang="0" scaled="1"/>
                <a:tileRect/>
              </a:gra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9985011" y="3265389"/>
                <a:ext cx="1080000" cy="324000"/>
              </a:xfrm>
              <a:prstGeom prst="rect">
                <a:avLst/>
              </a:prstGeom>
              <a:gradFill flip="none" rotWithShape="1">
                <a:gsLst>
                  <a:gs pos="45000">
                    <a:srgbClr val="FFFF66"/>
                  </a:gs>
                  <a:gs pos="10000">
                    <a:srgbClr val="55CA52"/>
                  </a:gs>
                  <a:gs pos="57000">
                    <a:srgbClr val="FFFF66"/>
                  </a:gs>
                  <a:gs pos="91000">
                    <a:srgbClr val="FF7C80"/>
                  </a:gs>
                </a:gsLst>
                <a:lin ang="0" scaled="1"/>
                <a:tileRect/>
              </a:gra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6" name="Group 95"/>
          <p:cNvGrpSpPr/>
          <p:nvPr/>
        </p:nvGrpSpPr>
        <p:grpSpPr>
          <a:xfrm>
            <a:off x="8392070" y="1351237"/>
            <a:ext cx="1332000" cy="2573270"/>
            <a:chOff x="7296220" y="427149"/>
            <a:chExt cx="1332000" cy="2573270"/>
          </a:xfrm>
        </p:grpSpPr>
        <p:grpSp>
          <p:nvGrpSpPr>
            <p:cNvPr id="88" name="Group 87"/>
            <p:cNvGrpSpPr/>
            <p:nvPr/>
          </p:nvGrpSpPr>
          <p:grpSpPr>
            <a:xfrm>
              <a:off x="7436913" y="1076358"/>
              <a:ext cx="1080839" cy="1609599"/>
              <a:chOff x="9425479" y="1172434"/>
              <a:chExt cx="1080839" cy="1609599"/>
            </a:xfrm>
          </p:grpSpPr>
          <p:sp>
            <p:nvSpPr>
              <p:cNvPr id="19" name="Rectangle 18"/>
              <p:cNvSpPr/>
              <p:nvPr/>
            </p:nvSpPr>
            <p:spPr>
              <a:xfrm>
                <a:off x="9426318" y="1172434"/>
                <a:ext cx="1080000" cy="324000"/>
              </a:xfrm>
              <a:prstGeom prst="rect">
                <a:avLst/>
              </a:prstGeom>
              <a:solidFill>
                <a:srgbClr val="FFC44F"/>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9426318" y="1484366"/>
                <a:ext cx="1080000" cy="324000"/>
              </a:xfrm>
              <a:prstGeom prst="rect">
                <a:avLst/>
              </a:prstGeom>
              <a:solidFill>
                <a:srgbClr val="FFFF99"/>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426318" y="1805598"/>
                <a:ext cx="1080000" cy="324000"/>
              </a:xfrm>
              <a:prstGeom prst="rect">
                <a:avLst/>
              </a:prstGeom>
              <a:solidFill>
                <a:srgbClr val="FFFF99"/>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9425479" y="2134033"/>
                <a:ext cx="1080000" cy="324000"/>
              </a:xfrm>
              <a:prstGeom prst="rect">
                <a:avLst/>
              </a:prstGeom>
              <a:solidFill>
                <a:srgbClr val="FF9999"/>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426318" y="2458033"/>
                <a:ext cx="1080000" cy="324000"/>
              </a:xfrm>
              <a:prstGeom prst="rect">
                <a:avLst/>
              </a:prstGeom>
              <a:solidFill>
                <a:srgbClr val="FF9999"/>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ounded Rectangle 93"/>
            <p:cNvSpPr/>
            <p:nvPr/>
          </p:nvSpPr>
          <p:spPr>
            <a:xfrm>
              <a:off x="7296220" y="427149"/>
              <a:ext cx="1332000" cy="2573270"/>
            </a:xfrm>
            <a:prstGeom prst="roundRect">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a:solidFill>
                  <a:srgbClr val="7030A0"/>
                </a:solidFill>
              </a:endParaRPr>
            </a:p>
          </p:txBody>
        </p:sp>
        <p:sp>
          <p:nvSpPr>
            <p:cNvPr id="95" name="TextBox 94"/>
            <p:cNvSpPr txBox="1"/>
            <p:nvPr/>
          </p:nvSpPr>
          <p:spPr>
            <a:xfrm>
              <a:off x="7296220" y="430027"/>
              <a:ext cx="1332000" cy="646331"/>
            </a:xfrm>
            <a:prstGeom prst="rect">
              <a:avLst/>
            </a:prstGeom>
            <a:noFill/>
          </p:spPr>
          <p:txBody>
            <a:bodyPr wrap="square" rtlCol="0">
              <a:spAutoFit/>
            </a:bodyPr>
            <a:lstStyle/>
            <a:p>
              <a:pPr algn="ctr"/>
              <a:r>
                <a:rPr lang="en-US" dirty="0">
                  <a:solidFill>
                    <a:schemeClr val="tx1">
                      <a:lumMod val="50000"/>
                      <a:lumOff val="50000"/>
                    </a:schemeClr>
                  </a:solidFill>
                </a:rPr>
                <a:t>Surrogate models</a:t>
              </a:r>
            </a:p>
          </p:txBody>
        </p:sp>
      </p:grpSp>
      <p:grpSp>
        <p:nvGrpSpPr>
          <p:cNvPr id="12" name="Group 11"/>
          <p:cNvGrpSpPr/>
          <p:nvPr/>
        </p:nvGrpSpPr>
        <p:grpSpPr>
          <a:xfrm>
            <a:off x="5826987" y="4681420"/>
            <a:ext cx="6268031" cy="1740716"/>
            <a:chOff x="4937524" y="4681420"/>
            <a:chExt cx="6268031" cy="1740716"/>
          </a:xfrm>
        </p:grpSpPr>
        <p:sp>
          <p:nvSpPr>
            <p:cNvPr id="123" name="Rounded Rectangle 122"/>
            <p:cNvSpPr/>
            <p:nvPr/>
          </p:nvSpPr>
          <p:spPr>
            <a:xfrm>
              <a:off x="4937524" y="4681420"/>
              <a:ext cx="6268031" cy="1740716"/>
            </a:xfrm>
            <a:prstGeom prst="roundRect">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a:solidFill>
                  <a:srgbClr val="7030A0"/>
                </a:solidFill>
              </a:endParaRPr>
            </a:p>
          </p:txBody>
        </p:sp>
        <p:grpSp>
          <p:nvGrpSpPr>
            <p:cNvPr id="11" name="Group 10"/>
            <p:cNvGrpSpPr/>
            <p:nvPr/>
          </p:nvGrpSpPr>
          <p:grpSpPr>
            <a:xfrm>
              <a:off x="5111991" y="4975926"/>
              <a:ext cx="5995395" cy="1338369"/>
              <a:chOff x="5111991" y="4975926"/>
              <a:chExt cx="5995395" cy="1338369"/>
            </a:xfrm>
          </p:grpSpPr>
          <p:sp>
            <p:nvSpPr>
              <p:cNvPr id="87" name="Rectangle 86"/>
              <p:cNvSpPr/>
              <p:nvPr/>
            </p:nvSpPr>
            <p:spPr>
              <a:xfrm>
                <a:off x="5116992" y="4996109"/>
                <a:ext cx="1332000" cy="252000"/>
              </a:xfrm>
              <a:prstGeom prst="rect">
                <a:avLst/>
              </a:prstGeom>
              <a:gradFill flip="none" rotWithShape="1">
                <a:gsLst>
                  <a:gs pos="45000">
                    <a:srgbClr val="FFFF66"/>
                  </a:gs>
                  <a:gs pos="10000">
                    <a:srgbClr val="55CA52"/>
                  </a:gs>
                  <a:gs pos="57000">
                    <a:srgbClr val="FFFF66"/>
                  </a:gs>
                  <a:gs pos="91000">
                    <a:srgbClr val="FF7C80"/>
                  </a:gs>
                </a:gsLst>
                <a:lin ang="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p:cNvGrpSpPr/>
              <p:nvPr/>
            </p:nvGrpSpPr>
            <p:grpSpPr>
              <a:xfrm>
                <a:off x="5111991" y="5317778"/>
                <a:ext cx="1393817" cy="475864"/>
                <a:chOff x="5482695" y="790815"/>
                <a:chExt cx="1393817" cy="475864"/>
              </a:xfrm>
            </p:grpSpPr>
            <p:sp>
              <p:nvSpPr>
                <p:cNvPr id="102" name="Freeform 101"/>
                <p:cNvSpPr/>
                <p:nvPr/>
              </p:nvSpPr>
              <p:spPr>
                <a:xfrm>
                  <a:off x="5482695" y="842539"/>
                  <a:ext cx="1393817" cy="417053"/>
                </a:xfrm>
                <a:custGeom>
                  <a:avLst/>
                  <a:gdLst>
                    <a:gd name="connsiteX0" fmla="*/ 0 w 1749778"/>
                    <a:gd name="connsiteY0" fmla="*/ 1207911 h 1230488"/>
                    <a:gd name="connsiteX1" fmla="*/ 237067 w 1749778"/>
                    <a:gd name="connsiteY1" fmla="*/ 1049866 h 1230488"/>
                    <a:gd name="connsiteX2" fmla="*/ 383822 w 1749778"/>
                    <a:gd name="connsiteY2" fmla="*/ 801511 h 1230488"/>
                    <a:gd name="connsiteX3" fmla="*/ 451555 w 1749778"/>
                    <a:gd name="connsiteY3" fmla="*/ 541866 h 1230488"/>
                    <a:gd name="connsiteX4" fmla="*/ 496711 w 1749778"/>
                    <a:gd name="connsiteY4" fmla="*/ 214488 h 1230488"/>
                    <a:gd name="connsiteX5" fmla="*/ 564444 w 1749778"/>
                    <a:gd name="connsiteY5" fmla="*/ 33866 h 1230488"/>
                    <a:gd name="connsiteX6" fmla="*/ 643467 w 1749778"/>
                    <a:gd name="connsiteY6" fmla="*/ 0 h 1230488"/>
                    <a:gd name="connsiteX7" fmla="*/ 711200 w 1749778"/>
                    <a:gd name="connsiteY7" fmla="*/ 67733 h 1230488"/>
                    <a:gd name="connsiteX8" fmla="*/ 767644 w 1749778"/>
                    <a:gd name="connsiteY8" fmla="*/ 316088 h 1230488"/>
                    <a:gd name="connsiteX9" fmla="*/ 948267 w 1749778"/>
                    <a:gd name="connsiteY9" fmla="*/ 745066 h 1230488"/>
                    <a:gd name="connsiteX10" fmla="*/ 1128889 w 1749778"/>
                    <a:gd name="connsiteY10" fmla="*/ 1083733 h 1230488"/>
                    <a:gd name="connsiteX11" fmla="*/ 1343378 w 1749778"/>
                    <a:gd name="connsiteY11" fmla="*/ 1162755 h 1230488"/>
                    <a:gd name="connsiteX12" fmla="*/ 1749778 w 1749778"/>
                    <a:gd name="connsiteY12" fmla="*/ 1230488 h 123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9778" h="1230488">
                      <a:moveTo>
                        <a:pt x="0" y="1207911"/>
                      </a:moveTo>
                      <a:lnTo>
                        <a:pt x="237067" y="1049866"/>
                      </a:lnTo>
                      <a:lnTo>
                        <a:pt x="383822" y="801511"/>
                      </a:lnTo>
                      <a:lnTo>
                        <a:pt x="451555" y="541866"/>
                      </a:lnTo>
                      <a:lnTo>
                        <a:pt x="496711" y="214488"/>
                      </a:lnTo>
                      <a:lnTo>
                        <a:pt x="564444" y="33866"/>
                      </a:lnTo>
                      <a:lnTo>
                        <a:pt x="643467" y="0"/>
                      </a:lnTo>
                      <a:lnTo>
                        <a:pt x="711200" y="67733"/>
                      </a:lnTo>
                      <a:lnTo>
                        <a:pt x="767644" y="316088"/>
                      </a:lnTo>
                      <a:lnTo>
                        <a:pt x="948267" y="745066"/>
                      </a:lnTo>
                      <a:lnTo>
                        <a:pt x="1128889" y="1083733"/>
                      </a:lnTo>
                      <a:lnTo>
                        <a:pt x="1343378" y="1162755"/>
                      </a:lnTo>
                      <a:lnTo>
                        <a:pt x="1749778" y="1230488"/>
                      </a:lnTo>
                    </a:path>
                  </a:pathLst>
                </a:custGeom>
                <a:solidFill>
                  <a:schemeClr val="bg1">
                    <a:lumMod val="6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Arrow Connector 102"/>
                <p:cNvCxnSpPr/>
                <p:nvPr/>
              </p:nvCxnSpPr>
              <p:spPr>
                <a:xfrm flipH="1" flipV="1">
                  <a:off x="5484422" y="790815"/>
                  <a:ext cx="0" cy="468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4" name="Straight Arrow Connector 103"/>
                <p:cNvCxnSpPr/>
                <p:nvPr/>
              </p:nvCxnSpPr>
              <p:spPr>
                <a:xfrm>
                  <a:off x="5486150" y="1258598"/>
                  <a:ext cx="1316920" cy="80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105" name="Group 104"/>
              <p:cNvGrpSpPr/>
              <p:nvPr/>
            </p:nvGrpSpPr>
            <p:grpSpPr>
              <a:xfrm>
                <a:off x="9702496" y="5329298"/>
                <a:ext cx="1318648" cy="475864"/>
                <a:chOff x="5484422" y="790815"/>
                <a:chExt cx="1318648" cy="475864"/>
              </a:xfrm>
            </p:grpSpPr>
            <p:sp>
              <p:nvSpPr>
                <p:cNvPr id="106" name="Freeform 105"/>
                <p:cNvSpPr/>
                <p:nvPr/>
              </p:nvSpPr>
              <p:spPr>
                <a:xfrm>
                  <a:off x="5869501" y="842539"/>
                  <a:ext cx="839586" cy="417053"/>
                </a:xfrm>
                <a:custGeom>
                  <a:avLst/>
                  <a:gdLst>
                    <a:gd name="connsiteX0" fmla="*/ 0 w 1749778"/>
                    <a:gd name="connsiteY0" fmla="*/ 1207911 h 1230488"/>
                    <a:gd name="connsiteX1" fmla="*/ 237067 w 1749778"/>
                    <a:gd name="connsiteY1" fmla="*/ 1049866 h 1230488"/>
                    <a:gd name="connsiteX2" fmla="*/ 383822 w 1749778"/>
                    <a:gd name="connsiteY2" fmla="*/ 801511 h 1230488"/>
                    <a:gd name="connsiteX3" fmla="*/ 451555 w 1749778"/>
                    <a:gd name="connsiteY3" fmla="*/ 541866 h 1230488"/>
                    <a:gd name="connsiteX4" fmla="*/ 496711 w 1749778"/>
                    <a:gd name="connsiteY4" fmla="*/ 214488 h 1230488"/>
                    <a:gd name="connsiteX5" fmla="*/ 564444 w 1749778"/>
                    <a:gd name="connsiteY5" fmla="*/ 33866 h 1230488"/>
                    <a:gd name="connsiteX6" fmla="*/ 643467 w 1749778"/>
                    <a:gd name="connsiteY6" fmla="*/ 0 h 1230488"/>
                    <a:gd name="connsiteX7" fmla="*/ 711200 w 1749778"/>
                    <a:gd name="connsiteY7" fmla="*/ 67733 h 1230488"/>
                    <a:gd name="connsiteX8" fmla="*/ 767644 w 1749778"/>
                    <a:gd name="connsiteY8" fmla="*/ 316088 h 1230488"/>
                    <a:gd name="connsiteX9" fmla="*/ 948267 w 1749778"/>
                    <a:gd name="connsiteY9" fmla="*/ 745066 h 1230488"/>
                    <a:gd name="connsiteX10" fmla="*/ 1128889 w 1749778"/>
                    <a:gd name="connsiteY10" fmla="*/ 1083733 h 1230488"/>
                    <a:gd name="connsiteX11" fmla="*/ 1343378 w 1749778"/>
                    <a:gd name="connsiteY11" fmla="*/ 1162755 h 1230488"/>
                    <a:gd name="connsiteX12" fmla="*/ 1749778 w 1749778"/>
                    <a:gd name="connsiteY12" fmla="*/ 1230488 h 123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9778" h="1230488">
                      <a:moveTo>
                        <a:pt x="0" y="1207911"/>
                      </a:moveTo>
                      <a:lnTo>
                        <a:pt x="237067" y="1049866"/>
                      </a:lnTo>
                      <a:lnTo>
                        <a:pt x="383822" y="801511"/>
                      </a:lnTo>
                      <a:lnTo>
                        <a:pt x="451555" y="541866"/>
                      </a:lnTo>
                      <a:lnTo>
                        <a:pt x="496711" y="214488"/>
                      </a:lnTo>
                      <a:lnTo>
                        <a:pt x="564444" y="33866"/>
                      </a:lnTo>
                      <a:lnTo>
                        <a:pt x="643467" y="0"/>
                      </a:lnTo>
                      <a:lnTo>
                        <a:pt x="711200" y="67733"/>
                      </a:lnTo>
                      <a:lnTo>
                        <a:pt x="767644" y="316088"/>
                      </a:lnTo>
                      <a:lnTo>
                        <a:pt x="948267" y="745066"/>
                      </a:lnTo>
                      <a:lnTo>
                        <a:pt x="1128889" y="1083733"/>
                      </a:lnTo>
                      <a:lnTo>
                        <a:pt x="1343378" y="1162755"/>
                      </a:lnTo>
                      <a:lnTo>
                        <a:pt x="1749778" y="1230488"/>
                      </a:lnTo>
                    </a:path>
                  </a:pathLst>
                </a:custGeom>
                <a:solidFill>
                  <a:schemeClr val="bg1">
                    <a:lumMod val="6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 name="Straight Arrow Connector 106"/>
                <p:cNvCxnSpPr/>
                <p:nvPr/>
              </p:nvCxnSpPr>
              <p:spPr>
                <a:xfrm flipH="1" flipV="1">
                  <a:off x="5484422" y="790815"/>
                  <a:ext cx="0" cy="468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8" name="Straight Arrow Connector 107"/>
                <p:cNvCxnSpPr/>
                <p:nvPr/>
              </p:nvCxnSpPr>
              <p:spPr>
                <a:xfrm>
                  <a:off x="5486150" y="1258598"/>
                  <a:ext cx="1316920" cy="80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109" name="Rectangle 108"/>
              <p:cNvSpPr/>
              <p:nvPr/>
            </p:nvSpPr>
            <p:spPr>
              <a:xfrm>
                <a:off x="8177948" y="4996109"/>
                <a:ext cx="1332000" cy="252000"/>
              </a:xfrm>
              <a:prstGeom prst="rect">
                <a:avLst/>
              </a:prstGeom>
              <a:gradFill flip="none" rotWithShape="1">
                <a:gsLst>
                  <a:gs pos="45000">
                    <a:srgbClr val="FFFF66"/>
                  </a:gs>
                  <a:gs pos="10000">
                    <a:srgbClr val="55CA52"/>
                  </a:gs>
                  <a:gs pos="57000">
                    <a:srgbClr val="FFFF66"/>
                  </a:gs>
                  <a:gs pos="91000">
                    <a:srgbClr val="FF7C80"/>
                  </a:gs>
                </a:gsLst>
                <a:lin ang="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6666752" y="4996109"/>
                <a:ext cx="1332000" cy="252000"/>
              </a:xfrm>
              <a:prstGeom prst="rect">
                <a:avLst/>
              </a:prstGeom>
              <a:gradFill flip="none" rotWithShape="1">
                <a:gsLst>
                  <a:gs pos="45000">
                    <a:srgbClr val="FFFF66"/>
                  </a:gs>
                  <a:gs pos="10000">
                    <a:srgbClr val="55CA52"/>
                  </a:gs>
                  <a:gs pos="57000">
                    <a:srgbClr val="FFFF66"/>
                  </a:gs>
                  <a:gs pos="91000">
                    <a:srgbClr val="FF7C80"/>
                  </a:gs>
                </a:gsLst>
                <a:lin ang="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p:cNvSpPr txBox="1"/>
              <p:nvPr/>
            </p:nvSpPr>
            <p:spPr>
              <a:xfrm>
                <a:off x="5494251" y="4983609"/>
                <a:ext cx="577481" cy="276999"/>
              </a:xfrm>
              <a:prstGeom prst="rect">
                <a:avLst/>
              </a:prstGeom>
              <a:noFill/>
            </p:spPr>
            <p:txBody>
              <a:bodyPr wrap="square" rtlCol="0">
                <a:spAutoFit/>
              </a:bodyPr>
              <a:lstStyle/>
              <a:p>
                <a:pPr algn="ctr"/>
                <a:r>
                  <a:rPr lang="en-US" sz="1200" dirty="0"/>
                  <a:t>4.2</a:t>
                </a:r>
              </a:p>
            </p:txBody>
          </p:sp>
          <p:grpSp>
            <p:nvGrpSpPr>
              <p:cNvPr id="111" name="Group 110"/>
              <p:cNvGrpSpPr/>
              <p:nvPr/>
            </p:nvGrpSpPr>
            <p:grpSpPr>
              <a:xfrm>
                <a:off x="8194613" y="5323244"/>
                <a:ext cx="1318648" cy="475864"/>
                <a:chOff x="5484422" y="790815"/>
                <a:chExt cx="1318648" cy="475864"/>
              </a:xfrm>
            </p:grpSpPr>
            <p:sp>
              <p:nvSpPr>
                <p:cNvPr id="112" name="Freeform 111"/>
                <p:cNvSpPr/>
                <p:nvPr/>
              </p:nvSpPr>
              <p:spPr>
                <a:xfrm>
                  <a:off x="5493772" y="840069"/>
                  <a:ext cx="843568" cy="419524"/>
                </a:xfrm>
                <a:custGeom>
                  <a:avLst/>
                  <a:gdLst>
                    <a:gd name="connsiteX0" fmla="*/ 0 w 1749778"/>
                    <a:gd name="connsiteY0" fmla="*/ 1207911 h 1230488"/>
                    <a:gd name="connsiteX1" fmla="*/ 237067 w 1749778"/>
                    <a:gd name="connsiteY1" fmla="*/ 1049866 h 1230488"/>
                    <a:gd name="connsiteX2" fmla="*/ 383822 w 1749778"/>
                    <a:gd name="connsiteY2" fmla="*/ 801511 h 1230488"/>
                    <a:gd name="connsiteX3" fmla="*/ 451555 w 1749778"/>
                    <a:gd name="connsiteY3" fmla="*/ 541866 h 1230488"/>
                    <a:gd name="connsiteX4" fmla="*/ 496711 w 1749778"/>
                    <a:gd name="connsiteY4" fmla="*/ 214488 h 1230488"/>
                    <a:gd name="connsiteX5" fmla="*/ 564444 w 1749778"/>
                    <a:gd name="connsiteY5" fmla="*/ 33866 h 1230488"/>
                    <a:gd name="connsiteX6" fmla="*/ 643467 w 1749778"/>
                    <a:gd name="connsiteY6" fmla="*/ 0 h 1230488"/>
                    <a:gd name="connsiteX7" fmla="*/ 711200 w 1749778"/>
                    <a:gd name="connsiteY7" fmla="*/ 67733 h 1230488"/>
                    <a:gd name="connsiteX8" fmla="*/ 767644 w 1749778"/>
                    <a:gd name="connsiteY8" fmla="*/ 316088 h 1230488"/>
                    <a:gd name="connsiteX9" fmla="*/ 948267 w 1749778"/>
                    <a:gd name="connsiteY9" fmla="*/ 745066 h 1230488"/>
                    <a:gd name="connsiteX10" fmla="*/ 1128889 w 1749778"/>
                    <a:gd name="connsiteY10" fmla="*/ 1083733 h 1230488"/>
                    <a:gd name="connsiteX11" fmla="*/ 1343378 w 1749778"/>
                    <a:gd name="connsiteY11" fmla="*/ 1162755 h 1230488"/>
                    <a:gd name="connsiteX12" fmla="*/ 1749778 w 1749778"/>
                    <a:gd name="connsiteY12" fmla="*/ 1230488 h 123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9778" h="1230488">
                      <a:moveTo>
                        <a:pt x="0" y="1207911"/>
                      </a:moveTo>
                      <a:lnTo>
                        <a:pt x="237067" y="1049866"/>
                      </a:lnTo>
                      <a:lnTo>
                        <a:pt x="383822" y="801511"/>
                      </a:lnTo>
                      <a:lnTo>
                        <a:pt x="451555" y="541866"/>
                      </a:lnTo>
                      <a:lnTo>
                        <a:pt x="496711" y="214488"/>
                      </a:lnTo>
                      <a:lnTo>
                        <a:pt x="564444" y="33866"/>
                      </a:lnTo>
                      <a:lnTo>
                        <a:pt x="643467" y="0"/>
                      </a:lnTo>
                      <a:lnTo>
                        <a:pt x="711200" y="67733"/>
                      </a:lnTo>
                      <a:lnTo>
                        <a:pt x="767644" y="316088"/>
                      </a:lnTo>
                      <a:lnTo>
                        <a:pt x="948267" y="745066"/>
                      </a:lnTo>
                      <a:lnTo>
                        <a:pt x="1128889" y="1083733"/>
                      </a:lnTo>
                      <a:lnTo>
                        <a:pt x="1343378" y="1162755"/>
                      </a:lnTo>
                      <a:lnTo>
                        <a:pt x="1749778" y="1230488"/>
                      </a:lnTo>
                    </a:path>
                  </a:pathLst>
                </a:custGeom>
                <a:solidFill>
                  <a:schemeClr val="bg1">
                    <a:lumMod val="6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Arrow Connector 112"/>
                <p:cNvCxnSpPr/>
                <p:nvPr/>
              </p:nvCxnSpPr>
              <p:spPr>
                <a:xfrm flipH="1" flipV="1">
                  <a:off x="5484422" y="790815"/>
                  <a:ext cx="0" cy="468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4" name="Straight Arrow Connector 113"/>
                <p:cNvCxnSpPr/>
                <p:nvPr/>
              </p:nvCxnSpPr>
              <p:spPr>
                <a:xfrm>
                  <a:off x="5486150" y="1258598"/>
                  <a:ext cx="1316920" cy="80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115" name="Rectangle 114"/>
              <p:cNvSpPr/>
              <p:nvPr/>
            </p:nvSpPr>
            <p:spPr>
              <a:xfrm>
                <a:off x="9689144" y="5000089"/>
                <a:ext cx="1332000" cy="252000"/>
              </a:xfrm>
              <a:prstGeom prst="rect">
                <a:avLst/>
              </a:prstGeom>
              <a:gradFill flip="none" rotWithShape="1">
                <a:gsLst>
                  <a:gs pos="45000">
                    <a:srgbClr val="FFFF66"/>
                  </a:gs>
                  <a:gs pos="10000">
                    <a:srgbClr val="55CA52"/>
                  </a:gs>
                  <a:gs pos="57000">
                    <a:srgbClr val="FFFF66"/>
                  </a:gs>
                  <a:gs pos="91000">
                    <a:srgbClr val="FF7C80"/>
                  </a:gs>
                </a:gsLst>
                <a:lin ang="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686730" y="5321608"/>
                <a:ext cx="1318648" cy="475864"/>
                <a:chOff x="6703356" y="5421363"/>
                <a:chExt cx="1318648" cy="475864"/>
              </a:xfrm>
            </p:grpSpPr>
            <p:grpSp>
              <p:nvGrpSpPr>
                <p:cNvPr id="97" name="Group 96"/>
                <p:cNvGrpSpPr/>
                <p:nvPr/>
              </p:nvGrpSpPr>
              <p:grpSpPr>
                <a:xfrm>
                  <a:off x="6703356" y="5421363"/>
                  <a:ext cx="1318648" cy="475864"/>
                  <a:chOff x="5484422" y="790815"/>
                  <a:chExt cx="1318648" cy="475864"/>
                </a:xfrm>
              </p:grpSpPr>
              <p:cxnSp>
                <p:nvCxnSpPr>
                  <p:cNvPr id="99" name="Straight Arrow Connector 98"/>
                  <p:cNvCxnSpPr/>
                  <p:nvPr/>
                </p:nvCxnSpPr>
                <p:spPr>
                  <a:xfrm flipH="1" flipV="1">
                    <a:off x="5484422" y="790815"/>
                    <a:ext cx="0" cy="468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0" name="Straight Arrow Connector 99"/>
                  <p:cNvCxnSpPr/>
                  <p:nvPr/>
                </p:nvCxnSpPr>
                <p:spPr>
                  <a:xfrm>
                    <a:off x="5486150" y="1258598"/>
                    <a:ext cx="1316920" cy="80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cxnSp>
              <p:nvCxnSpPr>
                <p:cNvPr id="6" name="Straight Connector 5"/>
                <p:cNvCxnSpPr/>
                <p:nvPr/>
              </p:nvCxnSpPr>
              <p:spPr>
                <a:xfrm flipH="1">
                  <a:off x="7003580" y="5496744"/>
                  <a:ext cx="0" cy="3960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a:off x="7550983" y="5501227"/>
                  <a:ext cx="0" cy="3960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7003580" y="5501227"/>
                  <a:ext cx="540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7272359" y="5501227"/>
                  <a:ext cx="0" cy="396000"/>
                </a:xfrm>
                <a:prstGeom prst="line">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19" name="TextBox 118"/>
              <p:cNvSpPr txBox="1"/>
              <p:nvPr/>
            </p:nvSpPr>
            <p:spPr>
              <a:xfrm>
                <a:off x="5162580" y="5838279"/>
                <a:ext cx="1080001" cy="461665"/>
              </a:xfrm>
              <a:prstGeom prst="rect">
                <a:avLst/>
              </a:prstGeom>
              <a:noFill/>
            </p:spPr>
            <p:txBody>
              <a:bodyPr wrap="square" rtlCol="0">
                <a:spAutoFit/>
              </a:bodyPr>
              <a:lstStyle/>
              <a:p>
                <a:pPr algn="ctr"/>
                <a:r>
                  <a:rPr lang="en-US" sz="1200" dirty="0"/>
                  <a:t>Isotopic composition</a:t>
                </a:r>
              </a:p>
            </p:txBody>
          </p:sp>
          <p:sp>
            <p:nvSpPr>
              <p:cNvPr id="120" name="TextBox 119"/>
              <p:cNvSpPr txBox="1"/>
              <p:nvPr/>
            </p:nvSpPr>
            <p:spPr>
              <a:xfrm>
                <a:off x="6715732" y="5852630"/>
                <a:ext cx="1080001" cy="461665"/>
              </a:xfrm>
              <a:prstGeom prst="rect">
                <a:avLst/>
              </a:prstGeom>
              <a:noFill/>
            </p:spPr>
            <p:txBody>
              <a:bodyPr wrap="square" rtlCol="0">
                <a:spAutoFit/>
              </a:bodyPr>
              <a:lstStyle/>
              <a:p>
                <a:pPr algn="ctr"/>
                <a:r>
                  <a:rPr lang="en-US" sz="1200" dirty="0"/>
                  <a:t>Activity distribution</a:t>
                </a:r>
              </a:p>
            </p:txBody>
          </p:sp>
          <p:sp>
            <p:nvSpPr>
              <p:cNvPr id="121" name="TextBox 120"/>
              <p:cNvSpPr txBox="1"/>
              <p:nvPr/>
            </p:nvSpPr>
            <p:spPr>
              <a:xfrm>
                <a:off x="8262318" y="5835386"/>
                <a:ext cx="1080001" cy="461665"/>
              </a:xfrm>
              <a:prstGeom prst="rect">
                <a:avLst/>
              </a:prstGeom>
              <a:noFill/>
            </p:spPr>
            <p:txBody>
              <a:bodyPr wrap="square" rtlCol="0">
                <a:spAutoFit/>
              </a:bodyPr>
              <a:lstStyle/>
              <a:p>
                <a:pPr algn="ctr"/>
                <a:r>
                  <a:rPr lang="en-US" sz="1200" dirty="0"/>
                  <a:t>Density distribution</a:t>
                </a:r>
              </a:p>
            </p:txBody>
          </p:sp>
          <p:sp>
            <p:nvSpPr>
              <p:cNvPr id="122" name="TextBox 121"/>
              <p:cNvSpPr txBox="1"/>
              <p:nvPr/>
            </p:nvSpPr>
            <p:spPr>
              <a:xfrm>
                <a:off x="9808904" y="5852630"/>
                <a:ext cx="1080001" cy="461665"/>
              </a:xfrm>
              <a:prstGeom prst="rect">
                <a:avLst/>
              </a:prstGeom>
              <a:noFill/>
            </p:spPr>
            <p:txBody>
              <a:bodyPr wrap="square" rtlCol="0">
                <a:spAutoFit/>
              </a:bodyPr>
              <a:lstStyle/>
              <a:p>
                <a:pPr algn="ctr"/>
                <a:r>
                  <a:rPr lang="en-US" sz="1200" dirty="0"/>
                  <a:t>Chemical composition</a:t>
                </a:r>
              </a:p>
            </p:txBody>
          </p:sp>
          <p:sp>
            <p:nvSpPr>
              <p:cNvPr id="124" name="TextBox 123"/>
              <p:cNvSpPr txBox="1"/>
              <p:nvPr/>
            </p:nvSpPr>
            <p:spPr>
              <a:xfrm>
                <a:off x="6548696" y="4979365"/>
                <a:ext cx="468777" cy="280979"/>
              </a:xfrm>
              <a:prstGeom prst="rect">
                <a:avLst/>
              </a:prstGeom>
              <a:noFill/>
            </p:spPr>
            <p:txBody>
              <a:bodyPr wrap="square" rtlCol="0">
                <a:spAutoFit/>
              </a:bodyPr>
              <a:lstStyle/>
              <a:p>
                <a:pPr algn="ctr"/>
                <a:r>
                  <a:rPr lang="en-US" sz="1200" dirty="0"/>
                  <a:t>6</a:t>
                </a:r>
              </a:p>
            </p:txBody>
          </p:sp>
          <p:sp>
            <p:nvSpPr>
              <p:cNvPr id="125" name="TextBox 124"/>
              <p:cNvSpPr txBox="1"/>
              <p:nvPr/>
            </p:nvSpPr>
            <p:spPr>
              <a:xfrm>
                <a:off x="7627665" y="4981397"/>
                <a:ext cx="468777" cy="280979"/>
              </a:xfrm>
              <a:prstGeom prst="rect">
                <a:avLst/>
              </a:prstGeom>
              <a:noFill/>
            </p:spPr>
            <p:txBody>
              <a:bodyPr wrap="square" rtlCol="0">
                <a:spAutoFit/>
              </a:bodyPr>
              <a:lstStyle/>
              <a:p>
                <a:pPr algn="ctr"/>
                <a:r>
                  <a:rPr lang="en-US" sz="1200" dirty="0"/>
                  <a:t>17</a:t>
                </a:r>
              </a:p>
            </p:txBody>
          </p:sp>
          <p:sp>
            <p:nvSpPr>
              <p:cNvPr id="126" name="TextBox 125"/>
              <p:cNvSpPr txBox="1"/>
              <p:nvPr/>
            </p:nvSpPr>
            <p:spPr>
              <a:xfrm>
                <a:off x="8124648" y="4982207"/>
                <a:ext cx="468777" cy="280979"/>
              </a:xfrm>
              <a:prstGeom prst="rect">
                <a:avLst/>
              </a:prstGeom>
              <a:noFill/>
            </p:spPr>
            <p:txBody>
              <a:bodyPr wrap="square" rtlCol="0">
                <a:spAutoFit/>
              </a:bodyPr>
              <a:lstStyle/>
              <a:p>
                <a:pPr algn="ctr"/>
                <a:r>
                  <a:rPr lang="en-US" sz="1200" dirty="0"/>
                  <a:t>0.32</a:t>
                </a:r>
              </a:p>
            </p:txBody>
          </p:sp>
          <p:sp>
            <p:nvSpPr>
              <p:cNvPr id="127" name="TextBox 126"/>
              <p:cNvSpPr txBox="1"/>
              <p:nvPr/>
            </p:nvSpPr>
            <p:spPr>
              <a:xfrm>
                <a:off x="9103861" y="4975926"/>
                <a:ext cx="468777" cy="280979"/>
              </a:xfrm>
              <a:prstGeom prst="rect">
                <a:avLst/>
              </a:prstGeom>
              <a:noFill/>
            </p:spPr>
            <p:txBody>
              <a:bodyPr wrap="square" rtlCol="0">
                <a:spAutoFit/>
              </a:bodyPr>
              <a:lstStyle/>
              <a:p>
                <a:pPr algn="ctr"/>
                <a:r>
                  <a:rPr lang="en-US" sz="1200" dirty="0"/>
                  <a:t>0.52</a:t>
                </a:r>
              </a:p>
            </p:txBody>
          </p:sp>
          <p:sp>
            <p:nvSpPr>
              <p:cNvPr id="128" name="TextBox 127"/>
              <p:cNvSpPr txBox="1"/>
              <p:nvPr/>
            </p:nvSpPr>
            <p:spPr>
              <a:xfrm>
                <a:off x="9559640" y="4984693"/>
                <a:ext cx="468777" cy="280979"/>
              </a:xfrm>
              <a:prstGeom prst="rect">
                <a:avLst/>
              </a:prstGeom>
              <a:noFill/>
            </p:spPr>
            <p:txBody>
              <a:bodyPr wrap="square" rtlCol="0">
                <a:spAutoFit/>
              </a:bodyPr>
              <a:lstStyle/>
              <a:p>
                <a:pPr algn="ctr"/>
                <a:r>
                  <a:rPr lang="en-US" sz="1200" dirty="0"/>
                  <a:t>8</a:t>
                </a:r>
              </a:p>
            </p:txBody>
          </p:sp>
          <p:sp>
            <p:nvSpPr>
              <p:cNvPr id="129" name="TextBox 128"/>
              <p:cNvSpPr txBox="1"/>
              <p:nvPr/>
            </p:nvSpPr>
            <p:spPr>
              <a:xfrm>
                <a:off x="10638609" y="4986725"/>
                <a:ext cx="468777" cy="280979"/>
              </a:xfrm>
              <a:prstGeom prst="rect">
                <a:avLst/>
              </a:prstGeom>
              <a:noFill/>
            </p:spPr>
            <p:txBody>
              <a:bodyPr wrap="square" rtlCol="0">
                <a:spAutoFit/>
              </a:bodyPr>
              <a:lstStyle/>
              <a:p>
                <a:pPr algn="ctr"/>
                <a:r>
                  <a:rPr lang="en-US" sz="1200" dirty="0"/>
                  <a:t>12</a:t>
                </a:r>
              </a:p>
            </p:txBody>
          </p:sp>
        </p:grpSp>
      </p:grpSp>
      <p:sp>
        <p:nvSpPr>
          <p:cNvPr id="130" name="Left-Right Arrow 129"/>
          <p:cNvSpPr/>
          <p:nvPr/>
        </p:nvSpPr>
        <p:spPr>
          <a:xfrm rot="19714138">
            <a:off x="5440964" y="1693671"/>
            <a:ext cx="637288" cy="237555"/>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Left-Right Arrow 130"/>
          <p:cNvSpPr/>
          <p:nvPr/>
        </p:nvSpPr>
        <p:spPr>
          <a:xfrm rot="1939483">
            <a:off x="7699570" y="1686235"/>
            <a:ext cx="637288" cy="237555"/>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Left-Right Arrow 131"/>
          <p:cNvSpPr/>
          <p:nvPr/>
        </p:nvSpPr>
        <p:spPr>
          <a:xfrm rot="5400000">
            <a:off x="8858662" y="4195983"/>
            <a:ext cx="432000" cy="237555"/>
          </a:xfrm>
          <a:prstGeom prst="leftRightArrow">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Freeform 133"/>
          <p:cNvSpPr/>
          <p:nvPr/>
        </p:nvSpPr>
        <p:spPr>
          <a:xfrm>
            <a:off x="9374788" y="5334076"/>
            <a:ext cx="316993" cy="459566"/>
          </a:xfrm>
          <a:custGeom>
            <a:avLst/>
            <a:gdLst>
              <a:gd name="connsiteX0" fmla="*/ 0 w 778933"/>
              <a:gd name="connsiteY0" fmla="*/ 406400 h 406400"/>
              <a:gd name="connsiteX1" fmla="*/ 0 w 778933"/>
              <a:gd name="connsiteY1" fmla="*/ 406400 h 406400"/>
              <a:gd name="connsiteX2" fmla="*/ 135467 w 778933"/>
              <a:gd name="connsiteY2" fmla="*/ 338667 h 406400"/>
              <a:gd name="connsiteX3" fmla="*/ 214489 w 778933"/>
              <a:gd name="connsiteY3" fmla="*/ 316089 h 406400"/>
              <a:gd name="connsiteX4" fmla="*/ 248356 w 778933"/>
              <a:gd name="connsiteY4" fmla="*/ 293511 h 406400"/>
              <a:gd name="connsiteX5" fmla="*/ 304800 w 778933"/>
              <a:gd name="connsiteY5" fmla="*/ 225778 h 406400"/>
              <a:gd name="connsiteX6" fmla="*/ 338667 w 778933"/>
              <a:gd name="connsiteY6" fmla="*/ 191911 h 406400"/>
              <a:gd name="connsiteX7" fmla="*/ 349956 w 778933"/>
              <a:gd name="connsiteY7" fmla="*/ 158045 h 406400"/>
              <a:gd name="connsiteX8" fmla="*/ 395111 w 778933"/>
              <a:gd name="connsiteY8" fmla="*/ 90311 h 406400"/>
              <a:gd name="connsiteX9" fmla="*/ 428978 w 778933"/>
              <a:gd name="connsiteY9" fmla="*/ 22578 h 406400"/>
              <a:gd name="connsiteX10" fmla="*/ 462844 w 778933"/>
              <a:gd name="connsiteY10" fmla="*/ 0 h 406400"/>
              <a:gd name="connsiteX11" fmla="*/ 541867 w 778933"/>
              <a:gd name="connsiteY11" fmla="*/ 11289 h 406400"/>
              <a:gd name="connsiteX12" fmla="*/ 587022 w 778933"/>
              <a:gd name="connsiteY12" fmla="*/ 90311 h 406400"/>
              <a:gd name="connsiteX13" fmla="*/ 620889 w 778933"/>
              <a:gd name="connsiteY13" fmla="*/ 112889 h 406400"/>
              <a:gd name="connsiteX14" fmla="*/ 654756 w 778933"/>
              <a:gd name="connsiteY14" fmla="*/ 237067 h 406400"/>
              <a:gd name="connsiteX15" fmla="*/ 677333 w 778933"/>
              <a:gd name="connsiteY15" fmla="*/ 293511 h 406400"/>
              <a:gd name="connsiteX16" fmla="*/ 688622 w 778933"/>
              <a:gd name="connsiteY16" fmla="*/ 349956 h 406400"/>
              <a:gd name="connsiteX17" fmla="*/ 722489 w 778933"/>
              <a:gd name="connsiteY17" fmla="*/ 372533 h 406400"/>
              <a:gd name="connsiteX18" fmla="*/ 745067 w 778933"/>
              <a:gd name="connsiteY18" fmla="*/ 395111 h 406400"/>
              <a:gd name="connsiteX19" fmla="*/ 778933 w 778933"/>
              <a:gd name="connsiteY19" fmla="*/ 395111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78933" h="406400">
                <a:moveTo>
                  <a:pt x="0" y="406400"/>
                </a:moveTo>
                <a:lnTo>
                  <a:pt x="0" y="406400"/>
                </a:lnTo>
                <a:cubicBezTo>
                  <a:pt x="45156" y="383822"/>
                  <a:pt x="86489" y="350912"/>
                  <a:pt x="135467" y="338667"/>
                </a:cubicBezTo>
                <a:cubicBezTo>
                  <a:pt x="149934" y="335050"/>
                  <a:pt x="198294" y="324186"/>
                  <a:pt x="214489" y="316089"/>
                </a:cubicBezTo>
                <a:cubicBezTo>
                  <a:pt x="226624" y="310021"/>
                  <a:pt x="237933" y="302197"/>
                  <a:pt x="248356" y="293511"/>
                </a:cubicBezTo>
                <a:cubicBezTo>
                  <a:pt x="302323" y="248539"/>
                  <a:pt x="264437" y="274214"/>
                  <a:pt x="304800" y="225778"/>
                </a:cubicBezTo>
                <a:cubicBezTo>
                  <a:pt x="315021" y="213513"/>
                  <a:pt x="327378" y="203200"/>
                  <a:pt x="338667" y="191911"/>
                </a:cubicBezTo>
                <a:cubicBezTo>
                  <a:pt x="342430" y="180622"/>
                  <a:pt x="344177" y="168447"/>
                  <a:pt x="349956" y="158045"/>
                </a:cubicBezTo>
                <a:cubicBezTo>
                  <a:pt x="363134" y="134325"/>
                  <a:pt x="386530" y="116054"/>
                  <a:pt x="395111" y="90311"/>
                </a:cubicBezTo>
                <a:cubicBezTo>
                  <a:pt x="404293" y="62766"/>
                  <a:pt x="407094" y="44462"/>
                  <a:pt x="428978" y="22578"/>
                </a:cubicBezTo>
                <a:cubicBezTo>
                  <a:pt x="438572" y="12984"/>
                  <a:pt x="451555" y="7526"/>
                  <a:pt x="462844" y="0"/>
                </a:cubicBezTo>
                <a:cubicBezTo>
                  <a:pt x="489185" y="3763"/>
                  <a:pt x="517162" y="1407"/>
                  <a:pt x="541867" y="11289"/>
                </a:cubicBezTo>
                <a:cubicBezTo>
                  <a:pt x="597702" y="33623"/>
                  <a:pt x="561173" y="51537"/>
                  <a:pt x="587022" y="90311"/>
                </a:cubicBezTo>
                <a:cubicBezTo>
                  <a:pt x="594548" y="101600"/>
                  <a:pt x="609600" y="105363"/>
                  <a:pt x="620889" y="112889"/>
                </a:cubicBezTo>
                <a:cubicBezTo>
                  <a:pt x="632227" y="169578"/>
                  <a:pt x="631839" y="179773"/>
                  <a:pt x="654756" y="237067"/>
                </a:cubicBezTo>
                <a:cubicBezTo>
                  <a:pt x="662282" y="255882"/>
                  <a:pt x="671510" y="274102"/>
                  <a:pt x="677333" y="293511"/>
                </a:cubicBezTo>
                <a:cubicBezTo>
                  <a:pt x="682846" y="311889"/>
                  <a:pt x="679102" y="333297"/>
                  <a:pt x="688622" y="349956"/>
                </a:cubicBezTo>
                <a:cubicBezTo>
                  <a:pt x="695353" y="361736"/>
                  <a:pt x="711894" y="364058"/>
                  <a:pt x="722489" y="372533"/>
                </a:cubicBezTo>
                <a:cubicBezTo>
                  <a:pt x="730800" y="379182"/>
                  <a:pt x="737541" y="387585"/>
                  <a:pt x="745067" y="395111"/>
                </a:cubicBezTo>
                <a:lnTo>
                  <a:pt x="778933" y="395111"/>
                </a:lnTo>
              </a:path>
            </a:pathLst>
          </a:custGeom>
          <a:solidFill>
            <a:srgbClr val="D6E0ED"/>
          </a:solidFill>
          <a:ln>
            <a:solidFill>
              <a:srgbClr val="4B74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136"/>
          <p:cNvSpPr/>
          <p:nvPr/>
        </p:nvSpPr>
        <p:spPr>
          <a:xfrm>
            <a:off x="11246925" y="5372709"/>
            <a:ext cx="343085" cy="419524"/>
          </a:xfrm>
          <a:custGeom>
            <a:avLst/>
            <a:gdLst>
              <a:gd name="connsiteX0" fmla="*/ 0 w 1749778"/>
              <a:gd name="connsiteY0" fmla="*/ 1207911 h 1230488"/>
              <a:gd name="connsiteX1" fmla="*/ 237067 w 1749778"/>
              <a:gd name="connsiteY1" fmla="*/ 1049866 h 1230488"/>
              <a:gd name="connsiteX2" fmla="*/ 383822 w 1749778"/>
              <a:gd name="connsiteY2" fmla="*/ 801511 h 1230488"/>
              <a:gd name="connsiteX3" fmla="*/ 451555 w 1749778"/>
              <a:gd name="connsiteY3" fmla="*/ 541866 h 1230488"/>
              <a:gd name="connsiteX4" fmla="*/ 496711 w 1749778"/>
              <a:gd name="connsiteY4" fmla="*/ 214488 h 1230488"/>
              <a:gd name="connsiteX5" fmla="*/ 564444 w 1749778"/>
              <a:gd name="connsiteY5" fmla="*/ 33866 h 1230488"/>
              <a:gd name="connsiteX6" fmla="*/ 643467 w 1749778"/>
              <a:gd name="connsiteY6" fmla="*/ 0 h 1230488"/>
              <a:gd name="connsiteX7" fmla="*/ 711200 w 1749778"/>
              <a:gd name="connsiteY7" fmla="*/ 67733 h 1230488"/>
              <a:gd name="connsiteX8" fmla="*/ 767644 w 1749778"/>
              <a:gd name="connsiteY8" fmla="*/ 316088 h 1230488"/>
              <a:gd name="connsiteX9" fmla="*/ 948267 w 1749778"/>
              <a:gd name="connsiteY9" fmla="*/ 745066 h 1230488"/>
              <a:gd name="connsiteX10" fmla="*/ 1128889 w 1749778"/>
              <a:gd name="connsiteY10" fmla="*/ 1083733 h 1230488"/>
              <a:gd name="connsiteX11" fmla="*/ 1343378 w 1749778"/>
              <a:gd name="connsiteY11" fmla="*/ 1162755 h 1230488"/>
              <a:gd name="connsiteX12" fmla="*/ 1749778 w 1749778"/>
              <a:gd name="connsiteY12" fmla="*/ 1230488 h 123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9778" h="1230488">
                <a:moveTo>
                  <a:pt x="0" y="1207911"/>
                </a:moveTo>
                <a:lnTo>
                  <a:pt x="237067" y="1049866"/>
                </a:lnTo>
                <a:lnTo>
                  <a:pt x="383822" y="801511"/>
                </a:lnTo>
                <a:lnTo>
                  <a:pt x="451555" y="541866"/>
                </a:lnTo>
                <a:lnTo>
                  <a:pt x="496711" y="214488"/>
                </a:lnTo>
                <a:lnTo>
                  <a:pt x="564444" y="33866"/>
                </a:lnTo>
                <a:lnTo>
                  <a:pt x="643467" y="0"/>
                </a:lnTo>
                <a:lnTo>
                  <a:pt x="711200" y="67733"/>
                </a:lnTo>
                <a:lnTo>
                  <a:pt x="767644" y="316088"/>
                </a:lnTo>
                <a:lnTo>
                  <a:pt x="948267" y="745066"/>
                </a:lnTo>
                <a:lnTo>
                  <a:pt x="1128889" y="1083733"/>
                </a:lnTo>
                <a:lnTo>
                  <a:pt x="1343378" y="1162755"/>
                </a:lnTo>
                <a:lnTo>
                  <a:pt x="1749778" y="1230488"/>
                </a:lnTo>
              </a:path>
            </a:pathLst>
          </a:custGeom>
          <a:solidFill>
            <a:srgbClr val="D6E0ED"/>
          </a:solidFill>
          <a:ln>
            <a:solidFill>
              <a:srgbClr val="6A8E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137"/>
          <p:cNvSpPr/>
          <p:nvPr/>
        </p:nvSpPr>
        <p:spPr>
          <a:xfrm>
            <a:off x="6365118" y="5369502"/>
            <a:ext cx="706067" cy="419524"/>
          </a:xfrm>
          <a:custGeom>
            <a:avLst/>
            <a:gdLst>
              <a:gd name="connsiteX0" fmla="*/ 0 w 1749778"/>
              <a:gd name="connsiteY0" fmla="*/ 1207911 h 1230488"/>
              <a:gd name="connsiteX1" fmla="*/ 237067 w 1749778"/>
              <a:gd name="connsiteY1" fmla="*/ 1049866 h 1230488"/>
              <a:gd name="connsiteX2" fmla="*/ 383822 w 1749778"/>
              <a:gd name="connsiteY2" fmla="*/ 801511 h 1230488"/>
              <a:gd name="connsiteX3" fmla="*/ 451555 w 1749778"/>
              <a:gd name="connsiteY3" fmla="*/ 541866 h 1230488"/>
              <a:gd name="connsiteX4" fmla="*/ 496711 w 1749778"/>
              <a:gd name="connsiteY4" fmla="*/ 214488 h 1230488"/>
              <a:gd name="connsiteX5" fmla="*/ 564444 w 1749778"/>
              <a:gd name="connsiteY5" fmla="*/ 33866 h 1230488"/>
              <a:gd name="connsiteX6" fmla="*/ 643467 w 1749778"/>
              <a:gd name="connsiteY6" fmla="*/ 0 h 1230488"/>
              <a:gd name="connsiteX7" fmla="*/ 711200 w 1749778"/>
              <a:gd name="connsiteY7" fmla="*/ 67733 h 1230488"/>
              <a:gd name="connsiteX8" fmla="*/ 767644 w 1749778"/>
              <a:gd name="connsiteY8" fmla="*/ 316088 h 1230488"/>
              <a:gd name="connsiteX9" fmla="*/ 948267 w 1749778"/>
              <a:gd name="connsiteY9" fmla="*/ 745066 h 1230488"/>
              <a:gd name="connsiteX10" fmla="*/ 1128889 w 1749778"/>
              <a:gd name="connsiteY10" fmla="*/ 1083733 h 1230488"/>
              <a:gd name="connsiteX11" fmla="*/ 1343378 w 1749778"/>
              <a:gd name="connsiteY11" fmla="*/ 1162755 h 1230488"/>
              <a:gd name="connsiteX12" fmla="*/ 1749778 w 1749778"/>
              <a:gd name="connsiteY12" fmla="*/ 1230488 h 123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9778" h="1230488">
                <a:moveTo>
                  <a:pt x="0" y="1207911"/>
                </a:moveTo>
                <a:lnTo>
                  <a:pt x="237067" y="1049866"/>
                </a:lnTo>
                <a:lnTo>
                  <a:pt x="383822" y="801511"/>
                </a:lnTo>
                <a:lnTo>
                  <a:pt x="451555" y="541866"/>
                </a:lnTo>
                <a:lnTo>
                  <a:pt x="496711" y="214488"/>
                </a:lnTo>
                <a:lnTo>
                  <a:pt x="564444" y="33866"/>
                </a:lnTo>
                <a:lnTo>
                  <a:pt x="643467" y="0"/>
                </a:lnTo>
                <a:lnTo>
                  <a:pt x="711200" y="67733"/>
                </a:lnTo>
                <a:lnTo>
                  <a:pt x="767644" y="316088"/>
                </a:lnTo>
                <a:lnTo>
                  <a:pt x="948267" y="745066"/>
                </a:lnTo>
                <a:lnTo>
                  <a:pt x="1128889" y="1083733"/>
                </a:lnTo>
                <a:lnTo>
                  <a:pt x="1343378" y="1162755"/>
                </a:lnTo>
                <a:lnTo>
                  <a:pt x="1749778" y="1230488"/>
                </a:lnTo>
              </a:path>
            </a:pathLst>
          </a:custGeom>
          <a:solidFill>
            <a:srgbClr val="D6E0ED"/>
          </a:solidFill>
          <a:ln>
            <a:solidFill>
              <a:srgbClr val="6A8E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293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6"/>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31" grpId="0" animBg="1"/>
      <p:bldP spid="132" grpId="0" animBg="1"/>
      <p:bldP spid="134"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87866C6-9788-46EE-A644-812F08EA35E8}" type="datetime1">
              <a:rPr lang="en-US" smtClean="0"/>
              <a:t>1/25/2023</a:t>
            </a:fld>
            <a:endParaRPr lang="it-IT" dirty="0"/>
          </a:p>
        </p:txBody>
      </p:sp>
      <p:sp>
        <p:nvSpPr>
          <p:cNvPr id="5" name="Slide Number Placeholder 4"/>
          <p:cNvSpPr>
            <a:spLocks noGrp="1"/>
          </p:cNvSpPr>
          <p:nvPr>
            <p:ph type="sldNum" sz="quarter" idx="12"/>
          </p:nvPr>
        </p:nvSpPr>
        <p:spPr>
          <a:solidFill>
            <a:schemeClr val="bg1"/>
          </a:solidFill>
          <a:ln>
            <a:solidFill>
              <a:schemeClr val="bg1"/>
            </a:solidFill>
          </a:ln>
        </p:spPr>
        <p:txBody>
          <a:bodyPr/>
          <a:lstStyle/>
          <a:p>
            <a:fld id="{7ADC2682-86E0-43EF-9663-C77056E8D387}" type="slidenum">
              <a:rPr lang="it-IT" smtClean="0"/>
              <a:t>21</a:t>
            </a:fld>
            <a:endParaRPr lang="it-IT"/>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315" y="72584"/>
            <a:ext cx="11276955" cy="6588000"/>
          </a:xfrm>
          <a:prstGeom prst="rect">
            <a:avLst/>
          </a:prstGeom>
        </p:spPr>
      </p:pic>
      <p:sp>
        <p:nvSpPr>
          <p:cNvPr id="3" name="Rectangle 2"/>
          <p:cNvSpPr/>
          <p:nvPr/>
        </p:nvSpPr>
        <p:spPr>
          <a:xfrm>
            <a:off x="688299" y="4289525"/>
            <a:ext cx="3719109" cy="1234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1010687" y="3159265"/>
            <a:ext cx="5015209" cy="1050092"/>
            <a:chOff x="1010687" y="3159265"/>
            <a:chExt cx="5015209" cy="1050092"/>
          </a:xfrm>
          <a:solidFill>
            <a:schemeClr val="bg1"/>
          </a:solidFill>
        </p:grpSpPr>
        <p:sp>
          <p:nvSpPr>
            <p:cNvPr id="9" name="Rectangle 8"/>
            <p:cNvSpPr/>
            <p:nvPr/>
          </p:nvSpPr>
          <p:spPr>
            <a:xfrm>
              <a:off x="1010687" y="3553274"/>
              <a:ext cx="5015209" cy="65608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10687" y="3159265"/>
              <a:ext cx="406633" cy="97757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6200000">
              <a:off x="3507069" y="2834771"/>
              <a:ext cx="406633" cy="111972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1010686" y="1912957"/>
            <a:ext cx="3963651" cy="1896270"/>
            <a:chOff x="1010687" y="1929673"/>
            <a:chExt cx="3963651" cy="1896270"/>
          </a:xfrm>
          <a:solidFill>
            <a:schemeClr val="bg1"/>
          </a:solidFill>
        </p:grpSpPr>
        <p:sp>
          <p:nvSpPr>
            <p:cNvPr id="13" name="Rectangle 12"/>
            <p:cNvSpPr/>
            <p:nvPr/>
          </p:nvSpPr>
          <p:spPr>
            <a:xfrm rot="16200000">
              <a:off x="2460570" y="1312175"/>
              <a:ext cx="1063885" cy="396365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6200000">
              <a:off x="1180409" y="1759951"/>
              <a:ext cx="1063885" cy="1403329"/>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6606956" y="3055419"/>
            <a:ext cx="5239156" cy="2081880"/>
            <a:chOff x="6609587" y="3066762"/>
            <a:chExt cx="5239156" cy="2081880"/>
          </a:xfrm>
          <a:solidFill>
            <a:schemeClr val="bg1"/>
          </a:solidFill>
        </p:grpSpPr>
        <p:grpSp>
          <p:nvGrpSpPr>
            <p:cNvPr id="19" name="Group 18"/>
            <p:cNvGrpSpPr/>
            <p:nvPr/>
          </p:nvGrpSpPr>
          <p:grpSpPr>
            <a:xfrm>
              <a:off x="6609587" y="3066762"/>
              <a:ext cx="5186173" cy="1142596"/>
              <a:chOff x="6609587" y="3066762"/>
              <a:chExt cx="5186173" cy="1142596"/>
            </a:xfrm>
            <a:grpFill/>
          </p:grpSpPr>
          <p:sp>
            <p:nvSpPr>
              <p:cNvPr id="16" name="Rectangle 15"/>
              <p:cNvSpPr/>
              <p:nvPr/>
            </p:nvSpPr>
            <p:spPr>
              <a:xfrm>
                <a:off x="6609587" y="3066762"/>
                <a:ext cx="2988000" cy="114259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616989" y="3553274"/>
                <a:ext cx="2178771" cy="65608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549307" y="3277284"/>
                <a:ext cx="1246453" cy="65608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p:cNvSpPr/>
            <p:nvPr/>
          </p:nvSpPr>
          <p:spPr>
            <a:xfrm>
              <a:off x="8246007" y="4282037"/>
              <a:ext cx="3602736" cy="86660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6214370" y="2697508"/>
            <a:ext cx="326087" cy="16800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423695" y="4258439"/>
            <a:ext cx="3830417" cy="1234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1904575" y="3035555"/>
            <a:ext cx="255194" cy="31420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446567" y="5137300"/>
            <a:ext cx="5591612" cy="16066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490489" y="50250"/>
            <a:ext cx="5591612" cy="4343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206722" y="4721631"/>
            <a:ext cx="264365" cy="20443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213" y="72584"/>
            <a:ext cx="11338708" cy="6696000"/>
          </a:xfrm>
          <a:prstGeom prst="rect">
            <a:avLst/>
          </a:prstGeom>
        </p:spPr>
      </p:pic>
    </p:spTree>
    <p:extLst>
      <p:ext uri="{BB962C8B-B14F-4D97-AF65-F5344CB8AC3E}">
        <p14:creationId xmlns:p14="http://schemas.microsoft.com/office/powerpoint/2010/main" val="330953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2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15" grpId="0" animBg="1"/>
      <p:bldP spid="27"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53BB1891-75D1-41CB-8E82-12403361FB4E}"/>
              </a:ext>
            </a:extLst>
          </p:cNvPr>
          <p:cNvPicPr>
            <a:picLocks noChangeAspect="1"/>
          </p:cNvPicPr>
          <p:nvPr/>
        </p:nvPicPr>
        <p:blipFill rotWithShape="1">
          <a:blip r:embed="rId2">
            <a:extLst>
              <a:ext uri="{28A0092B-C50C-407E-A947-70E740481C1C}">
                <a14:useLocalDpi xmlns:a14="http://schemas.microsoft.com/office/drawing/2010/main" val="0"/>
              </a:ext>
            </a:extLst>
          </a:blip>
          <a:srcRect l="6683" r="39452" b="-1"/>
          <a:stretch/>
        </p:blipFill>
        <p:spPr>
          <a:xfrm>
            <a:off x="4117521" y="10"/>
            <a:ext cx="8074479" cy="6857990"/>
          </a:xfrm>
          <a:prstGeom prst="rect">
            <a:avLst/>
          </a:prstGeom>
        </p:spPr>
      </p:pic>
      <p:sp>
        <p:nvSpPr>
          <p:cNvPr id="28" name="Freeform: Shape 23">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9" name="Freeform: Shape 25">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re 1">
            <a:extLst>
              <a:ext uri="{FF2B5EF4-FFF2-40B4-BE49-F238E27FC236}">
                <a16:creationId xmlns:a16="http://schemas.microsoft.com/office/drawing/2014/main" id="{83A926CD-C8C1-41B3-ADD2-0D210BAC27FE}"/>
              </a:ext>
            </a:extLst>
          </p:cNvPr>
          <p:cNvSpPr>
            <a:spLocks noGrp="1"/>
          </p:cNvSpPr>
          <p:nvPr>
            <p:ph type="title"/>
          </p:nvPr>
        </p:nvSpPr>
        <p:spPr>
          <a:xfrm>
            <a:off x="804672" y="365125"/>
            <a:ext cx="5266155" cy="1325563"/>
          </a:xfrm>
        </p:spPr>
        <p:txBody>
          <a:bodyPr>
            <a:normAutofit/>
          </a:bodyPr>
          <a:lstStyle/>
          <a:p>
            <a:r>
              <a:rPr lang="fr-FR" dirty="0">
                <a:solidFill>
                  <a:schemeClr val="tx1"/>
                </a:solidFill>
              </a:rPr>
              <a:t>WP2 Virtual Cases</a:t>
            </a:r>
          </a:p>
        </p:txBody>
      </p:sp>
      <p:sp>
        <p:nvSpPr>
          <p:cNvPr id="3" name="Espace réservé du contenu 2">
            <a:extLst>
              <a:ext uri="{FF2B5EF4-FFF2-40B4-BE49-F238E27FC236}">
                <a16:creationId xmlns:a16="http://schemas.microsoft.com/office/drawing/2014/main" id="{2128AB3A-6F13-4A01-96FB-BADD253F3006}"/>
              </a:ext>
            </a:extLst>
          </p:cNvPr>
          <p:cNvSpPr>
            <a:spLocks noGrp="1"/>
          </p:cNvSpPr>
          <p:nvPr>
            <p:ph idx="1"/>
          </p:nvPr>
        </p:nvSpPr>
        <p:spPr>
          <a:xfrm>
            <a:off x="248959" y="1840084"/>
            <a:ext cx="4424276" cy="4154361"/>
          </a:xfrm>
        </p:spPr>
        <p:txBody>
          <a:bodyPr>
            <a:normAutofit lnSpcReduction="10000"/>
          </a:bodyPr>
          <a:lstStyle/>
          <a:p>
            <a:r>
              <a:rPr lang="fr-FR" sz="2000" dirty="0">
                <a:solidFill>
                  <a:schemeClr val="tx1"/>
                </a:solidFill>
              </a:rPr>
              <a:t>3 </a:t>
            </a:r>
            <a:r>
              <a:rPr lang="fr-FR" sz="2000" dirty="0" err="1">
                <a:solidFill>
                  <a:schemeClr val="tx1"/>
                </a:solidFill>
              </a:rPr>
              <a:t>virtual</a:t>
            </a:r>
            <a:r>
              <a:rPr lang="fr-FR" sz="2000" dirty="0">
                <a:solidFill>
                  <a:schemeClr val="tx1"/>
                </a:solidFill>
              </a:rPr>
              <a:t> cases </a:t>
            </a:r>
            <a:r>
              <a:rPr lang="fr-FR" sz="2000" dirty="0" err="1">
                <a:solidFill>
                  <a:schemeClr val="tx1"/>
                </a:solidFill>
              </a:rPr>
              <a:t>defined</a:t>
            </a:r>
            <a:r>
              <a:rPr lang="fr-FR" sz="2000" dirty="0">
                <a:solidFill>
                  <a:schemeClr val="tx1"/>
                </a:solidFill>
              </a:rPr>
              <a:t> :</a:t>
            </a:r>
          </a:p>
          <a:p>
            <a:pPr lvl="1" algn="just"/>
            <a:r>
              <a:rPr lang="fr-FR" sz="2000" dirty="0">
                <a:solidFill>
                  <a:schemeClr val="tx1"/>
                </a:solidFill>
              </a:rPr>
              <a:t>Case n°1 : 120L </a:t>
            </a:r>
            <a:r>
              <a:rPr lang="fr-FR" sz="2000" dirty="0" err="1">
                <a:solidFill>
                  <a:schemeClr val="tx1"/>
                </a:solidFill>
              </a:rPr>
              <a:t>drum</a:t>
            </a:r>
            <a:r>
              <a:rPr lang="fr-FR" sz="2000" dirty="0">
                <a:solidFill>
                  <a:schemeClr val="tx1"/>
                </a:solidFill>
              </a:rPr>
              <a:t> </a:t>
            </a:r>
            <a:r>
              <a:rPr lang="fr-FR" sz="2000" dirty="0" err="1">
                <a:solidFill>
                  <a:schemeClr val="tx1"/>
                </a:solidFill>
              </a:rPr>
              <a:t>containing</a:t>
            </a:r>
            <a:r>
              <a:rPr lang="fr-FR" sz="2000" dirty="0">
                <a:solidFill>
                  <a:schemeClr val="tx1"/>
                </a:solidFill>
              </a:rPr>
              <a:t> 5 </a:t>
            </a:r>
            <a:r>
              <a:rPr lang="fr-FR" sz="2000" dirty="0" err="1">
                <a:solidFill>
                  <a:schemeClr val="tx1"/>
                </a:solidFill>
              </a:rPr>
              <a:t>bags</a:t>
            </a:r>
            <a:r>
              <a:rPr lang="fr-FR" sz="2000" dirty="0">
                <a:solidFill>
                  <a:schemeClr val="tx1"/>
                </a:solidFill>
              </a:rPr>
              <a:t> of </a:t>
            </a:r>
            <a:r>
              <a:rPr lang="fr-FR" sz="2000" dirty="0" err="1">
                <a:solidFill>
                  <a:schemeClr val="tx1"/>
                </a:solidFill>
              </a:rPr>
              <a:t>decontamined</a:t>
            </a:r>
            <a:r>
              <a:rPr lang="fr-FR" sz="2000" dirty="0">
                <a:solidFill>
                  <a:schemeClr val="tx1"/>
                </a:solidFill>
              </a:rPr>
              <a:t> wipes </a:t>
            </a:r>
          </a:p>
          <a:p>
            <a:pPr lvl="1" algn="just"/>
            <a:r>
              <a:rPr lang="en-US" sz="2000" dirty="0">
                <a:solidFill>
                  <a:schemeClr val="tx1"/>
                </a:solidFill>
              </a:rPr>
              <a:t>Case n°2 : 120L drum containing metal wastes</a:t>
            </a:r>
          </a:p>
          <a:p>
            <a:pPr lvl="1" algn="just"/>
            <a:r>
              <a:rPr lang="en-US" sz="2000" dirty="0">
                <a:solidFill>
                  <a:schemeClr val="tx1"/>
                </a:solidFill>
              </a:rPr>
              <a:t>Case n°3 : 210L drum containing 6 compacted waste discs </a:t>
            </a:r>
          </a:p>
          <a:p>
            <a:pPr marL="457200" lvl="1" indent="0">
              <a:buNone/>
            </a:pPr>
            <a:endParaRPr lang="en-US" sz="2000" dirty="0">
              <a:solidFill>
                <a:schemeClr val="tx1"/>
              </a:solidFill>
            </a:endParaRPr>
          </a:p>
          <a:p>
            <a:r>
              <a:rPr lang="en-US" sz="2000" dirty="0">
                <a:solidFill>
                  <a:schemeClr val="tx1"/>
                </a:solidFill>
              </a:rPr>
              <a:t>3 MCNP files</a:t>
            </a:r>
          </a:p>
          <a:p>
            <a:endParaRPr lang="en-US" sz="2000" dirty="0">
              <a:solidFill>
                <a:schemeClr val="tx1"/>
              </a:solidFill>
            </a:endParaRPr>
          </a:p>
          <a:p>
            <a:r>
              <a:rPr lang="en-US" sz="2000" dirty="0">
                <a:solidFill>
                  <a:schemeClr val="tx1"/>
                </a:solidFill>
              </a:rPr>
              <a:t>To be used by the partners for some developments in the design phasis, e.g. to test algorithms.</a:t>
            </a:r>
          </a:p>
        </p:txBody>
      </p:sp>
      <p:sp>
        <p:nvSpPr>
          <p:cNvPr id="5" name="Espace réservé du numéro de diapositive 4">
            <a:extLst>
              <a:ext uri="{FF2B5EF4-FFF2-40B4-BE49-F238E27FC236}">
                <a16:creationId xmlns:a16="http://schemas.microsoft.com/office/drawing/2014/main" id="{B53A05A9-C8E7-4564-A723-6DD11E27F3DC}"/>
              </a:ext>
            </a:extLst>
          </p:cNvPr>
          <p:cNvSpPr>
            <a:spLocks noGrp="1"/>
          </p:cNvSpPr>
          <p:nvPr>
            <p:ph type="sldNum" sz="quarter" idx="12"/>
          </p:nvPr>
        </p:nvSpPr>
        <p:spPr>
          <a:xfrm>
            <a:off x="8952140" y="6356350"/>
            <a:ext cx="758952"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ADC2682-86E0-43EF-9663-C77056E8D387}" type="slidenum">
              <a:rPr kumimoji="0" lang="it-IT" sz="1200" b="0" i="0" u="none" strike="noStrike" kern="1200" cap="none" spc="0" normalizeH="0" baseline="0" noProof="0">
                <a:ln>
                  <a:noFill/>
                </a:ln>
                <a:solidFill>
                  <a:srgbClr val="FFFFFF">
                    <a:alpha val="80000"/>
                  </a:srgbClr>
                </a:solidFill>
                <a:effectLst/>
                <a:uLnTx/>
                <a:uFillTx/>
                <a:latin typeface="Tw Cen MT" panose="020B06020201040206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it-IT" sz="1200" b="0" i="0" u="none" strike="noStrike" kern="1200" cap="none" spc="0" normalizeH="0" baseline="0" noProof="0">
              <a:ln>
                <a:noFill/>
              </a:ln>
              <a:solidFill>
                <a:srgbClr val="FFFFFF">
                  <a:alpha val="80000"/>
                </a:srgbClr>
              </a:solidFill>
              <a:effectLst/>
              <a:uLnTx/>
              <a:uFillTx/>
              <a:latin typeface="Tw Cen MT" panose="020B0602020104020603"/>
              <a:ea typeface="+mn-ea"/>
              <a:cs typeface="+mn-cs"/>
            </a:endParaRPr>
          </a:p>
        </p:txBody>
      </p:sp>
      <p:sp>
        <p:nvSpPr>
          <p:cNvPr id="4" name="Espace réservé de la date 3">
            <a:extLst>
              <a:ext uri="{FF2B5EF4-FFF2-40B4-BE49-F238E27FC236}">
                <a16:creationId xmlns:a16="http://schemas.microsoft.com/office/drawing/2014/main" id="{6A3A045A-AC7F-495E-BCDE-0E8639014DEF}"/>
              </a:ext>
            </a:extLst>
          </p:cNvPr>
          <p:cNvSpPr>
            <a:spLocks noGrp="1"/>
          </p:cNvSpPr>
          <p:nvPr>
            <p:ph type="dt" sz="half" idx="10"/>
          </p:nvPr>
        </p:nvSpPr>
        <p:spPr>
          <a:xfrm>
            <a:off x="9810125" y="6356350"/>
            <a:ext cx="1540626"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87866C6-9788-46EE-A644-812F08EA35E8}" type="datetime1">
              <a:rPr kumimoji="0" lang="en-US" sz="1200" b="0" i="0" u="none" strike="noStrike" kern="1200" cap="none" spc="0" normalizeH="0" baseline="0" noProof="0">
                <a:ln>
                  <a:noFill/>
                </a:ln>
                <a:solidFill>
                  <a:prstClr val="white">
                    <a:alpha val="80000"/>
                  </a:prstClr>
                </a:solidFill>
                <a:effectLst/>
                <a:uLnTx/>
                <a:uFillTx/>
                <a:latin typeface="Tw Cen MT" panose="020B06020201040206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1/25/2023</a:t>
            </a:fld>
            <a:endParaRPr kumimoji="0" lang="it-IT" sz="1200" b="0" i="0" u="none" strike="noStrike" kern="1200" cap="none" spc="0" normalizeH="0" baseline="0" noProof="0">
              <a:ln>
                <a:noFill/>
              </a:ln>
              <a:solidFill>
                <a:prstClr val="white">
                  <a:alpha val="80000"/>
                </a:prstClr>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79047762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4B6131-2A99-4770-8BCE-C55E91E7A53A}"/>
              </a:ext>
            </a:extLst>
          </p:cNvPr>
          <p:cNvSpPr>
            <a:spLocks noGrp="1"/>
          </p:cNvSpPr>
          <p:nvPr>
            <p:ph type="title"/>
          </p:nvPr>
        </p:nvSpPr>
        <p:spPr>
          <a:xfrm>
            <a:off x="481162" y="761754"/>
            <a:ext cx="10515600" cy="1055948"/>
          </a:xfrm>
        </p:spPr>
        <p:txBody>
          <a:bodyPr>
            <a:normAutofit fontScale="90000"/>
          </a:bodyPr>
          <a:lstStyle/>
          <a:p>
            <a:r>
              <a:rPr lang="en-US" dirty="0"/>
              <a:t>Virtual case n°1 : 120L drum containing 5 bags of decontaminated wipes</a:t>
            </a:r>
            <a:br>
              <a:rPr lang="en-US" dirty="0"/>
            </a:br>
            <a:endParaRPr lang="it-IT" dirty="0"/>
          </a:p>
        </p:txBody>
      </p:sp>
      <p:sp>
        <p:nvSpPr>
          <p:cNvPr id="3" name="Segnaposto contenuto 2">
            <a:extLst>
              <a:ext uri="{FF2B5EF4-FFF2-40B4-BE49-F238E27FC236}">
                <a16:creationId xmlns:a16="http://schemas.microsoft.com/office/drawing/2014/main" id="{8EBA4FFC-D4F2-411F-A703-956B4E044066}"/>
              </a:ext>
            </a:extLst>
          </p:cNvPr>
          <p:cNvSpPr>
            <a:spLocks noGrp="1"/>
          </p:cNvSpPr>
          <p:nvPr>
            <p:ph idx="1"/>
          </p:nvPr>
        </p:nvSpPr>
        <p:spPr>
          <a:xfrm>
            <a:off x="545592" y="1524428"/>
            <a:ext cx="9244448" cy="4968580"/>
          </a:xfrm>
        </p:spPr>
        <p:txBody>
          <a:bodyPr>
            <a:normAutofit fontScale="92500" lnSpcReduction="20000"/>
          </a:bodyPr>
          <a:lstStyle/>
          <a:p>
            <a:pPr marL="285750" lvl="2" indent="-285750"/>
            <a:endParaRPr lang="fr-FR" dirty="0"/>
          </a:p>
          <a:p>
            <a:pPr marL="285750" indent="-285750"/>
            <a:r>
              <a:rPr lang="fr-FR" dirty="0"/>
              <a:t>Radioactive </a:t>
            </a:r>
            <a:r>
              <a:rPr lang="fr-FR" dirty="0" err="1"/>
              <a:t>waste</a:t>
            </a:r>
            <a:r>
              <a:rPr lang="fr-FR" dirty="0"/>
              <a:t> :</a:t>
            </a:r>
          </a:p>
          <a:p>
            <a:pPr marL="742950" lvl="3" indent="-285750"/>
            <a:r>
              <a:rPr lang="fr-FR" sz="2100" dirty="0"/>
              <a:t>5 </a:t>
            </a:r>
            <a:r>
              <a:rPr lang="fr-FR" sz="2100" dirty="0" err="1"/>
              <a:t>Bags</a:t>
            </a:r>
            <a:r>
              <a:rPr lang="fr-FR" sz="2100" dirty="0"/>
              <a:t> of </a:t>
            </a:r>
            <a:r>
              <a:rPr lang="fr-FR" sz="2100" dirty="0" err="1"/>
              <a:t>wet</a:t>
            </a:r>
            <a:r>
              <a:rPr lang="fr-FR" sz="2100" dirty="0"/>
              <a:t> </a:t>
            </a:r>
            <a:r>
              <a:rPr lang="fr-FR" sz="2100" dirty="0" err="1"/>
              <a:t>decontaminated</a:t>
            </a:r>
            <a:r>
              <a:rPr lang="fr-FR" sz="2100" dirty="0"/>
              <a:t> wipes (C</a:t>
            </a:r>
            <a:r>
              <a:rPr lang="fr-FR" sz="2100" baseline="-25000" dirty="0"/>
              <a:t>3</a:t>
            </a:r>
            <a:r>
              <a:rPr lang="fr-FR" sz="2100" dirty="0"/>
              <a:t>H</a:t>
            </a:r>
            <a:r>
              <a:rPr lang="fr-FR" sz="2100" baseline="-25000" dirty="0"/>
              <a:t>6</a:t>
            </a:r>
            <a:r>
              <a:rPr lang="fr-FR" sz="2100" dirty="0"/>
              <a:t>)</a:t>
            </a:r>
          </a:p>
          <a:p>
            <a:pPr marL="742950" lvl="3" indent="-285750"/>
            <a:r>
              <a:rPr lang="fr-FR" sz="2100" dirty="0">
                <a:latin typeface="Symbol" panose="05050102010706020507" pitchFamily="18" charset="2"/>
              </a:rPr>
              <a:t>a</a:t>
            </a:r>
            <a:r>
              <a:rPr lang="fr-FR" sz="2100" dirty="0"/>
              <a:t> </a:t>
            </a:r>
            <a:r>
              <a:rPr lang="fr-FR" sz="2100" dirty="0" err="1"/>
              <a:t>activity</a:t>
            </a:r>
            <a:r>
              <a:rPr lang="fr-FR" sz="2100" dirty="0"/>
              <a:t> </a:t>
            </a:r>
            <a:r>
              <a:rPr lang="fr-FR" sz="2100" dirty="0" err="1"/>
              <a:t>only</a:t>
            </a:r>
            <a:r>
              <a:rPr lang="fr-FR" sz="2100" dirty="0"/>
              <a:t> : 9,48 </a:t>
            </a:r>
            <a:r>
              <a:rPr lang="fr-FR" sz="2100" dirty="0" err="1"/>
              <a:t>GBq</a:t>
            </a:r>
            <a:r>
              <a:rPr lang="fr-FR" sz="2100" dirty="0"/>
              <a:t> (0,4 g of Pu) in the </a:t>
            </a:r>
            <a:r>
              <a:rPr lang="fr-FR" sz="2100" dirty="0" err="1"/>
              <a:t>drum</a:t>
            </a:r>
            <a:endParaRPr lang="fr-FR" sz="2100" dirty="0"/>
          </a:p>
          <a:p>
            <a:pPr marL="742950" lvl="3" indent="-285750"/>
            <a:r>
              <a:rPr lang="fr-FR" sz="2100" dirty="0"/>
              <a:t>Spectrum : </a:t>
            </a:r>
            <a:r>
              <a:rPr lang="fr-FR" sz="2100" dirty="0" err="1"/>
              <a:t>Industrial</a:t>
            </a:r>
            <a:r>
              <a:rPr lang="fr-FR" sz="2100" dirty="0"/>
              <a:t> Pu</a:t>
            </a:r>
          </a:p>
          <a:p>
            <a:pPr marL="742950" lvl="3" indent="-285750"/>
            <a:r>
              <a:rPr lang="fr-FR" sz="2100" dirty="0" err="1"/>
              <a:t>Each</a:t>
            </a:r>
            <a:r>
              <a:rPr lang="fr-FR" sz="2100" dirty="0"/>
              <a:t> bag has a </a:t>
            </a:r>
            <a:r>
              <a:rPr lang="fr-FR" sz="2100" dirty="0" err="1"/>
              <a:t>specific</a:t>
            </a:r>
            <a:r>
              <a:rPr lang="fr-FR" sz="2100" dirty="0"/>
              <a:t> :</a:t>
            </a:r>
          </a:p>
          <a:p>
            <a:pPr marL="1200150" lvl="4" indent="-285750"/>
            <a:r>
              <a:rPr lang="fr-FR" dirty="0"/>
              <a:t>Composition and </a:t>
            </a:r>
            <a:r>
              <a:rPr lang="fr-FR" dirty="0" err="1"/>
              <a:t>density</a:t>
            </a:r>
            <a:endParaRPr lang="fr-FR" dirty="0"/>
          </a:p>
          <a:p>
            <a:pPr marL="1200150" lvl="4" indent="-285750"/>
            <a:r>
              <a:rPr lang="fr-FR" dirty="0"/>
              <a:t>Proportion of water</a:t>
            </a:r>
          </a:p>
          <a:p>
            <a:pPr marL="1200150" lvl="4" indent="-285750"/>
            <a:r>
              <a:rPr lang="fr-FR" dirty="0">
                <a:latin typeface="Symbol" panose="05050102010706020507" pitchFamily="18" charset="2"/>
              </a:rPr>
              <a:t>a</a:t>
            </a:r>
            <a:r>
              <a:rPr lang="fr-FR" dirty="0"/>
              <a:t> </a:t>
            </a:r>
            <a:r>
              <a:rPr lang="fr-FR" dirty="0" err="1"/>
              <a:t>activity</a:t>
            </a:r>
            <a:endParaRPr lang="fr-FR" dirty="0"/>
          </a:p>
          <a:p>
            <a:pPr marL="285750" lvl="2" indent="-285750"/>
            <a:endParaRPr lang="fr-FR" dirty="0"/>
          </a:p>
          <a:p>
            <a:r>
              <a:rPr lang="en-US" dirty="0"/>
              <a:t>Package interest :</a:t>
            </a:r>
          </a:p>
          <a:p>
            <a:pPr lvl="1"/>
            <a:r>
              <a:rPr lang="en-US" sz="2100" dirty="0"/>
              <a:t>Realistic packages in the nuclear industry</a:t>
            </a:r>
          </a:p>
          <a:p>
            <a:pPr lvl="1"/>
            <a:r>
              <a:rPr lang="en-US" sz="2100" dirty="0"/>
              <a:t>Package characteristics were established to study the impact of the different measurement methods</a:t>
            </a:r>
          </a:p>
          <a:p>
            <a:pPr lvl="1"/>
            <a:r>
              <a:rPr lang="en-US" sz="2100" dirty="0"/>
              <a:t>Possibility of carrying out an inactive mock-up drum with neutron sources (existing methodology)</a:t>
            </a:r>
          </a:p>
          <a:p>
            <a:pPr lvl="1"/>
            <a:r>
              <a:rPr lang="en-US" sz="2100" dirty="0"/>
              <a:t>Impact of hydrogen in the package, in particular on the neutron characterization methods</a:t>
            </a:r>
          </a:p>
          <a:p>
            <a:pPr marL="285750" lvl="2" indent="-285750"/>
            <a:endParaRPr lang="fr-FR" dirty="0"/>
          </a:p>
          <a:p>
            <a:pPr lvl="1"/>
            <a:endParaRPr lang="en-US" sz="2000" dirty="0"/>
          </a:p>
          <a:p>
            <a:pPr marL="0" indent="0" algn="ctr">
              <a:buNone/>
            </a:pPr>
            <a:endParaRPr lang="fr-FR" sz="2000" dirty="0"/>
          </a:p>
        </p:txBody>
      </p:sp>
      <p:sp>
        <p:nvSpPr>
          <p:cNvPr id="4" name="Segnaposto data 3">
            <a:extLst>
              <a:ext uri="{FF2B5EF4-FFF2-40B4-BE49-F238E27FC236}">
                <a16:creationId xmlns:a16="http://schemas.microsoft.com/office/drawing/2014/main" id="{3B13323A-A0B5-44CC-A8B9-F2C97CF479BE}"/>
              </a:ext>
            </a:extLst>
          </p:cNvPr>
          <p:cNvSpPr>
            <a:spLocks noGrp="1"/>
          </p:cNvSpPr>
          <p:nvPr>
            <p:ph type="dt" sz="half" idx="10"/>
          </p:nvPr>
        </p:nvSpPr>
        <p:spPr/>
        <p:txBody>
          <a:bodyPr/>
          <a:lstStyle/>
          <a:p>
            <a:fld id="{987866C6-9788-46EE-A644-812F08EA35E8}" type="datetime1">
              <a:rPr lang="en-US" smtClean="0"/>
              <a:t>1/25/2023</a:t>
            </a:fld>
            <a:endParaRPr lang="it-IT" dirty="0"/>
          </a:p>
        </p:txBody>
      </p:sp>
      <p:sp>
        <p:nvSpPr>
          <p:cNvPr id="5" name="Segnaposto numero diapositiva 4">
            <a:extLst>
              <a:ext uri="{FF2B5EF4-FFF2-40B4-BE49-F238E27FC236}">
                <a16:creationId xmlns:a16="http://schemas.microsoft.com/office/drawing/2014/main" id="{3868306A-1D15-4A6D-9F56-BA3CAC2497F1}"/>
              </a:ext>
            </a:extLst>
          </p:cNvPr>
          <p:cNvSpPr>
            <a:spLocks noGrp="1"/>
          </p:cNvSpPr>
          <p:nvPr>
            <p:ph type="sldNum" sz="quarter" idx="12"/>
          </p:nvPr>
        </p:nvSpPr>
        <p:spPr/>
        <p:txBody>
          <a:bodyPr/>
          <a:lstStyle/>
          <a:p>
            <a:fld id="{7ADC2682-86E0-43EF-9663-C77056E8D387}" type="slidenum">
              <a:rPr lang="it-IT" smtClean="0"/>
              <a:t>4</a:t>
            </a:fld>
            <a:endParaRPr lang="it-IT"/>
          </a:p>
        </p:txBody>
      </p:sp>
      <p:grpSp>
        <p:nvGrpSpPr>
          <p:cNvPr id="6" name="Groupe 5">
            <a:extLst>
              <a:ext uri="{FF2B5EF4-FFF2-40B4-BE49-F238E27FC236}">
                <a16:creationId xmlns:a16="http://schemas.microsoft.com/office/drawing/2014/main" id="{075C0B8E-5E6C-4C2B-A335-F85F547194E0}"/>
              </a:ext>
            </a:extLst>
          </p:cNvPr>
          <p:cNvGrpSpPr/>
          <p:nvPr/>
        </p:nvGrpSpPr>
        <p:grpSpPr>
          <a:xfrm>
            <a:off x="7468384" y="1577991"/>
            <a:ext cx="3885416" cy="2800512"/>
            <a:chOff x="5448896" y="1023345"/>
            <a:chExt cx="3311107" cy="2467320"/>
          </a:xfrm>
        </p:grpSpPr>
        <p:pic>
          <p:nvPicPr>
            <p:cNvPr id="10" name="Image 9" descr="Une image contenant stationnaire&#10;&#10;Description générée automatiquement">
              <a:extLst>
                <a:ext uri="{FF2B5EF4-FFF2-40B4-BE49-F238E27FC236}">
                  <a16:creationId xmlns:a16="http://schemas.microsoft.com/office/drawing/2014/main" id="{C1B79FA0-D1F0-4AF0-9384-497A193902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552" y="1023345"/>
              <a:ext cx="2243451" cy="2467320"/>
            </a:xfrm>
            <a:prstGeom prst="rect">
              <a:avLst/>
            </a:prstGeom>
          </p:spPr>
        </p:pic>
        <p:cxnSp>
          <p:nvCxnSpPr>
            <p:cNvPr id="12" name="Connecteur droit avec flèche 11">
              <a:extLst>
                <a:ext uri="{FF2B5EF4-FFF2-40B4-BE49-F238E27FC236}">
                  <a16:creationId xmlns:a16="http://schemas.microsoft.com/office/drawing/2014/main" id="{FA4A96B3-6D46-4581-92B9-5373E752FAB6}"/>
                </a:ext>
              </a:extLst>
            </p:cNvPr>
            <p:cNvCxnSpPr/>
            <p:nvPr/>
          </p:nvCxnSpPr>
          <p:spPr>
            <a:xfrm>
              <a:off x="6220780" y="3184399"/>
              <a:ext cx="1152128" cy="0"/>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CCC59300-FCC3-4530-A615-986D6972455B}"/>
                </a:ext>
              </a:extLst>
            </p:cNvPr>
            <p:cNvSpPr txBox="1"/>
            <p:nvPr/>
          </p:nvSpPr>
          <p:spPr>
            <a:xfrm>
              <a:off x="5448896" y="3076677"/>
              <a:ext cx="1152128" cy="215444"/>
            </a:xfrm>
            <a:prstGeom prst="rect">
              <a:avLst/>
            </a:prstGeom>
            <a:noFill/>
          </p:spPr>
          <p:txBody>
            <a:bodyPr wrap="square" lIns="36000" tIns="0" rIns="36000" bIns="0" rtlCol="0">
              <a:spAutoFit/>
            </a:bodyPr>
            <a:lstStyle/>
            <a:p>
              <a:r>
                <a:rPr lang="fr-FR" sz="1400" dirty="0"/>
                <a:t>Bag n°1</a:t>
              </a:r>
            </a:p>
          </p:txBody>
        </p:sp>
        <p:cxnSp>
          <p:nvCxnSpPr>
            <p:cNvPr id="15" name="Connecteur droit avec flèche 14">
              <a:extLst>
                <a:ext uri="{FF2B5EF4-FFF2-40B4-BE49-F238E27FC236}">
                  <a16:creationId xmlns:a16="http://schemas.microsoft.com/office/drawing/2014/main" id="{33031EC0-85A8-478B-8274-1C0BC8037018}"/>
                </a:ext>
              </a:extLst>
            </p:cNvPr>
            <p:cNvCxnSpPr>
              <a:cxnSpLocks/>
            </p:cNvCxnSpPr>
            <p:nvPr/>
          </p:nvCxnSpPr>
          <p:spPr>
            <a:xfrm>
              <a:off x="6220780" y="2823778"/>
              <a:ext cx="1879612" cy="0"/>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562B83F2-A898-4456-94A9-F4078D26FBEC}"/>
                </a:ext>
              </a:extLst>
            </p:cNvPr>
            <p:cNvSpPr txBox="1"/>
            <p:nvPr/>
          </p:nvSpPr>
          <p:spPr>
            <a:xfrm>
              <a:off x="5448896" y="2699650"/>
              <a:ext cx="1152128" cy="215444"/>
            </a:xfrm>
            <a:prstGeom prst="rect">
              <a:avLst/>
            </a:prstGeom>
            <a:noFill/>
          </p:spPr>
          <p:txBody>
            <a:bodyPr wrap="square" lIns="36000" tIns="0" rIns="36000" bIns="0" rtlCol="0">
              <a:spAutoFit/>
            </a:bodyPr>
            <a:lstStyle/>
            <a:p>
              <a:r>
                <a:rPr lang="fr-FR" sz="1400" dirty="0"/>
                <a:t>Bag n°2</a:t>
              </a:r>
            </a:p>
          </p:txBody>
        </p:sp>
        <p:cxnSp>
          <p:nvCxnSpPr>
            <p:cNvPr id="17" name="Connecteur droit avec flèche 16">
              <a:extLst>
                <a:ext uri="{FF2B5EF4-FFF2-40B4-BE49-F238E27FC236}">
                  <a16:creationId xmlns:a16="http://schemas.microsoft.com/office/drawing/2014/main" id="{4CDEE8ED-3688-45A4-9716-8A9C49872F77}"/>
                </a:ext>
              </a:extLst>
            </p:cNvPr>
            <p:cNvCxnSpPr>
              <a:cxnSpLocks/>
            </p:cNvCxnSpPr>
            <p:nvPr/>
          </p:nvCxnSpPr>
          <p:spPr>
            <a:xfrm>
              <a:off x="6220780" y="2391730"/>
              <a:ext cx="790447" cy="0"/>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A367B92F-7E6A-4EAD-AF30-3D6A4788ADF1}"/>
                </a:ext>
              </a:extLst>
            </p:cNvPr>
            <p:cNvSpPr txBox="1"/>
            <p:nvPr/>
          </p:nvSpPr>
          <p:spPr>
            <a:xfrm>
              <a:off x="5448896" y="2284589"/>
              <a:ext cx="1152128" cy="215444"/>
            </a:xfrm>
            <a:prstGeom prst="rect">
              <a:avLst/>
            </a:prstGeom>
            <a:noFill/>
          </p:spPr>
          <p:txBody>
            <a:bodyPr wrap="square" lIns="36000" tIns="0" rIns="36000" bIns="0" rtlCol="0">
              <a:spAutoFit/>
            </a:bodyPr>
            <a:lstStyle/>
            <a:p>
              <a:r>
                <a:rPr lang="fr-FR" sz="1400" dirty="0"/>
                <a:t>Bag n°3</a:t>
              </a:r>
            </a:p>
          </p:txBody>
        </p:sp>
        <p:cxnSp>
          <p:nvCxnSpPr>
            <p:cNvPr id="19" name="Connecteur droit avec flèche 18">
              <a:extLst>
                <a:ext uri="{FF2B5EF4-FFF2-40B4-BE49-F238E27FC236}">
                  <a16:creationId xmlns:a16="http://schemas.microsoft.com/office/drawing/2014/main" id="{E2428BFE-AF1C-45C7-912E-C45505A86D94}"/>
                </a:ext>
              </a:extLst>
            </p:cNvPr>
            <p:cNvCxnSpPr>
              <a:cxnSpLocks/>
            </p:cNvCxnSpPr>
            <p:nvPr/>
          </p:nvCxnSpPr>
          <p:spPr>
            <a:xfrm>
              <a:off x="6220780" y="1995686"/>
              <a:ext cx="1485425" cy="0"/>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F0892AA2-0428-4A12-B7BF-483FE7D549D2}"/>
                </a:ext>
              </a:extLst>
            </p:cNvPr>
            <p:cNvSpPr txBox="1"/>
            <p:nvPr/>
          </p:nvSpPr>
          <p:spPr>
            <a:xfrm>
              <a:off x="5453503" y="1892981"/>
              <a:ext cx="1152128" cy="215444"/>
            </a:xfrm>
            <a:prstGeom prst="rect">
              <a:avLst/>
            </a:prstGeom>
            <a:noFill/>
          </p:spPr>
          <p:txBody>
            <a:bodyPr wrap="square" lIns="36000" tIns="0" rIns="36000" bIns="0" rtlCol="0">
              <a:spAutoFit/>
            </a:bodyPr>
            <a:lstStyle/>
            <a:p>
              <a:r>
                <a:rPr lang="fr-FR" sz="1400" dirty="0"/>
                <a:t>Bag n°4</a:t>
              </a:r>
            </a:p>
          </p:txBody>
        </p:sp>
        <p:cxnSp>
          <p:nvCxnSpPr>
            <p:cNvPr id="21" name="Connecteur droit avec flèche 20">
              <a:extLst>
                <a:ext uri="{FF2B5EF4-FFF2-40B4-BE49-F238E27FC236}">
                  <a16:creationId xmlns:a16="http://schemas.microsoft.com/office/drawing/2014/main" id="{A6C02A0E-E774-4047-BC76-9D96F111B256}"/>
                </a:ext>
              </a:extLst>
            </p:cNvPr>
            <p:cNvCxnSpPr>
              <a:cxnSpLocks/>
            </p:cNvCxnSpPr>
            <p:nvPr/>
          </p:nvCxnSpPr>
          <p:spPr>
            <a:xfrm>
              <a:off x="6220779" y="1527634"/>
              <a:ext cx="1485425" cy="0"/>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1B0EE2C5-F3B1-460E-B5C5-5C849671F928}"/>
                </a:ext>
              </a:extLst>
            </p:cNvPr>
            <p:cNvSpPr txBox="1"/>
            <p:nvPr/>
          </p:nvSpPr>
          <p:spPr>
            <a:xfrm>
              <a:off x="5463875" y="1425007"/>
              <a:ext cx="1152128" cy="215444"/>
            </a:xfrm>
            <a:prstGeom prst="rect">
              <a:avLst/>
            </a:prstGeom>
            <a:noFill/>
          </p:spPr>
          <p:txBody>
            <a:bodyPr wrap="square" lIns="36000" tIns="0" rIns="36000" bIns="0" rtlCol="0">
              <a:spAutoFit/>
            </a:bodyPr>
            <a:lstStyle/>
            <a:p>
              <a:r>
                <a:rPr lang="fr-FR" sz="1400" dirty="0"/>
                <a:t>Bag n°5</a:t>
              </a:r>
            </a:p>
          </p:txBody>
        </p:sp>
      </p:grpSp>
    </p:spTree>
    <p:extLst>
      <p:ext uri="{BB962C8B-B14F-4D97-AF65-F5344CB8AC3E}">
        <p14:creationId xmlns:p14="http://schemas.microsoft.com/office/powerpoint/2010/main" val="239917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4B6131-2A99-4770-8BCE-C55E91E7A53A}"/>
              </a:ext>
            </a:extLst>
          </p:cNvPr>
          <p:cNvSpPr>
            <a:spLocks noGrp="1"/>
          </p:cNvSpPr>
          <p:nvPr>
            <p:ph type="title"/>
          </p:nvPr>
        </p:nvSpPr>
        <p:spPr>
          <a:xfrm>
            <a:off x="459386" y="579099"/>
            <a:ext cx="10515600" cy="1055948"/>
          </a:xfrm>
        </p:spPr>
        <p:txBody>
          <a:bodyPr>
            <a:normAutofit fontScale="90000"/>
          </a:bodyPr>
          <a:lstStyle/>
          <a:p>
            <a:r>
              <a:rPr lang="en-US" dirty="0"/>
              <a:t>Virtual case n°2 : 120L drum containing metal waste</a:t>
            </a:r>
            <a:endParaRPr lang="it-IT" dirty="0"/>
          </a:p>
        </p:txBody>
      </p:sp>
      <p:sp>
        <p:nvSpPr>
          <p:cNvPr id="3" name="Segnaposto contenuto 2">
            <a:extLst>
              <a:ext uri="{FF2B5EF4-FFF2-40B4-BE49-F238E27FC236}">
                <a16:creationId xmlns:a16="http://schemas.microsoft.com/office/drawing/2014/main" id="{8EBA4FFC-D4F2-411F-A703-956B4E044066}"/>
              </a:ext>
            </a:extLst>
          </p:cNvPr>
          <p:cNvSpPr>
            <a:spLocks noGrp="1"/>
          </p:cNvSpPr>
          <p:nvPr>
            <p:ph idx="1"/>
          </p:nvPr>
        </p:nvSpPr>
        <p:spPr>
          <a:xfrm>
            <a:off x="578398" y="1821556"/>
            <a:ext cx="7579149" cy="4831918"/>
          </a:xfrm>
        </p:spPr>
        <p:txBody>
          <a:bodyPr>
            <a:normAutofit/>
          </a:bodyPr>
          <a:lstStyle/>
          <a:p>
            <a:r>
              <a:rPr lang="en-US" sz="2400" dirty="0"/>
              <a:t>Radioactive waste :</a:t>
            </a:r>
          </a:p>
          <a:p>
            <a:pPr lvl="1"/>
            <a:r>
              <a:rPr lang="en-US" sz="1800" dirty="0"/>
              <a:t>A valve in the bottom of the drum with </a:t>
            </a:r>
            <a:r>
              <a:rPr lang="fr-FR" sz="1800" dirty="0"/>
              <a:t>0.68 g of Pu </a:t>
            </a:r>
            <a:r>
              <a:rPr lang="fr-FR" sz="1800" dirty="0" err="1"/>
              <a:t>retention</a:t>
            </a:r>
            <a:r>
              <a:rPr lang="fr-FR" sz="1800" dirty="0"/>
              <a:t> (0.77 g of PuO</a:t>
            </a:r>
            <a:r>
              <a:rPr lang="fr-FR" sz="1800" baseline="-25000" dirty="0"/>
              <a:t>2</a:t>
            </a:r>
            <a:r>
              <a:rPr lang="fr-FR" sz="1800" dirty="0"/>
              <a:t>)</a:t>
            </a:r>
          </a:p>
          <a:p>
            <a:pPr lvl="1"/>
            <a:r>
              <a:rPr lang="en-US" sz="1800" dirty="0"/>
              <a:t>About fifty pipes in the rest of the drum </a:t>
            </a:r>
            <a:r>
              <a:rPr lang="fr-FR" sz="1800" dirty="0"/>
              <a:t>0.12 g of Pu </a:t>
            </a:r>
            <a:r>
              <a:rPr lang="en-US" sz="1800" dirty="0"/>
              <a:t>distributed inside all the pipes</a:t>
            </a:r>
          </a:p>
          <a:p>
            <a:pPr lvl="1"/>
            <a:r>
              <a:rPr lang="fr-FR" sz="1800" dirty="0"/>
              <a:t>Spectrum : Very Old </a:t>
            </a:r>
            <a:r>
              <a:rPr lang="fr-FR" sz="1800" dirty="0" err="1"/>
              <a:t>Weapon</a:t>
            </a:r>
            <a:r>
              <a:rPr lang="fr-FR" sz="1800" dirty="0"/>
              <a:t> Grade</a:t>
            </a:r>
          </a:p>
          <a:p>
            <a:pPr lvl="1"/>
            <a:r>
              <a:rPr lang="fr-FR" sz="1800" dirty="0">
                <a:latin typeface="Symbol" panose="05050102010706020507" pitchFamily="18" charset="2"/>
              </a:rPr>
              <a:t>a </a:t>
            </a:r>
            <a:r>
              <a:rPr lang="fr-FR" sz="1800" dirty="0" err="1"/>
              <a:t>activity</a:t>
            </a:r>
            <a:r>
              <a:rPr lang="fr-FR" sz="1800" dirty="0"/>
              <a:t> : : 7.956 </a:t>
            </a:r>
            <a:r>
              <a:rPr lang="fr-FR" sz="1800" dirty="0" err="1"/>
              <a:t>GBq</a:t>
            </a:r>
            <a:r>
              <a:rPr lang="fr-FR" sz="1800" dirty="0"/>
              <a:t> in the valve and 1.404 </a:t>
            </a:r>
            <a:r>
              <a:rPr lang="fr-FR" sz="1800" dirty="0" err="1"/>
              <a:t>GBq</a:t>
            </a:r>
            <a:r>
              <a:rPr lang="fr-FR" sz="1800" dirty="0"/>
              <a:t> in the pipes</a:t>
            </a:r>
          </a:p>
          <a:p>
            <a:pPr lvl="1"/>
            <a:endParaRPr lang="fr-FR" dirty="0"/>
          </a:p>
          <a:p>
            <a:r>
              <a:rPr lang="en-US" sz="2400" dirty="0"/>
              <a:t>Package interest :</a:t>
            </a:r>
          </a:p>
          <a:p>
            <a:pPr lvl="1"/>
            <a:r>
              <a:rPr lang="en-US" sz="1800" dirty="0"/>
              <a:t>Realistic packages in the nuclear industry</a:t>
            </a:r>
          </a:p>
          <a:p>
            <a:pPr lvl="1"/>
            <a:r>
              <a:rPr lang="en-US" sz="1800" dirty="0"/>
              <a:t>Package containing significant Pu retention (fissile material) at the bottom of the package, which could be underestimated (risk of non-compliance)</a:t>
            </a:r>
          </a:p>
          <a:p>
            <a:pPr lvl="1"/>
            <a:r>
              <a:rPr lang="en-US" sz="1800" dirty="0"/>
              <a:t>Contribution of MICADO compared to classical characterization methods</a:t>
            </a:r>
          </a:p>
          <a:p>
            <a:pPr marL="285750" lvl="2" indent="-285750"/>
            <a:endParaRPr lang="fr-FR" dirty="0"/>
          </a:p>
          <a:p>
            <a:pPr marL="285750" lvl="2" indent="-285750"/>
            <a:endParaRPr lang="fr-FR" dirty="0"/>
          </a:p>
          <a:p>
            <a:pPr marL="285750" lvl="2" indent="-285750"/>
            <a:endParaRPr lang="fr-FR" dirty="0"/>
          </a:p>
          <a:p>
            <a:pPr lvl="1"/>
            <a:endParaRPr lang="en-US" sz="2000" dirty="0"/>
          </a:p>
          <a:p>
            <a:pPr marL="0" indent="0" algn="ctr">
              <a:buNone/>
            </a:pPr>
            <a:endParaRPr lang="fr-FR" sz="2000" dirty="0"/>
          </a:p>
        </p:txBody>
      </p:sp>
      <p:sp>
        <p:nvSpPr>
          <p:cNvPr id="4" name="Segnaposto data 3">
            <a:extLst>
              <a:ext uri="{FF2B5EF4-FFF2-40B4-BE49-F238E27FC236}">
                <a16:creationId xmlns:a16="http://schemas.microsoft.com/office/drawing/2014/main" id="{3B13323A-A0B5-44CC-A8B9-F2C97CF479BE}"/>
              </a:ext>
            </a:extLst>
          </p:cNvPr>
          <p:cNvSpPr>
            <a:spLocks noGrp="1"/>
          </p:cNvSpPr>
          <p:nvPr>
            <p:ph type="dt" sz="half" idx="10"/>
          </p:nvPr>
        </p:nvSpPr>
        <p:spPr/>
        <p:txBody>
          <a:bodyPr/>
          <a:lstStyle/>
          <a:p>
            <a:fld id="{987866C6-9788-46EE-A644-812F08EA35E8}" type="datetime1">
              <a:rPr lang="en-US" smtClean="0"/>
              <a:t>1/25/2023</a:t>
            </a:fld>
            <a:endParaRPr lang="it-IT" dirty="0"/>
          </a:p>
        </p:txBody>
      </p:sp>
      <p:sp>
        <p:nvSpPr>
          <p:cNvPr id="5" name="Segnaposto numero diapositiva 4">
            <a:extLst>
              <a:ext uri="{FF2B5EF4-FFF2-40B4-BE49-F238E27FC236}">
                <a16:creationId xmlns:a16="http://schemas.microsoft.com/office/drawing/2014/main" id="{3868306A-1D15-4A6D-9F56-BA3CAC2497F1}"/>
              </a:ext>
            </a:extLst>
          </p:cNvPr>
          <p:cNvSpPr>
            <a:spLocks noGrp="1"/>
          </p:cNvSpPr>
          <p:nvPr>
            <p:ph type="sldNum" sz="quarter" idx="12"/>
          </p:nvPr>
        </p:nvSpPr>
        <p:spPr/>
        <p:txBody>
          <a:bodyPr/>
          <a:lstStyle/>
          <a:p>
            <a:fld id="{7ADC2682-86E0-43EF-9663-C77056E8D387}" type="slidenum">
              <a:rPr lang="it-IT" smtClean="0"/>
              <a:t>5</a:t>
            </a:fld>
            <a:endParaRPr lang="it-IT"/>
          </a:p>
        </p:txBody>
      </p:sp>
      <p:grpSp>
        <p:nvGrpSpPr>
          <p:cNvPr id="30" name="Groupe 29">
            <a:extLst>
              <a:ext uri="{FF2B5EF4-FFF2-40B4-BE49-F238E27FC236}">
                <a16:creationId xmlns:a16="http://schemas.microsoft.com/office/drawing/2014/main" id="{B9B008C3-DA29-4B0F-A62F-A29DD7DE4E2B}"/>
              </a:ext>
            </a:extLst>
          </p:cNvPr>
          <p:cNvGrpSpPr/>
          <p:nvPr/>
        </p:nvGrpSpPr>
        <p:grpSpPr>
          <a:xfrm>
            <a:off x="6922358" y="1216464"/>
            <a:ext cx="5117501" cy="4026527"/>
            <a:chOff x="7947244" y="1907609"/>
            <a:chExt cx="3998840" cy="3285997"/>
          </a:xfrm>
        </p:grpSpPr>
        <p:pic>
          <p:nvPicPr>
            <p:cNvPr id="23" name="Image 22">
              <a:extLst>
                <a:ext uri="{FF2B5EF4-FFF2-40B4-BE49-F238E27FC236}">
                  <a16:creationId xmlns:a16="http://schemas.microsoft.com/office/drawing/2014/main" id="{B4B309D0-5B14-440F-A475-B3FAA076EACF}"/>
                </a:ext>
              </a:extLst>
            </p:cNvPr>
            <p:cNvPicPr>
              <a:picLocks noChangeAspect="1"/>
            </p:cNvPicPr>
            <p:nvPr/>
          </p:nvPicPr>
          <p:blipFill rotWithShape="1">
            <a:blip r:embed="rId2">
              <a:extLst>
                <a:ext uri="{28A0092B-C50C-407E-A947-70E740481C1C}">
                  <a14:useLocalDpi xmlns:a14="http://schemas.microsoft.com/office/drawing/2010/main" val="0"/>
                </a:ext>
              </a:extLst>
            </a:blip>
            <a:srcRect l="20222" t="4029" r="19001" b="787"/>
            <a:stretch/>
          </p:blipFill>
          <p:spPr>
            <a:xfrm>
              <a:off x="9975078" y="1907609"/>
              <a:ext cx="1971006" cy="3285997"/>
            </a:xfrm>
            <a:prstGeom prst="rect">
              <a:avLst/>
            </a:prstGeom>
          </p:spPr>
        </p:pic>
        <p:cxnSp>
          <p:nvCxnSpPr>
            <p:cNvPr id="24" name="Connecteur droit avec flèche 23">
              <a:extLst>
                <a:ext uri="{FF2B5EF4-FFF2-40B4-BE49-F238E27FC236}">
                  <a16:creationId xmlns:a16="http://schemas.microsoft.com/office/drawing/2014/main" id="{61ECFBEC-E2C1-4289-9D3C-3A55EB8B68D0}"/>
                </a:ext>
              </a:extLst>
            </p:cNvPr>
            <p:cNvCxnSpPr>
              <a:cxnSpLocks/>
            </p:cNvCxnSpPr>
            <p:nvPr/>
          </p:nvCxnSpPr>
          <p:spPr>
            <a:xfrm>
              <a:off x="9664496" y="3407254"/>
              <a:ext cx="122024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B92AFDE2-E7F9-4F52-BD73-4CDD01F38FFA}"/>
                </a:ext>
              </a:extLst>
            </p:cNvPr>
            <p:cNvCxnSpPr>
              <a:cxnSpLocks/>
            </p:cNvCxnSpPr>
            <p:nvPr/>
          </p:nvCxnSpPr>
          <p:spPr>
            <a:xfrm>
              <a:off x="9893321" y="4025198"/>
              <a:ext cx="1023801" cy="69140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ZoneTexte 25">
              <a:extLst>
                <a:ext uri="{FF2B5EF4-FFF2-40B4-BE49-F238E27FC236}">
                  <a16:creationId xmlns:a16="http://schemas.microsoft.com/office/drawing/2014/main" id="{72A886B1-ECEF-44EC-B6FE-995A3244BCDF}"/>
                </a:ext>
              </a:extLst>
            </p:cNvPr>
            <p:cNvSpPr txBox="1"/>
            <p:nvPr/>
          </p:nvSpPr>
          <p:spPr>
            <a:xfrm>
              <a:off x="7947244" y="3306781"/>
              <a:ext cx="2679639" cy="215444"/>
            </a:xfrm>
            <a:prstGeom prst="rect">
              <a:avLst/>
            </a:prstGeom>
            <a:noFill/>
          </p:spPr>
          <p:txBody>
            <a:bodyPr wrap="square" lIns="36000" tIns="0" rIns="36000" bIns="0" rtlCol="0">
              <a:spAutoFit/>
            </a:bodyPr>
            <a:lstStyle/>
            <a:p>
              <a:pPr algn="ctr"/>
              <a:r>
                <a:rPr lang="fr-FR" sz="1400" dirty="0"/>
                <a:t>Set of pipes</a:t>
              </a:r>
            </a:p>
          </p:txBody>
        </p:sp>
        <p:sp>
          <p:nvSpPr>
            <p:cNvPr id="27" name="ZoneTexte 26">
              <a:extLst>
                <a:ext uri="{FF2B5EF4-FFF2-40B4-BE49-F238E27FC236}">
                  <a16:creationId xmlns:a16="http://schemas.microsoft.com/office/drawing/2014/main" id="{6C6C39AE-5BA5-4567-86A1-2F94ECB06197}"/>
                </a:ext>
              </a:extLst>
            </p:cNvPr>
            <p:cNvSpPr txBox="1"/>
            <p:nvPr/>
          </p:nvSpPr>
          <p:spPr>
            <a:xfrm>
              <a:off x="9263129" y="3949384"/>
              <a:ext cx="2679639" cy="215444"/>
            </a:xfrm>
            <a:prstGeom prst="rect">
              <a:avLst/>
            </a:prstGeom>
            <a:noFill/>
          </p:spPr>
          <p:txBody>
            <a:bodyPr wrap="square" lIns="36000" tIns="0" rIns="36000" bIns="0" rtlCol="0">
              <a:spAutoFit/>
            </a:bodyPr>
            <a:lstStyle/>
            <a:p>
              <a:r>
                <a:rPr lang="fr-FR" sz="1400" dirty="0"/>
                <a:t>Valve</a:t>
              </a:r>
            </a:p>
          </p:txBody>
        </p:sp>
        <p:cxnSp>
          <p:nvCxnSpPr>
            <p:cNvPr id="28" name="Connecteur droit 27">
              <a:extLst>
                <a:ext uri="{FF2B5EF4-FFF2-40B4-BE49-F238E27FC236}">
                  <a16:creationId xmlns:a16="http://schemas.microsoft.com/office/drawing/2014/main" id="{75C1BB9A-B343-44CF-87F6-869E04FD0119}"/>
                </a:ext>
              </a:extLst>
            </p:cNvPr>
            <p:cNvCxnSpPr>
              <a:cxnSpLocks/>
            </p:cNvCxnSpPr>
            <p:nvPr/>
          </p:nvCxnSpPr>
          <p:spPr>
            <a:xfrm flipH="1">
              <a:off x="9756878" y="4025198"/>
              <a:ext cx="1385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e 12">
            <a:extLst>
              <a:ext uri="{FF2B5EF4-FFF2-40B4-BE49-F238E27FC236}">
                <a16:creationId xmlns:a16="http://schemas.microsoft.com/office/drawing/2014/main" id="{F41AD99B-E815-4E96-94FD-0604A2E7A3FC}"/>
              </a:ext>
            </a:extLst>
          </p:cNvPr>
          <p:cNvGrpSpPr/>
          <p:nvPr/>
        </p:nvGrpSpPr>
        <p:grpSpPr>
          <a:xfrm>
            <a:off x="8509997" y="5671546"/>
            <a:ext cx="3292613" cy="894532"/>
            <a:chOff x="4586915" y="2057707"/>
            <a:chExt cx="4103692" cy="1408575"/>
          </a:xfrm>
        </p:grpSpPr>
        <p:pic>
          <p:nvPicPr>
            <p:cNvPr id="14" name="Image 13" descr="Une image contenant bâtiment&#10;&#10;Description générée automatiquement">
              <a:extLst>
                <a:ext uri="{FF2B5EF4-FFF2-40B4-BE49-F238E27FC236}">
                  <a16:creationId xmlns:a16="http://schemas.microsoft.com/office/drawing/2014/main" id="{9F2ED971-5114-429B-9C0A-A8A2000D3E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5209" y="2057707"/>
              <a:ext cx="2635398" cy="1408575"/>
            </a:xfrm>
            <a:prstGeom prst="rect">
              <a:avLst/>
            </a:prstGeom>
          </p:spPr>
        </p:pic>
        <p:cxnSp>
          <p:nvCxnSpPr>
            <p:cNvPr id="15" name="Connecteur droit avec flèche 14">
              <a:extLst>
                <a:ext uri="{FF2B5EF4-FFF2-40B4-BE49-F238E27FC236}">
                  <a16:creationId xmlns:a16="http://schemas.microsoft.com/office/drawing/2014/main" id="{0C1D9C74-E8EA-48D1-A8C3-B367042E4677}"/>
                </a:ext>
              </a:extLst>
            </p:cNvPr>
            <p:cNvCxnSpPr/>
            <p:nvPr/>
          </p:nvCxnSpPr>
          <p:spPr>
            <a:xfrm>
              <a:off x="5652120" y="2571750"/>
              <a:ext cx="172078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9000A9CA-F645-4427-B3B5-3FAD4EDAC16E}"/>
                </a:ext>
              </a:extLst>
            </p:cNvPr>
            <p:cNvCxnSpPr/>
            <p:nvPr/>
          </p:nvCxnSpPr>
          <p:spPr>
            <a:xfrm>
              <a:off x="5652120" y="3147814"/>
              <a:ext cx="172078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70AC452A-FA31-470E-8440-7147B4FAABBE}"/>
                </a:ext>
              </a:extLst>
            </p:cNvPr>
            <p:cNvSpPr txBox="1"/>
            <p:nvPr/>
          </p:nvSpPr>
          <p:spPr>
            <a:xfrm>
              <a:off x="4824028" y="2444113"/>
              <a:ext cx="1656184" cy="215444"/>
            </a:xfrm>
            <a:prstGeom prst="rect">
              <a:avLst/>
            </a:prstGeom>
            <a:noFill/>
          </p:spPr>
          <p:txBody>
            <a:bodyPr wrap="square" lIns="36000" tIns="0" rIns="36000" bIns="0" rtlCol="0">
              <a:spAutoFit/>
            </a:bodyPr>
            <a:lstStyle/>
            <a:p>
              <a:r>
                <a:rPr lang="fr-FR" sz="1400" dirty="0"/>
                <a:t>Valve</a:t>
              </a:r>
            </a:p>
          </p:txBody>
        </p:sp>
        <p:sp>
          <p:nvSpPr>
            <p:cNvPr id="18" name="ZoneTexte 17">
              <a:extLst>
                <a:ext uri="{FF2B5EF4-FFF2-40B4-BE49-F238E27FC236}">
                  <a16:creationId xmlns:a16="http://schemas.microsoft.com/office/drawing/2014/main" id="{6441C9C0-2978-4D7E-A970-933BCF26F919}"/>
                </a:ext>
              </a:extLst>
            </p:cNvPr>
            <p:cNvSpPr txBox="1"/>
            <p:nvPr/>
          </p:nvSpPr>
          <p:spPr>
            <a:xfrm>
              <a:off x="4586915" y="3003395"/>
              <a:ext cx="1656184" cy="215444"/>
            </a:xfrm>
            <a:prstGeom prst="rect">
              <a:avLst/>
            </a:prstGeom>
            <a:noFill/>
          </p:spPr>
          <p:txBody>
            <a:bodyPr wrap="square" lIns="36000" tIns="0" rIns="36000" bIns="0" rtlCol="0">
              <a:spAutoFit/>
            </a:bodyPr>
            <a:lstStyle/>
            <a:p>
              <a:r>
                <a:rPr lang="fr-FR" sz="1400" dirty="0" err="1"/>
                <a:t>Residual</a:t>
              </a:r>
              <a:r>
                <a:rPr lang="fr-FR" sz="1400" dirty="0"/>
                <a:t> Pu</a:t>
              </a:r>
            </a:p>
          </p:txBody>
        </p:sp>
      </p:grpSp>
      <p:sp>
        <p:nvSpPr>
          <p:cNvPr id="19" name="Ellipse 18">
            <a:extLst>
              <a:ext uri="{FF2B5EF4-FFF2-40B4-BE49-F238E27FC236}">
                <a16:creationId xmlns:a16="http://schemas.microsoft.com/office/drawing/2014/main" id="{25580F69-5436-49ED-9850-AF3D22FAB922}"/>
              </a:ext>
            </a:extLst>
          </p:cNvPr>
          <p:cNvSpPr/>
          <p:nvPr/>
        </p:nvSpPr>
        <p:spPr>
          <a:xfrm>
            <a:off x="9978630" y="4054213"/>
            <a:ext cx="1580213" cy="90315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 name="Connecteur droit avec flèche 19">
            <a:extLst>
              <a:ext uri="{FF2B5EF4-FFF2-40B4-BE49-F238E27FC236}">
                <a16:creationId xmlns:a16="http://schemas.microsoft.com/office/drawing/2014/main" id="{0FD04495-199E-4ED8-9EFD-2CCCE2EBDBD8}"/>
              </a:ext>
            </a:extLst>
          </p:cNvPr>
          <p:cNvCxnSpPr>
            <a:cxnSpLocks/>
          </p:cNvCxnSpPr>
          <p:nvPr/>
        </p:nvCxnSpPr>
        <p:spPr>
          <a:xfrm flipH="1">
            <a:off x="10745350" y="4957370"/>
            <a:ext cx="1" cy="86711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978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4B6131-2A99-4770-8BCE-C55E91E7A53A}"/>
              </a:ext>
            </a:extLst>
          </p:cNvPr>
          <p:cNvSpPr>
            <a:spLocks noGrp="1"/>
          </p:cNvSpPr>
          <p:nvPr>
            <p:ph type="title"/>
          </p:nvPr>
        </p:nvSpPr>
        <p:spPr>
          <a:xfrm>
            <a:off x="483984" y="341254"/>
            <a:ext cx="10515600" cy="1055948"/>
          </a:xfrm>
        </p:spPr>
        <p:txBody>
          <a:bodyPr>
            <a:normAutofit fontScale="90000"/>
          </a:bodyPr>
          <a:lstStyle/>
          <a:p>
            <a:r>
              <a:rPr lang="en-US" dirty="0"/>
              <a:t>Virtual case n°3 : 210L drum containing</a:t>
            </a:r>
            <a:br>
              <a:rPr lang="en-US" dirty="0"/>
            </a:br>
            <a:r>
              <a:rPr lang="en-US" dirty="0"/>
              <a:t> 6 compacted waste discs</a:t>
            </a:r>
            <a:endParaRPr lang="it-IT" dirty="0"/>
          </a:p>
        </p:txBody>
      </p:sp>
      <p:sp>
        <p:nvSpPr>
          <p:cNvPr id="3" name="Segnaposto contenuto 2">
            <a:extLst>
              <a:ext uri="{FF2B5EF4-FFF2-40B4-BE49-F238E27FC236}">
                <a16:creationId xmlns:a16="http://schemas.microsoft.com/office/drawing/2014/main" id="{8EBA4FFC-D4F2-411F-A703-956B4E044066}"/>
              </a:ext>
            </a:extLst>
          </p:cNvPr>
          <p:cNvSpPr>
            <a:spLocks noGrp="1"/>
          </p:cNvSpPr>
          <p:nvPr>
            <p:ph idx="1"/>
          </p:nvPr>
        </p:nvSpPr>
        <p:spPr>
          <a:xfrm>
            <a:off x="522540" y="1540698"/>
            <a:ext cx="9244448" cy="4952311"/>
          </a:xfrm>
        </p:spPr>
        <p:txBody>
          <a:bodyPr>
            <a:normAutofit fontScale="85000" lnSpcReduction="20000"/>
          </a:bodyPr>
          <a:lstStyle/>
          <a:p>
            <a:r>
              <a:rPr lang="en-US" sz="2600" dirty="0"/>
              <a:t>Radioactive waste :</a:t>
            </a:r>
          </a:p>
          <a:p>
            <a:pPr marL="742950" lvl="3" indent="-285750"/>
            <a:r>
              <a:rPr lang="fr-FR" sz="2100" dirty="0"/>
              <a:t>6 </a:t>
            </a:r>
            <a:r>
              <a:rPr lang="fr-FR" sz="2100" dirty="0" err="1"/>
              <a:t>compacted</a:t>
            </a:r>
            <a:r>
              <a:rPr lang="fr-FR" sz="2100" dirty="0"/>
              <a:t> </a:t>
            </a:r>
            <a:r>
              <a:rPr lang="fr-FR" sz="2100" dirty="0" err="1"/>
              <a:t>waste</a:t>
            </a:r>
            <a:r>
              <a:rPr lang="fr-FR" sz="2100" dirty="0"/>
              <a:t> discs in a </a:t>
            </a:r>
            <a:r>
              <a:rPr lang="fr-FR" sz="2100" dirty="0" err="1"/>
              <a:t>concrete</a:t>
            </a:r>
            <a:r>
              <a:rPr lang="fr-FR" sz="2100" dirty="0"/>
              <a:t> matrix :</a:t>
            </a:r>
          </a:p>
          <a:p>
            <a:pPr lvl="2"/>
            <a:r>
              <a:rPr lang="en-US" dirty="0"/>
              <a:t>2 metallic waste discs</a:t>
            </a:r>
          </a:p>
          <a:p>
            <a:pPr lvl="2"/>
            <a:r>
              <a:rPr lang="en-US" dirty="0"/>
              <a:t>3 technological waste discs</a:t>
            </a:r>
          </a:p>
          <a:p>
            <a:pPr lvl="2"/>
            <a:r>
              <a:rPr lang="en-US" dirty="0"/>
              <a:t>1 PVC waste disc</a:t>
            </a:r>
          </a:p>
          <a:p>
            <a:pPr lvl="1"/>
            <a:r>
              <a:rPr lang="en-US" sz="2100" dirty="0"/>
              <a:t>Each disc has a specific :</a:t>
            </a:r>
          </a:p>
          <a:p>
            <a:pPr marL="1200150" lvl="4" indent="-285750"/>
            <a:r>
              <a:rPr lang="fr-FR" sz="2000" dirty="0"/>
              <a:t>Composition and </a:t>
            </a:r>
            <a:r>
              <a:rPr lang="fr-FR" sz="2000" dirty="0" err="1"/>
              <a:t>density</a:t>
            </a:r>
            <a:endParaRPr lang="fr-FR" sz="2000" dirty="0"/>
          </a:p>
          <a:p>
            <a:pPr marL="1200150" lvl="4" indent="-285750"/>
            <a:r>
              <a:rPr lang="fr-FR" sz="2000" dirty="0" err="1"/>
              <a:t>Height</a:t>
            </a:r>
            <a:endParaRPr lang="fr-FR" sz="2000" dirty="0">
              <a:highlight>
                <a:srgbClr val="FF0000"/>
              </a:highlight>
            </a:endParaRPr>
          </a:p>
          <a:p>
            <a:pPr marL="1200150" lvl="4" indent="-285750"/>
            <a:r>
              <a:rPr lang="fr-FR" sz="2000" dirty="0"/>
              <a:t>Spectrum (</a:t>
            </a:r>
            <a:r>
              <a:rPr lang="en-US" sz="2000" dirty="0">
                <a:latin typeface="Symbol" panose="05050102010706020507" pitchFamily="18" charset="2"/>
              </a:rPr>
              <a:t>a</a:t>
            </a:r>
            <a:r>
              <a:rPr lang="fr-FR" sz="2000" dirty="0"/>
              <a:t> and/or </a:t>
            </a:r>
            <a:r>
              <a:rPr lang="en-US" sz="2000" dirty="0" err="1">
                <a:latin typeface="Symbol" panose="05050102010706020507" pitchFamily="18" charset="2"/>
              </a:rPr>
              <a:t>bg</a:t>
            </a:r>
            <a:r>
              <a:rPr lang="fr-FR" sz="2000" dirty="0"/>
              <a:t> </a:t>
            </a:r>
            <a:r>
              <a:rPr lang="fr-FR" sz="2000" dirty="0" err="1"/>
              <a:t>spectrum</a:t>
            </a:r>
            <a:r>
              <a:rPr lang="fr-FR" sz="2000" dirty="0"/>
              <a:t>)</a:t>
            </a:r>
          </a:p>
          <a:p>
            <a:pPr marL="1200150" lvl="4" indent="-285750"/>
            <a:r>
              <a:rPr lang="fr-FR" sz="2000" dirty="0"/>
              <a:t>Activity </a:t>
            </a:r>
            <a:r>
              <a:rPr lang="fr-FR" sz="2000" dirty="0" err="1"/>
              <a:t>level</a:t>
            </a:r>
            <a:endParaRPr lang="fr-FR" sz="2000" dirty="0"/>
          </a:p>
          <a:p>
            <a:pPr marL="742950" lvl="3" indent="-285750"/>
            <a:r>
              <a:rPr lang="fr-FR" sz="2100" dirty="0" err="1"/>
              <a:t>Radiological</a:t>
            </a:r>
            <a:r>
              <a:rPr lang="fr-FR" sz="2100" dirty="0"/>
              <a:t> </a:t>
            </a:r>
            <a:r>
              <a:rPr lang="fr-FR" sz="2100" dirty="0" err="1"/>
              <a:t>characteristics</a:t>
            </a:r>
            <a:r>
              <a:rPr lang="fr-FR" sz="2100" dirty="0"/>
              <a:t> :</a:t>
            </a:r>
          </a:p>
          <a:p>
            <a:pPr marL="1200150" lvl="4" indent="-285750"/>
            <a:r>
              <a:rPr lang="fr-FR" sz="2000" dirty="0">
                <a:latin typeface="Tw Cen MT" panose="020B0602020104020603" pitchFamily="34" charset="0"/>
              </a:rPr>
              <a:t>Total</a:t>
            </a:r>
            <a:r>
              <a:rPr lang="fr-FR" sz="2000" dirty="0">
                <a:latin typeface="Symbol" panose="05050102010706020507" pitchFamily="18" charset="2"/>
              </a:rPr>
              <a:t> a</a:t>
            </a:r>
            <a:r>
              <a:rPr lang="fr-FR" sz="2000" dirty="0"/>
              <a:t> </a:t>
            </a:r>
            <a:r>
              <a:rPr lang="fr-FR" sz="2000" dirty="0" err="1"/>
              <a:t>activity</a:t>
            </a:r>
            <a:r>
              <a:rPr lang="fr-FR" sz="2000" dirty="0"/>
              <a:t> : 2.84 </a:t>
            </a:r>
            <a:r>
              <a:rPr lang="fr-FR" sz="2000" dirty="0" err="1"/>
              <a:t>GBq</a:t>
            </a:r>
            <a:r>
              <a:rPr lang="fr-FR" sz="2000" dirty="0"/>
              <a:t> (150 mg of Pu)</a:t>
            </a:r>
          </a:p>
          <a:p>
            <a:pPr marL="1200150" lvl="4" indent="-285750"/>
            <a:r>
              <a:rPr lang="fr-FR" sz="2000" dirty="0">
                <a:latin typeface="Tw Cen MT" panose="020B0602020104020603" pitchFamily="34" charset="0"/>
              </a:rPr>
              <a:t>Total</a:t>
            </a:r>
            <a:r>
              <a:rPr lang="fr-FR" sz="2000" dirty="0">
                <a:latin typeface="Symbol" panose="05050102010706020507" pitchFamily="18" charset="2"/>
              </a:rPr>
              <a:t> b</a:t>
            </a:r>
            <a:r>
              <a:rPr lang="fr-FR" sz="2000" dirty="0"/>
              <a:t> </a:t>
            </a:r>
            <a:r>
              <a:rPr lang="fr-FR" sz="2000" dirty="0" err="1"/>
              <a:t>activity</a:t>
            </a:r>
            <a:r>
              <a:rPr lang="fr-FR" sz="2000" dirty="0"/>
              <a:t> : 11.41 </a:t>
            </a:r>
            <a:r>
              <a:rPr lang="fr-FR" sz="2000" dirty="0" err="1"/>
              <a:t>GBq</a:t>
            </a:r>
            <a:endParaRPr lang="fr-FR" sz="2000" dirty="0"/>
          </a:p>
          <a:p>
            <a:pPr marL="285750" lvl="2" indent="-285750"/>
            <a:endParaRPr lang="fr-FR" dirty="0"/>
          </a:p>
          <a:p>
            <a:r>
              <a:rPr lang="en-US" sz="2600" dirty="0"/>
              <a:t>Package interest :</a:t>
            </a:r>
          </a:p>
          <a:p>
            <a:pPr lvl="1"/>
            <a:r>
              <a:rPr lang="en-US" sz="2100" dirty="0"/>
              <a:t>Realistic packages in the nuclear industry</a:t>
            </a:r>
          </a:p>
          <a:p>
            <a:pPr lvl="1"/>
            <a:r>
              <a:rPr lang="en-US" sz="2100" dirty="0"/>
              <a:t>Package containing </a:t>
            </a:r>
            <a:r>
              <a:rPr lang="en-US" sz="2100" dirty="0">
                <a:latin typeface="Symbol" panose="05050102010706020507" pitchFamily="18" charset="2"/>
              </a:rPr>
              <a:t>a</a:t>
            </a:r>
            <a:r>
              <a:rPr lang="en-US" sz="2100" dirty="0"/>
              <a:t> et </a:t>
            </a:r>
            <a:r>
              <a:rPr lang="en-US" sz="2100" dirty="0" err="1">
                <a:latin typeface="Symbol" panose="05050102010706020507" pitchFamily="18" charset="2"/>
              </a:rPr>
              <a:t>bg</a:t>
            </a:r>
            <a:r>
              <a:rPr lang="en-US" sz="2100" dirty="0"/>
              <a:t> spectrum (with fissile material)</a:t>
            </a:r>
          </a:p>
          <a:p>
            <a:pPr lvl="1"/>
            <a:r>
              <a:rPr lang="en-US" sz="2100" dirty="0"/>
              <a:t>Contribution of MICADO compared to classical characterization methods (for each primary drum before compaction)</a:t>
            </a:r>
          </a:p>
          <a:p>
            <a:pPr lvl="1"/>
            <a:endParaRPr lang="en-US" sz="2000" dirty="0"/>
          </a:p>
          <a:p>
            <a:pPr marL="285750" lvl="2" indent="-285750"/>
            <a:endParaRPr lang="fr-FR" dirty="0"/>
          </a:p>
          <a:p>
            <a:pPr marL="285750" lvl="2" indent="-285750"/>
            <a:endParaRPr lang="fr-FR" dirty="0"/>
          </a:p>
          <a:p>
            <a:pPr marL="285750" lvl="2" indent="-285750"/>
            <a:endParaRPr lang="fr-FR" dirty="0"/>
          </a:p>
          <a:p>
            <a:pPr lvl="1"/>
            <a:endParaRPr lang="en-US" sz="2000" dirty="0"/>
          </a:p>
          <a:p>
            <a:pPr marL="0" indent="0" algn="ctr">
              <a:buNone/>
            </a:pPr>
            <a:endParaRPr lang="fr-FR" sz="2000" dirty="0"/>
          </a:p>
        </p:txBody>
      </p:sp>
      <p:sp>
        <p:nvSpPr>
          <p:cNvPr id="4" name="Segnaposto data 3">
            <a:extLst>
              <a:ext uri="{FF2B5EF4-FFF2-40B4-BE49-F238E27FC236}">
                <a16:creationId xmlns:a16="http://schemas.microsoft.com/office/drawing/2014/main" id="{3B13323A-A0B5-44CC-A8B9-F2C97CF479BE}"/>
              </a:ext>
            </a:extLst>
          </p:cNvPr>
          <p:cNvSpPr>
            <a:spLocks noGrp="1"/>
          </p:cNvSpPr>
          <p:nvPr>
            <p:ph type="dt" sz="half" idx="10"/>
          </p:nvPr>
        </p:nvSpPr>
        <p:spPr/>
        <p:txBody>
          <a:bodyPr/>
          <a:lstStyle/>
          <a:p>
            <a:fld id="{987866C6-9788-46EE-A644-812F08EA35E8}" type="datetime1">
              <a:rPr lang="en-US" smtClean="0"/>
              <a:t>1/25/2023</a:t>
            </a:fld>
            <a:endParaRPr lang="it-IT" dirty="0"/>
          </a:p>
        </p:txBody>
      </p:sp>
      <p:sp>
        <p:nvSpPr>
          <p:cNvPr id="5" name="Segnaposto numero diapositiva 4">
            <a:extLst>
              <a:ext uri="{FF2B5EF4-FFF2-40B4-BE49-F238E27FC236}">
                <a16:creationId xmlns:a16="http://schemas.microsoft.com/office/drawing/2014/main" id="{3868306A-1D15-4A6D-9F56-BA3CAC2497F1}"/>
              </a:ext>
            </a:extLst>
          </p:cNvPr>
          <p:cNvSpPr>
            <a:spLocks noGrp="1"/>
          </p:cNvSpPr>
          <p:nvPr>
            <p:ph type="sldNum" sz="quarter" idx="12"/>
          </p:nvPr>
        </p:nvSpPr>
        <p:spPr/>
        <p:txBody>
          <a:bodyPr/>
          <a:lstStyle/>
          <a:p>
            <a:fld id="{7ADC2682-86E0-43EF-9663-C77056E8D387}" type="slidenum">
              <a:rPr lang="it-IT" smtClean="0"/>
              <a:t>6</a:t>
            </a:fld>
            <a:endParaRPr lang="it-IT" dirty="0"/>
          </a:p>
        </p:txBody>
      </p:sp>
      <p:pic>
        <p:nvPicPr>
          <p:cNvPr id="13" name="Image 12" descr="cid:image023.jpg@01D682A4.5DFBF890">
            <a:extLst>
              <a:ext uri="{FF2B5EF4-FFF2-40B4-BE49-F238E27FC236}">
                <a16:creationId xmlns:a16="http://schemas.microsoft.com/office/drawing/2014/main" id="{449E82D5-664F-4DFC-A149-51EC8DC30293}"/>
              </a:ext>
            </a:extLst>
          </p:cNvPr>
          <p:cNvPicPr/>
          <p:nvPr/>
        </p:nvPicPr>
        <p:blipFill>
          <a:blip r:embed="rId3" r:link="rId4" cstate="hqprint">
            <a:extLst>
              <a:ext uri="{28A0092B-C50C-407E-A947-70E740481C1C}">
                <a14:useLocalDpi xmlns:a14="http://schemas.microsoft.com/office/drawing/2010/main" val="0"/>
              </a:ext>
            </a:extLst>
          </a:blip>
          <a:srcRect/>
          <a:stretch>
            <a:fillRect/>
          </a:stretch>
        </p:blipFill>
        <p:spPr bwMode="auto">
          <a:xfrm rot="5400000">
            <a:off x="9066512" y="3032525"/>
            <a:ext cx="2987765" cy="2210195"/>
          </a:xfrm>
          <a:prstGeom prst="rect">
            <a:avLst/>
          </a:prstGeom>
          <a:noFill/>
          <a:ln>
            <a:noFill/>
          </a:ln>
        </p:spPr>
      </p:pic>
      <p:pic>
        <p:nvPicPr>
          <p:cNvPr id="7" name="Image 6">
            <a:extLst>
              <a:ext uri="{FF2B5EF4-FFF2-40B4-BE49-F238E27FC236}">
                <a16:creationId xmlns:a16="http://schemas.microsoft.com/office/drawing/2014/main" id="{C5FA5C05-22BA-42FD-BFD4-B23ADF65CA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5517" y="1281942"/>
            <a:ext cx="2738360" cy="3663482"/>
          </a:xfrm>
          <a:prstGeom prst="rect">
            <a:avLst/>
          </a:prstGeom>
        </p:spPr>
      </p:pic>
      <p:sp>
        <p:nvSpPr>
          <p:cNvPr id="8" name="ZoneTexte 7">
            <a:extLst>
              <a:ext uri="{FF2B5EF4-FFF2-40B4-BE49-F238E27FC236}">
                <a16:creationId xmlns:a16="http://schemas.microsoft.com/office/drawing/2014/main" id="{232E3DDB-EE97-4EF5-B974-CDF625814F3E}"/>
              </a:ext>
            </a:extLst>
          </p:cNvPr>
          <p:cNvSpPr txBox="1"/>
          <p:nvPr/>
        </p:nvSpPr>
        <p:spPr>
          <a:xfrm>
            <a:off x="6226883" y="5004614"/>
            <a:ext cx="2455720" cy="646331"/>
          </a:xfrm>
          <a:prstGeom prst="rect">
            <a:avLst/>
          </a:prstGeom>
          <a:noFill/>
        </p:spPr>
        <p:txBody>
          <a:bodyPr wrap="square" rtlCol="0">
            <a:spAutoFit/>
          </a:bodyPr>
          <a:lstStyle/>
          <a:p>
            <a:pPr algn="ctr"/>
            <a:r>
              <a:rPr lang="fr-FR" dirty="0"/>
              <a:t>Longitudinal section </a:t>
            </a:r>
          </a:p>
          <a:p>
            <a:pPr algn="ctr"/>
            <a:r>
              <a:rPr lang="fr-FR" dirty="0"/>
              <a:t>of a package</a:t>
            </a:r>
          </a:p>
        </p:txBody>
      </p:sp>
      <p:sp>
        <p:nvSpPr>
          <p:cNvPr id="9" name="ZoneTexte 8">
            <a:extLst>
              <a:ext uri="{FF2B5EF4-FFF2-40B4-BE49-F238E27FC236}">
                <a16:creationId xmlns:a16="http://schemas.microsoft.com/office/drawing/2014/main" id="{EAA8CC61-4AE5-4C8B-B2E2-B109C6620387}"/>
              </a:ext>
            </a:extLst>
          </p:cNvPr>
          <p:cNvSpPr txBox="1"/>
          <p:nvPr/>
        </p:nvSpPr>
        <p:spPr>
          <a:xfrm>
            <a:off x="9594140" y="1592492"/>
            <a:ext cx="2022643" cy="923330"/>
          </a:xfrm>
          <a:prstGeom prst="rect">
            <a:avLst/>
          </a:prstGeom>
          <a:noFill/>
        </p:spPr>
        <p:txBody>
          <a:bodyPr wrap="square" rtlCol="0">
            <a:spAutoFit/>
          </a:bodyPr>
          <a:lstStyle/>
          <a:p>
            <a:pPr algn="ctr"/>
            <a:r>
              <a:rPr lang="fr-FR" dirty="0"/>
              <a:t>6 </a:t>
            </a:r>
            <a:r>
              <a:rPr lang="fr-FR" dirty="0" err="1"/>
              <a:t>compacted</a:t>
            </a:r>
            <a:r>
              <a:rPr lang="fr-FR" dirty="0"/>
              <a:t> </a:t>
            </a:r>
            <a:r>
              <a:rPr lang="fr-FR" dirty="0" err="1"/>
              <a:t>waste</a:t>
            </a:r>
            <a:r>
              <a:rPr lang="fr-FR" dirty="0"/>
              <a:t> discs in a </a:t>
            </a:r>
            <a:r>
              <a:rPr lang="fr-FR" dirty="0" err="1"/>
              <a:t>concrete</a:t>
            </a:r>
            <a:r>
              <a:rPr lang="fr-FR" dirty="0"/>
              <a:t> matrix</a:t>
            </a:r>
          </a:p>
        </p:txBody>
      </p:sp>
      <p:cxnSp>
        <p:nvCxnSpPr>
          <p:cNvPr id="11" name="Connecteur droit avec flèche 10">
            <a:extLst>
              <a:ext uri="{FF2B5EF4-FFF2-40B4-BE49-F238E27FC236}">
                <a16:creationId xmlns:a16="http://schemas.microsoft.com/office/drawing/2014/main" id="{6A1DDC3B-9193-4144-AE8A-DF54F55C2389}"/>
              </a:ext>
            </a:extLst>
          </p:cNvPr>
          <p:cNvCxnSpPr>
            <a:cxnSpLocks/>
          </p:cNvCxnSpPr>
          <p:nvPr/>
        </p:nvCxnSpPr>
        <p:spPr>
          <a:xfrm flipH="1" flipV="1">
            <a:off x="7454745" y="2015959"/>
            <a:ext cx="2109407" cy="4385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D82BDF9C-9BB6-4220-B209-EC6AAA6A820D}"/>
              </a:ext>
            </a:extLst>
          </p:cNvPr>
          <p:cNvCxnSpPr>
            <a:cxnSpLocks/>
          </p:cNvCxnSpPr>
          <p:nvPr/>
        </p:nvCxnSpPr>
        <p:spPr>
          <a:xfrm flipH="1">
            <a:off x="7471057" y="2059817"/>
            <a:ext cx="2093095" cy="22426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1A2FD48F-5E1D-455D-9009-D2448C8A56F6}"/>
              </a:ext>
            </a:extLst>
          </p:cNvPr>
          <p:cNvCxnSpPr>
            <a:cxnSpLocks/>
          </p:cNvCxnSpPr>
          <p:nvPr/>
        </p:nvCxnSpPr>
        <p:spPr>
          <a:xfrm flipH="1">
            <a:off x="7471059" y="2059813"/>
            <a:ext cx="2093093" cy="71081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88BAE855-2733-41DD-BE9F-E4DEAA989FA4}"/>
              </a:ext>
            </a:extLst>
          </p:cNvPr>
          <p:cNvCxnSpPr>
            <a:cxnSpLocks/>
          </p:cNvCxnSpPr>
          <p:nvPr/>
        </p:nvCxnSpPr>
        <p:spPr>
          <a:xfrm flipH="1">
            <a:off x="7454743" y="2059809"/>
            <a:ext cx="2109409" cy="138145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E08E4DE0-3C0D-44D3-AEF2-ED7FA837ABEA}"/>
              </a:ext>
            </a:extLst>
          </p:cNvPr>
          <p:cNvCxnSpPr>
            <a:cxnSpLocks/>
          </p:cNvCxnSpPr>
          <p:nvPr/>
        </p:nvCxnSpPr>
        <p:spPr>
          <a:xfrm flipH="1">
            <a:off x="7438429" y="2059805"/>
            <a:ext cx="2125723" cy="18507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id="{CA60397A-29AC-4D82-9942-A85C8A1C19ED}"/>
              </a:ext>
            </a:extLst>
          </p:cNvPr>
          <p:cNvCxnSpPr>
            <a:cxnSpLocks/>
          </p:cNvCxnSpPr>
          <p:nvPr/>
        </p:nvCxnSpPr>
        <p:spPr>
          <a:xfrm flipH="1">
            <a:off x="7438431" y="2037888"/>
            <a:ext cx="2125721" cy="240077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1202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61"/>
            <a:ext cx="10515600" cy="1055948"/>
          </a:xfrm>
        </p:spPr>
        <p:txBody>
          <a:bodyPr>
            <a:normAutofit/>
          </a:bodyPr>
          <a:lstStyle/>
          <a:p>
            <a:pPr>
              <a:lnSpc>
                <a:spcPts val="5400"/>
              </a:lnSpc>
              <a:spcBef>
                <a:spcPts val="0"/>
              </a:spcBef>
            </a:pPr>
            <a:r>
              <a:rPr lang="en-US" sz="4000" dirty="0"/>
              <a:t>WP8: Uncertainty assessment</a:t>
            </a:r>
            <a:endParaRPr lang="en-GB" sz="4000" dirty="0">
              <a:solidFill>
                <a:schemeClr val="accent4"/>
              </a:solidFill>
            </a:endParaRPr>
          </a:p>
        </p:txBody>
      </p:sp>
      <p:sp>
        <p:nvSpPr>
          <p:cNvPr id="4" name="Date Placeholder 3"/>
          <p:cNvSpPr>
            <a:spLocks noGrp="1"/>
          </p:cNvSpPr>
          <p:nvPr>
            <p:ph type="dt" sz="half" idx="10"/>
          </p:nvPr>
        </p:nvSpPr>
        <p:spPr/>
        <p:txBody>
          <a:bodyPr/>
          <a:lstStyle/>
          <a:p>
            <a:fld id="{987866C6-9788-46EE-A644-812F08EA35E8}" type="datetime1">
              <a:rPr lang="en-US" smtClean="0"/>
              <a:t>1/25/2023</a:t>
            </a:fld>
            <a:endParaRPr lang="it-IT" dirty="0"/>
          </a:p>
        </p:txBody>
      </p:sp>
      <p:sp>
        <p:nvSpPr>
          <p:cNvPr id="5" name="Slide Number Placeholder 4"/>
          <p:cNvSpPr>
            <a:spLocks noGrp="1"/>
          </p:cNvSpPr>
          <p:nvPr>
            <p:ph type="sldNum" sz="quarter" idx="12"/>
          </p:nvPr>
        </p:nvSpPr>
        <p:spPr/>
        <p:txBody>
          <a:bodyPr/>
          <a:lstStyle/>
          <a:p>
            <a:fld id="{7ADC2682-86E0-43EF-9663-C77056E8D387}" type="slidenum">
              <a:rPr lang="it-IT" smtClean="0"/>
              <a:t>7</a:t>
            </a:fld>
            <a:endParaRPr lang="it-IT"/>
          </a:p>
        </p:txBody>
      </p:sp>
      <p:grpSp>
        <p:nvGrpSpPr>
          <p:cNvPr id="8" name="Groupe 5">
            <a:extLst>
              <a:ext uri="{FF2B5EF4-FFF2-40B4-BE49-F238E27FC236}">
                <a16:creationId xmlns:a16="http://schemas.microsoft.com/office/drawing/2014/main" id="{075C0B8E-5E6C-4C2B-A335-F85F547194E0}"/>
              </a:ext>
            </a:extLst>
          </p:cNvPr>
          <p:cNvGrpSpPr/>
          <p:nvPr/>
        </p:nvGrpSpPr>
        <p:grpSpPr>
          <a:xfrm>
            <a:off x="649176" y="1820724"/>
            <a:ext cx="2043367" cy="1466972"/>
            <a:chOff x="5448896" y="1023345"/>
            <a:chExt cx="3311107" cy="2467320"/>
          </a:xfrm>
        </p:grpSpPr>
        <p:pic>
          <p:nvPicPr>
            <p:cNvPr id="9" name="Image 9" descr="Une image contenant stationnaire&#10;&#10;Description générée automatiquement">
              <a:extLst>
                <a:ext uri="{FF2B5EF4-FFF2-40B4-BE49-F238E27FC236}">
                  <a16:creationId xmlns:a16="http://schemas.microsoft.com/office/drawing/2014/main" id="{C1B79FA0-D1F0-4AF0-9384-497A193902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552" y="1023345"/>
              <a:ext cx="2243451" cy="2467320"/>
            </a:xfrm>
            <a:prstGeom prst="rect">
              <a:avLst/>
            </a:prstGeom>
          </p:spPr>
        </p:pic>
        <p:cxnSp>
          <p:nvCxnSpPr>
            <p:cNvPr id="10" name="Connecteur droit avec flèche 11">
              <a:extLst>
                <a:ext uri="{FF2B5EF4-FFF2-40B4-BE49-F238E27FC236}">
                  <a16:creationId xmlns:a16="http://schemas.microsoft.com/office/drawing/2014/main" id="{FA4A96B3-6D46-4581-92B9-5373E752FAB6}"/>
                </a:ext>
              </a:extLst>
            </p:cNvPr>
            <p:cNvCxnSpPr/>
            <p:nvPr/>
          </p:nvCxnSpPr>
          <p:spPr>
            <a:xfrm>
              <a:off x="6220780" y="3184399"/>
              <a:ext cx="1152128" cy="0"/>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2">
              <a:extLst>
                <a:ext uri="{FF2B5EF4-FFF2-40B4-BE49-F238E27FC236}">
                  <a16:creationId xmlns:a16="http://schemas.microsoft.com/office/drawing/2014/main" id="{CCC59300-FCC3-4530-A615-986D6972455B}"/>
                </a:ext>
              </a:extLst>
            </p:cNvPr>
            <p:cNvSpPr txBox="1"/>
            <p:nvPr/>
          </p:nvSpPr>
          <p:spPr>
            <a:xfrm>
              <a:off x="5448896" y="3076677"/>
              <a:ext cx="1152128" cy="215444"/>
            </a:xfrm>
            <a:prstGeom prst="rect">
              <a:avLst/>
            </a:prstGeom>
            <a:noFill/>
          </p:spPr>
          <p:txBody>
            <a:bodyPr wrap="square" lIns="36000" tIns="0" rIns="36000" bIns="0" rtlCol="0">
              <a:spAutoFit/>
            </a:bodyPr>
            <a:lstStyle/>
            <a:p>
              <a:r>
                <a:rPr lang="fr-FR" sz="1400" dirty="0"/>
                <a:t>Bag n°1</a:t>
              </a:r>
            </a:p>
          </p:txBody>
        </p:sp>
        <p:cxnSp>
          <p:nvCxnSpPr>
            <p:cNvPr id="12" name="Connecteur droit avec flèche 14">
              <a:extLst>
                <a:ext uri="{FF2B5EF4-FFF2-40B4-BE49-F238E27FC236}">
                  <a16:creationId xmlns:a16="http://schemas.microsoft.com/office/drawing/2014/main" id="{33031EC0-85A8-478B-8274-1C0BC8037018}"/>
                </a:ext>
              </a:extLst>
            </p:cNvPr>
            <p:cNvCxnSpPr>
              <a:cxnSpLocks/>
            </p:cNvCxnSpPr>
            <p:nvPr/>
          </p:nvCxnSpPr>
          <p:spPr>
            <a:xfrm>
              <a:off x="6220780" y="2823778"/>
              <a:ext cx="1879612" cy="0"/>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3" name="ZoneTexte 15">
              <a:extLst>
                <a:ext uri="{FF2B5EF4-FFF2-40B4-BE49-F238E27FC236}">
                  <a16:creationId xmlns:a16="http://schemas.microsoft.com/office/drawing/2014/main" id="{562B83F2-A898-4456-94A9-F4078D26FBEC}"/>
                </a:ext>
              </a:extLst>
            </p:cNvPr>
            <p:cNvSpPr txBox="1"/>
            <p:nvPr/>
          </p:nvSpPr>
          <p:spPr>
            <a:xfrm>
              <a:off x="5448896" y="2699650"/>
              <a:ext cx="1152128" cy="215444"/>
            </a:xfrm>
            <a:prstGeom prst="rect">
              <a:avLst/>
            </a:prstGeom>
            <a:noFill/>
          </p:spPr>
          <p:txBody>
            <a:bodyPr wrap="square" lIns="36000" tIns="0" rIns="36000" bIns="0" rtlCol="0">
              <a:spAutoFit/>
            </a:bodyPr>
            <a:lstStyle/>
            <a:p>
              <a:r>
                <a:rPr lang="fr-FR" sz="1400" dirty="0"/>
                <a:t>Bag n°2</a:t>
              </a:r>
            </a:p>
          </p:txBody>
        </p:sp>
        <p:cxnSp>
          <p:nvCxnSpPr>
            <p:cNvPr id="14" name="Connecteur droit avec flèche 16">
              <a:extLst>
                <a:ext uri="{FF2B5EF4-FFF2-40B4-BE49-F238E27FC236}">
                  <a16:creationId xmlns:a16="http://schemas.microsoft.com/office/drawing/2014/main" id="{4CDEE8ED-3688-45A4-9716-8A9C49872F77}"/>
                </a:ext>
              </a:extLst>
            </p:cNvPr>
            <p:cNvCxnSpPr>
              <a:cxnSpLocks/>
            </p:cNvCxnSpPr>
            <p:nvPr/>
          </p:nvCxnSpPr>
          <p:spPr>
            <a:xfrm>
              <a:off x="6220780" y="2391730"/>
              <a:ext cx="790447" cy="0"/>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7">
              <a:extLst>
                <a:ext uri="{FF2B5EF4-FFF2-40B4-BE49-F238E27FC236}">
                  <a16:creationId xmlns:a16="http://schemas.microsoft.com/office/drawing/2014/main" id="{A367B92F-7E6A-4EAD-AF30-3D6A4788ADF1}"/>
                </a:ext>
              </a:extLst>
            </p:cNvPr>
            <p:cNvSpPr txBox="1"/>
            <p:nvPr/>
          </p:nvSpPr>
          <p:spPr>
            <a:xfrm>
              <a:off x="5448896" y="2284589"/>
              <a:ext cx="1152128" cy="215444"/>
            </a:xfrm>
            <a:prstGeom prst="rect">
              <a:avLst/>
            </a:prstGeom>
            <a:noFill/>
          </p:spPr>
          <p:txBody>
            <a:bodyPr wrap="square" lIns="36000" tIns="0" rIns="36000" bIns="0" rtlCol="0">
              <a:spAutoFit/>
            </a:bodyPr>
            <a:lstStyle/>
            <a:p>
              <a:r>
                <a:rPr lang="fr-FR" sz="1400" dirty="0"/>
                <a:t>Bag n°3</a:t>
              </a:r>
            </a:p>
          </p:txBody>
        </p:sp>
        <p:cxnSp>
          <p:nvCxnSpPr>
            <p:cNvPr id="16" name="Connecteur droit avec flèche 18">
              <a:extLst>
                <a:ext uri="{FF2B5EF4-FFF2-40B4-BE49-F238E27FC236}">
                  <a16:creationId xmlns:a16="http://schemas.microsoft.com/office/drawing/2014/main" id="{E2428BFE-AF1C-45C7-912E-C45505A86D94}"/>
                </a:ext>
              </a:extLst>
            </p:cNvPr>
            <p:cNvCxnSpPr>
              <a:cxnSpLocks/>
            </p:cNvCxnSpPr>
            <p:nvPr/>
          </p:nvCxnSpPr>
          <p:spPr>
            <a:xfrm>
              <a:off x="6220780" y="1995686"/>
              <a:ext cx="1485425" cy="0"/>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9">
              <a:extLst>
                <a:ext uri="{FF2B5EF4-FFF2-40B4-BE49-F238E27FC236}">
                  <a16:creationId xmlns:a16="http://schemas.microsoft.com/office/drawing/2014/main" id="{F0892AA2-0428-4A12-B7BF-483FE7D549D2}"/>
                </a:ext>
              </a:extLst>
            </p:cNvPr>
            <p:cNvSpPr txBox="1"/>
            <p:nvPr/>
          </p:nvSpPr>
          <p:spPr>
            <a:xfrm>
              <a:off x="5453503" y="1892981"/>
              <a:ext cx="1152128" cy="215444"/>
            </a:xfrm>
            <a:prstGeom prst="rect">
              <a:avLst/>
            </a:prstGeom>
            <a:noFill/>
          </p:spPr>
          <p:txBody>
            <a:bodyPr wrap="square" lIns="36000" tIns="0" rIns="36000" bIns="0" rtlCol="0">
              <a:spAutoFit/>
            </a:bodyPr>
            <a:lstStyle/>
            <a:p>
              <a:r>
                <a:rPr lang="fr-FR" sz="1400" dirty="0"/>
                <a:t>Bag n°4</a:t>
              </a:r>
            </a:p>
          </p:txBody>
        </p:sp>
        <p:cxnSp>
          <p:nvCxnSpPr>
            <p:cNvPr id="18" name="Connecteur droit avec flèche 20">
              <a:extLst>
                <a:ext uri="{FF2B5EF4-FFF2-40B4-BE49-F238E27FC236}">
                  <a16:creationId xmlns:a16="http://schemas.microsoft.com/office/drawing/2014/main" id="{A6C02A0E-E774-4047-BC76-9D96F111B256}"/>
                </a:ext>
              </a:extLst>
            </p:cNvPr>
            <p:cNvCxnSpPr>
              <a:cxnSpLocks/>
            </p:cNvCxnSpPr>
            <p:nvPr/>
          </p:nvCxnSpPr>
          <p:spPr>
            <a:xfrm>
              <a:off x="6220779" y="1527634"/>
              <a:ext cx="1485425" cy="0"/>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9" name="ZoneTexte 21">
              <a:extLst>
                <a:ext uri="{FF2B5EF4-FFF2-40B4-BE49-F238E27FC236}">
                  <a16:creationId xmlns:a16="http://schemas.microsoft.com/office/drawing/2014/main" id="{1B0EE2C5-F3B1-460E-B5C5-5C849671F928}"/>
                </a:ext>
              </a:extLst>
            </p:cNvPr>
            <p:cNvSpPr txBox="1"/>
            <p:nvPr/>
          </p:nvSpPr>
          <p:spPr>
            <a:xfrm>
              <a:off x="5463875" y="1425007"/>
              <a:ext cx="1152128" cy="215444"/>
            </a:xfrm>
            <a:prstGeom prst="rect">
              <a:avLst/>
            </a:prstGeom>
            <a:noFill/>
          </p:spPr>
          <p:txBody>
            <a:bodyPr wrap="square" lIns="36000" tIns="0" rIns="36000" bIns="0" rtlCol="0">
              <a:spAutoFit/>
            </a:bodyPr>
            <a:lstStyle/>
            <a:p>
              <a:r>
                <a:rPr lang="fr-FR" sz="1400" dirty="0"/>
                <a:t>Bag n°5</a:t>
              </a:r>
            </a:p>
          </p:txBody>
        </p:sp>
      </p:grpSp>
      <p:pic>
        <p:nvPicPr>
          <p:cNvPr id="6" name="Picture 5"/>
          <p:cNvPicPr>
            <a:picLocks noChangeAspect="1"/>
          </p:cNvPicPr>
          <p:nvPr/>
        </p:nvPicPr>
        <p:blipFill>
          <a:blip r:embed="rId4"/>
          <a:stretch>
            <a:fillRect/>
          </a:stretch>
        </p:blipFill>
        <p:spPr>
          <a:xfrm>
            <a:off x="1132268" y="4618221"/>
            <a:ext cx="1327730" cy="1762171"/>
          </a:xfrm>
          <a:prstGeom prst="rect">
            <a:avLst/>
          </a:prstGeom>
        </p:spPr>
      </p:pic>
      <p:sp>
        <p:nvSpPr>
          <p:cNvPr id="20" name="TextBox 19"/>
          <p:cNvSpPr txBox="1"/>
          <p:nvPr/>
        </p:nvSpPr>
        <p:spPr>
          <a:xfrm>
            <a:off x="2809082" y="2838514"/>
            <a:ext cx="2194960" cy="523220"/>
          </a:xfrm>
          <a:prstGeom prst="rect">
            <a:avLst/>
          </a:prstGeom>
          <a:noFill/>
        </p:spPr>
        <p:txBody>
          <a:bodyPr wrap="none" rtlCol="0">
            <a:spAutoFit/>
          </a:bodyPr>
          <a:lstStyle/>
          <a:p>
            <a:r>
              <a:rPr lang="en-GB" sz="1400" b="1" dirty="0">
                <a:solidFill>
                  <a:schemeClr val="accent4"/>
                </a:solidFill>
              </a:rPr>
              <a:t>Impact of H in the package</a:t>
            </a:r>
          </a:p>
          <a:p>
            <a:r>
              <a:rPr lang="en-GB" sz="1400" b="1" dirty="0">
                <a:solidFill>
                  <a:schemeClr val="accent4"/>
                </a:solidFill>
              </a:rPr>
              <a:t>Easily modelled</a:t>
            </a:r>
          </a:p>
        </p:txBody>
      </p:sp>
      <p:sp>
        <p:nvSpPr>
          <p:cNvPr id="23" name="TextBox 22"/>
          <p:cNvSpPr txBox="1"/>
          <p:nvPr/>
        </p:nvSpPr>
        <p:spPr>
          <a:xfrm>
            <a:off x="2658812" y="5802433"/>
            <a:ext cx="1535292" cy="523220"/>
          </a:xfrm>
          <a:prstGeom prst="rect">
            <a:avLst/>
          </a:prstGeom>
          <a:noFill/>
        </p:spPr>
        <p:txBody>
          <a:bodyPr wrap="none" rtlCol="0">
            <a:spAutoFit/>
          </a:bodyPr>
          <a:lstStyle/>
          <a:p>
            <a:r>
              <a:rPr lang="en-GB" sz="1400" b="1" dirty="0">
                <a:solidFill>
                  <a:schemeClr val="accent4"/>
                </a:solidFill>
              </a:rPr>
              <a:t>High density</a:t>
            </a:r>
          </a:p>
          <a:p>
            <a:r>
              <a:rPr lang="en-GB" sz="1400" b="1" dirty="0">
                <a:solidFill>
                  <a:schemeClr val="accent4"/>
                </a:solidFill>
              </a:rPr>
              <a:t>2 different vectors</a:t>
            </a:r>
          </a:p>
        </p:txBody>
      </p:sp>
      <p:sp>
        <p:nvSpPr>
          <p:cNvPr id="22" name="Rectangle 21"/>
          <p:cNvSpPr/>
          <p:nvPr/>
        </p:nvSpPr>
        <p:spPr>
          <a:xfrm>
            <a:off x="443060" y="1015112"/>
            <a:ext cx="11514054" cy="273722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6" name="Group 25"/>
          <p:cNvGrpSpPr/>
          <p:nvPr/>
        </p:nvGrpSpPr>
        <p:grpSpPr>
          <a:xfrm>
            <a:off x="6322250" y="1138818"/>
            <a:ext cx="2037571" cy="2622938"/>
            <a:chOff x="2497426" y="278883"/>
            <a:chExt cx="2234156" cy="2875999"/>
          </a:xfrm>
        </p:grpSpPr>
        <p:pic>
          <p:nvPicPr>
            <p:cNvPr id="27" name="Immagine 120"/>
            <p:cNvPicPr/>
            <p:nvPr/>
          </p:nvPicPr>
          <p:blipFill rotWithShape="1">
            <a:blip r:embed="rId5" cstate="screen">
              <a:extLst>
                <a:ext uri="{28A0092B-C50C-407E-A947-70E740481C1C}">
                  <a14:useLocalDpi xmlns:a14="http://schemas.microsoft.com/office/drawing/2010/main"/>
                </a:ext>
              </a:extLst>
            </a:blip>
            <a:srcRect/>
            <a:stretch/>
          </p:blipFill>
          <p:spPr bwMode="auto">
            <a:xfrm>
              <a:off x="2540351" y="278883"/>
              <a:ext cx="2165588" cy="2226767"/>
            </a:xfrm>
            <a:prstGeom prst="rect">
              <a:avLst/>
            </a:prstGeom>
            <a:ln>
              <a:noFill/>
            </a:ln>
            <a:extLst>
              <a:ext uri="{53640926-AAD7-44D8-BBD7-CCE9431645EC}">
                <a14:shadowObscured xmlns:a14="http://schemas.microsoft.com/office/drawing/2010/main"/>
              </a:ext>
            </a:extLst>
          </p:spPr>
        </p:pic>
        <p:sp>
          <p:nvSpPr>
            <p:cNvPr id="28" name="TextBox 27"/>
            <p:cNvSpPr txBox="1"/>
            <p:nvPr/>
          </p:nvSpPr>
          <p:spPr>
            <a:xfrm>
              <a:off x="2497426" y="2513688"/>
              <a:ext cx="2234156" cy="641194"/>
            </a:xfrm>
            <a:prstGeom prst="rect">
              <a:avLst/>
            </a:prstGeom>
            <a:noFill/>
          </p:spPr>
          <p:txBody>
            <a:bodyPr wrap="square" rtlCol="0">
              <a:spAutoFit/>
            </a:bodyPr>
            <a:lstStyle/>
            <a:p>
              <a:pPr algn="ctr"/>
              <a:r>
                <a:rPr lang="en-US" sz="1600" b="1" dirty="0">
                  <a:solidFill>
                    <a:srgbClr val="3D4888"/>
                  </a:solidFill>
                </a:rPr>
                <a:t>Gamma spectrometry</a:t>
              </a:r>
              <a:br>
                <a:rPr lang="en-US" sz="1600" b="1" dirty="0">
                  <a:solidFill>
                    <a:srgbClr val="3D4888"/>
                  </a:solidFill>
                </a:rPr>
              </a:br>
              <a:r>
                <a:rPr lang="en-US" sz="1600" b="1" dirty="0">
                  <a:solidFill>
                    <a:srgbClr val="3D4888"/>
                  </a:solidFill>
                </a:rPr>
                <a:t>SGS</a:t>
              </a:r>
            </a:p>
          </p:txBody>
        </p:sp>
      </p:grpSp>
      <p:sp>
        <p:nvSpPr>
          <p:cNvPr id="30" name="TextBox 29"/>
          <p:cNvSpPr txBox="1"/>
          <p:nvPr/>
        </p:nvSpPr>
        <p:spPr>
          <a:xfrm>
            <a:off x="443769" y="1034686"/>
            <a:ext cx="1620000" cy="400110"/>
          </a:xfrm>
          <a:prstGeom prst="rect">
            <a:avLst/>
          </a:prstGeom>
          <a:noFill/>
        </p:spPr>
        <p:txBody>
          <a:bodyPr wrap="square" rtlCol="0">
            <a:spAutoFit/>
          </a:bodyPr>
          <a:lstStyle/>
          <a:p>
            <a:pPr algn="ctr"/>
            <a:r>
              <a:rPr lang="en-US" sz="2000" dirty="0">
                <a:solidFill>
                  <a:schemeClr val="accent4"/>
                </a:solidFill>
              </a:rPr>
              <a:t>Virtual case 1</a:t>
            </a:r>
            <a:endParaRPr lang="en-US" sz="2000" dirty="0"/>
          </a:p>
        </p:txBody>
      </p:sp>
      <p:grpSp>
        <p:nvGrpSpPr>
          <p:cNvPr id="31" name="Group 30"/>
          <p:cNvGrpSpPr/>
          <p:nvPr/>
        </p:nvGrpSpPr>
        <p:grpSpPr>
          <a:xfrm>
            <a:off x="8623165" y="1133268"/>
            <a:ext cx="3333949" cy="2636738"/>
            <a:chOff x="5240087" y="278884"/>
            <a:chExt cx="3333949" cy="2636738"/>
          </a:xfrm>
        </p:grpSpPr>
        <p:pic>
          <p:nvPicPr>
            <p:cNvPr id="32" name="Image 5"/>
            <p:cNvPicPr/>
            <p:nvPr/>
          </p:nvPicPr>
          <p:blipFill>
            <a:blip r:embed="rId6"/>
            <a:stretch>
              <a:fillRect/>
            </a:stretch>
          </p:blipFill>
          <p:spPr bwMode="auto">
            <a:xfrm>
              <a:off x="6105927" y="278884"/>
              <a:ext cx="1530930" cy="2041495"/>
            </a:xfrm>
            <a:prstGeom prst="rect">
              <a:avLst/>
            </a:prstGeom>
          </p:spPr>
        </p:pic>
        <p:sp>
          <p:nvSpPr>
            <p:cNvPr id="33" name="TextBox 32"/>
            <p:cNvSpPr txBox="1"/>
            <p:nvPr/>
          </p:nvSpPr>
          <p:spPr>
            <a:xfrm>
              <a:off x="5240087" y="2330847"/>
              <a:ext cx="3333949" cy="584775"/>
            </a:xfrm>
            <a:prstGeom prst="rect">
              <a:avLst/>
            </a:prstGeom>
            <a:noFill/>
          </p:spPr>
          <p:txBody>
            <a:bodyPr wrap="square" rtlCol="0">
              <a:spAutoFit/>
            </a:bodyPr>
            <a:lstStyle/>
            <a:p>
              <a:pPr algn="ctr"/>
              <a:r>
                <a:rPr lang="en-US" sz="1600" b="1" dirty="0">
                  <a:solidFill>
                    <a:srgbClr val="3D4888"/>
                  </a:solidFill>
                </a:rPr>
                <a:t>Passive &amp; active neutron coincidence (PNCC &amp; ANCC) </a:t>
              </a:r>
            </a:p>
          </p:txBody>
        </p:sp>
      </p:grpSp>
      <p:grpSp>
        <p:nvGrpSpPr>
          <p:cNvPr id="40" name="Group 39"/>
          <p:cNvGrpSpPr/>
          <p:nvPr/>
        </p:nvGrpSpPr>
        <p:grpSpPr>
          <a:xfrm>
            <a:off x="6323818" y="4100411"/>
            <a:ext cx="2037571" cy="2622938"/>
            <a:chOff x="2497426" y="278883"/>
            <a:chExt cx="2234156" cy="2875999"/>
          </a:xfrm>
        </p:grpSpPr>
        <p:pic>
          <p:nvPicPr>
            <p:cNvPr id="41" name="Immagine 120"/>
            <p:cNvPicPr/>
            <p:nvPr/>
          </p:nvPicPr>
          <p:blipFill rotWithShape="1">
            <a:blip r:embed="rId5" cstate="screen">
              <a:extLst>
                <a:ext uri="{28A0092B-C50C-407E-A947-70E740481C1C}">
                  <a14:useLocalDpi xmlns:a14="http://schemas.microsoft.com/office/drawing/2010/main"/>
                </a:ext>
              </a:extLst>
            </a:blip>
            <a:srcRect/>
            <a:stretch/>
          </p:blipFill>
          <p:spPr bwMode="auto">
            <a:xfrm>
              <a:off x="2540351" y="278883"/>
              <a:ext cx="2165588" cy="2226767"/>
            </a:xfrm>
            <a:prstGeom prst="rect">
              <a:avLst/>
            </a:prstGeom>
            <a:ln>
              <a:noFill/>
            </a:ln>
            <a:extLst>
              <a:ext uri="{53640926-AAD7-44D8-BBD7-CCE9431645EC}">
                <a14:shadowObscured xmlns:a14="http://schemas.microsoft.com/office/drawing/2010/main"/>
              </a:ext>
            </a:extLst>
          </p:spPr>
        </p:pic>
        <p:sp>
          <p:nvSpPr>
            <p:cNvPr id="42" name="TextBox 41"/>
            <p:cNvSpPr txBox="1"/>
            <p:nvPr/>
          </p:nvSpPr>
          <p:spPr>
            <a:xfrm>
              <a:off x="2497426" y="2513688"/>
              <a:ext cx="2234156" cy="641194"/>
            </a:xfrm>
            <a:prstGeom prst="rect">
              <a:avLst/>
            </a:prstGeom>
            <a:noFill/>
          </p:spPr>
          <p:txBody>
            <a:bodyPr wrap="square" rtlCol="0">
              <a:spAutoFit/>
            </a:bodyPr>
            <a:lstStyle/>
            <a:p>
              <a:pPr algn="ctr"/>
              <a:r>
                <a:rPr lang="en-US" sz="1600" b="1" dirty="0">
                  <a:solidFill>
                    <a:srgbClr val="3D4888"/>
                  </a:solidFill>
                </a:rPr>
                <a:t>Gamma spectrometry</a:t>
              </a:r>
              <a:br>
                <a:rPr lang="en-US" sz="1600" b="1" dirty="0">
                  <a:solidFill>
                    <a:srgbClr val="3D4888"/>
                  </a:solidFill>
                </a:rPr>
              </a:br>
              <a:r>
                <a:rPr lang="en-US" sz="1600" b="1" dirty="0">
                  <a:solidFill>
                    <a:srgbClr val="3D4888"/>
                  </a:solidFill>
                </a:rPr>
                <a:t>SGS</a:t>
              </a:r>
            </a:p>
          </p:txBody>
        </p:sp>
      </p:grpSp>
      <p:grpSp>
        <p:nvGrpSpPr>
          <p:cNvPr id="43" name="Group 42"/>
          <p:cNvGrpSpPr/>
          <p:nvPr/>
        </p:nvGrpSpPr>
        <p:grpSpPr>
          <a:xfrm>
            <a:off x="8624733" y="4094861"/>
            <a:ext cx="3333949" cy="2390517"/>
            <a:chOff x="5240087" y="278884"/>
            <a:chExt cx="3333949" cy="2390517"/>
          </a:xfrm>
        </p:grpSpPr>
        <p:pic>
          <p:nvPicPr>
            <p:cNvPr id="44" name="Image 5"/>
            <p:cNvPicPr/>
            <p:nvPr/>
          </p:nvPicPr>
          <p:blipFill>
            <a:blip r:embed="rId6"/>
            <a:stretch>
              <a:fillRect/>
            </a:stretch>
          </p:blipFill>
          <p:spPr bwMode="auto">
            <a:xfrm>
              <a:off x="6105927" y="278884"/>
              <a:ext cx="1530930" cy="2041495"/>
            </a:xfrm>
            <a:prstGeom prst="rect">
              <a:avLst/>
            </a:prstGeom>
          </p:spPr>
        </p:pic>
        <p:sp>
          <p:nvSpPr>
            <p:cNvPr id="45" name="TextBox 44"/>
            <p:cNvSpPr txBox="1"/>
            <p:nvPr/>
          </p:nvSpPr>
          <p:spPr>
            <a:xfrm>
              <a:off x="5240087" y="2330847"/>
              <a:ext cx="3333949" cy="338554"/>
            </a:xfrm>
            <a:prstGeom prst="rect">
              <a:avLst/>
            </a:prstGeom>
            <a:noFill/>
          </p:spPr>
          <p:txBody>
            <a:bodyPr wrap="square" rtlCol="0">
              <a:spAutoFit/>
            </a:bodyPr>
            <a:lstStyle/>
            <a:p>
              <a:pPr algn="ctr"/>
              <a:r>
                <a:rPr lang="en-US" sz="1600" b="1" dirty="0">
                  <a:solidFill>
                    <a:srgbClr val="3D4888"/>
                  </a:solidFill>
                </a:rPr>
                <a:t>Passive neutron coincidence (PNCC) </a:t>
              </a:r>
            </a:p>
          </p:txBody>
        </p:sp>
      </p:grpSp>
      <p:sp>
        <p:nvSpPr>
          <p:cNvPr id="46" name="TextBox 45"/>
          <p:cNvSpPr txBox="1"/>
          <p:nvPr/>
        </p:nvSpPr>
        <p:spPr>
          <a:xfrm>
            <a:off x="461914" y="3986558"/>
            <a:ext cx="1620000" cy="400110"/>
          </a:xfrm>
          <a:prstGeom prst="rect">
            <a:avLst/>
          </a:prstGeom>
          <a:noFill/>
        </p:spPr>
        <p:txBody>
          <a:bodyPr wrap="square" rtlCol="0">
            <a:spAutoFit/>
          </a:bodyPr>
          <a:lstStyle/>
          <a:p>
            <a:pPr algn="ctr"/>
            <a:r>
              <a:rPr lang="en-US" sz="2000" dirty="0">
                <a:solidFill>
                  <a:schemeClr val="accent4"/>
                </a:solidFill>
              </a:rPr>
              <a:t>Virtual case 3</a:t>
            </a:r>
            <a:endParaRPr lang="en-US" sz="2000" dirty="0"/>
          </a:p>
        </p:txBody>
      </p:sp>
      <p:sp>
        <p:nvSpPr>
          <p:cNvPr id="47" name="Rectangle 46"/>
          <p:cNvSpPr/>
          <p:nvPr/>
        </p:nvSpPr>
        <p:spPr>
          <a:xfrm>
            <a:off x="435203" y="3957841"/>
            <a:ext cx="11514054" cy="273722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3868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167" y="8570"/>
            <a:ext cx="10515600" cy="1055948"/>
          </a:xfrm>
        </p:spPr>
        <p:txBody>
          <a:bodyPr>
            <a:normAutofit/>
          </a:bodyPr>
          <a:lstStyle/>
          <a:p>
            <a:r>
              <a:rPr lang="en-US" sz="4000" dirty="0"/>
              <a:t>WP8: Uncertainty assessment</a:t>
            </a:r>
            <a:endParaRPr lang="en-GB" sz="4000" dirty="0"/>
          </a:p>
        </p:txBody>
      </p:sp>
      <p:sp>
        <p:nvSpPr>
          <p:cNvPr id="4" name="Date Placeholder 3"/>
          <p:cNvSpPr>
            <a:spLocks noGrp="1"/>
          </p:cNvSpPr>
          <p:nvPr>
            <p:ph type="dt" sz="half" idx="10"/>
          </p:nvPr>
        </p:nvSpPr>
        <p:spPr/>
        <p:txBody>
          <a:bodyPr/>
          <a:lstStyle/>
          <a:p>
            <a:fld id="{987866C6-9788-46EE-A644-812F08EA35E8}" type="datetime1">
              <a:rPr lang="en-US" smtClean="0"/>
              <a:t>1/25/2023</a:t>
            </a:fld>
            <a:endParaRPr lang="it-IT"/>
          </a:p>
        </p:txBody>
      </p:sp>
      <p:sp>
        <p:nvSpPr>
          <p:cNvPr id="5" name="Slide Number Placeholder 4"/>
          <p:cNvSpPr>
            <a:spLocks noGrp="1"/>
          </p:cNvSpPr>
          <p:nvPr>
            <p:ph type="sldNum" sz="quarter" idx="12"/>
          </p:nvPr>
        </p:nvSpPr>
        <p:spPr/>
        <p:txBody>
          <a:bodyPr/>
          <a:lstStyle/>
          <a:p>
            <a:fld id="{7ADC2682-86E0-43EF-9663-C77056E8D387}" type="slidenum">
              <a:rPr lang="it-IT" smtClean="0"/>
              <a:t>8</a:t>
            </a:fld>
            <a:endParaRPr lang="it-IT"/>
          </a:p>
        </p:txBody>
      </p:sp>
      <p:sp>
        <p:nvSpPr>
          <p:cNvPr id="3" name="Content Placeholder 2"/>
          <p:cNvSpPr>
            <a:spLocks noGrp="1"/>
          </p:cNvSpPr>
          <p:nvPr>
            <p:ph idx="1"/>
          </p:nvPr>
        </p:nvSpPr>
        <p:spPr>
          <a:xfrm>
            <a:off x="305198" y="1064518"/>
            <a:ext cx="10515600" cy="5098077"/>
          </a:xfrm>
        </p:spPr>
        <p:txBody>
          <a:bodyPr>
            <a:normAutofit fontScale="77500" lnSpcReduction="20000"/>
          </a:bodyPr>
          <a:lstStyle/>
          <a:p>
            <a:r>
              <a:rPr lang="en-US" sz="3400" dirty="0"/>
              <a:t>Roadmap</a:t>
            </a:r>
          </a:p>
          <a:p>
            <a:pPr lvl="1">
              <a:spcBef>
                <a:spcPts val="1200"/>
              </a:spcBef>
            </a:pPr>
            <a:r>
              <a:rPr lang="en-US" sz="2900" dirty="0"/>
              <a:t>Identification of all sources of uncertainties for each measurement technique</a:t>
            </a:r>
          </a:p>
          <a:p>
            <a:pPr lvl="1">
              <a:spcBef>
                <a:spcPts val="1200"/>
              </a:spcBef>
            </a:pPr>
            <a:r>
              <a:rPr lang="en-US" sz="2900" dirty="0"/>
              <a:t>Quantification of all sources of uncertainties</a:t>
            </a:r>
          </a:p>
          <a:p>
            <a:pPr lvl="2"/>
            <a:r>
              <a:rPr lang="en-US" sz="2400" dirty="0"/>
              <a:t>MCNP simulations based</a:t>
            </a:r>
          </a:p>
          <a:p>
            <a:pPr lvl="2"/>
            <a:r>
              <a:rPr lang="en-US" sz="2400" dirty="0"/>
              <a:t>Focus on 2 virtual cases</a:t>
            </a:r>
          </a:p>
          <a:p>
            <a:pPr lvl="1">
              <a:spcBef>
                <a:spcPts val="1200"/>
              </a:spcBef>
            </a:pPr>
            <a:r>
              <a:rPr lang="en-US" sz="2900" dirty="0"/>
              <a:t>Propagate into final uncertainty</a:t>
            </a:r>
          </a:p>
          <a:p>
            <a:pPr lvl="2"/>
            <a:r>
              <a:rPr lang="en-US" sz="2400" dirty="0"/>
              <a:t>Individual measurement techniques</a:t>
            </a:r>
          </a:p>
          <a:p>
            <a:pPr lvl="2"/>
            <a:r>
              <a:rPr lang="en-US" sz="2400" dirty="0"/>
              <a:t>Combination of measurement techniques</a:t>
            </a:r>
          </a:p>
          <a:p>
            <a:pPr lvl="2"/>
            <a:endParaRPr lang="en-US" sz="2300" dirty="0"/>
          </a:p>
          <a:p>
            <a:endParaRPr lang="en-US" sz="3400" dirty="0"/>
          </a:p>
          <a:p>
            <a:pPr lvl="1"/>
            <a:endParaRPr lang="en-US" sz="2600" dirty="0"/>
          </a:p>
          <a:p>
            <a:pPr marL="457200" lvl="1" indent="0">
              <a:buNone/>
            </a:pPr>
            <a:endParaRPr lang="en-US" sz="2600" dirty="0"/>
          </a:p>
          <a:p>
            <a:r>
              <a:rPr lang="en-US" sz="3400" dirty="0"/>
              <a:t>Approach</a:t>
            </a:r>
          </a:p>
          <a:p>
            <a:pPr lvl="1">
              <a:spcBef>
                <a:spcPts val="1200"/>
              </a:spcBef>
            </a:pPr>
            <a:r>
              <a:rPr lang="en-US" sz="2900" dirty="0"/>
              <a:t>Bayesian inference</a:t>
            </a:r>
          </a:p>
          <a:p>
            <a:pPr lvl="1">
              <a:spcBef>
                <a:spcPts val="1200"/>
              </a:spcBef>
            </a:pPr>
            <a:r>
              <a:rPr lang="en-US" sz="2900" dirty="0"/>
              <a:t>Surrogate modeling</a:t>
            </a:r>
          </a:p>
          <a:p>
            <a:endParaRPr lang="en-US" dirty="0"/>
          </a:p>
          <a:p>
            <a:endParaRPr lang="en-GB" dirty="0"/>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95827" y="2953582"/>
            <a:ext cx="6565167" cy="3664745"/>
          </a:xfrm>
          <a:prstGeom prst="rect">
            <a:avLst/>
          </a:prstGeom>
        </p:spPr>
      </p:pic>
    </p:spTree>
    <p:extLst>
      <p:ext uri="{BB962C8B-B14F-4D97-AF65-F5344CB8AC3E}">
        <p14:creationId xmlns:p14="http://schemas.microsoft.com/office/powerpoint/2010/main" val="292484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6171071" y="1460188"/>
            <a:ext cx="5688000" cy="4754434"/>
          </a:xfrm>
          <a:prstGeom prst="rect">
            <a:avLst/>
          </a:prstGeom>
          <a:solidFill>
            <a:srgbClr val="EEF5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90918" y="1460113"/>
            <a:ext cx="5688000" cy="4754509"/>
          </a:xfrm>
          <a:prstGeom prst="rect">
            <a:avLst/>
          </a:prstGeom>
          <a:solidFill>
            <a:srgbClr val="EEF5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itle 48"/>
          <p:cNvSpPr>
            <a:spLocks noGrp="1"/>
          </p:cNvSpPr>
          <p:nvPr>
            <p:ph type="title"/>
          </p:nvPr>
        </p:nvSpPr>
        <p:spPr>
          <a:xfrm>
            <a:off x="190918" y="4875"/>
            <a:ext cx="10658475" cy="985576"/>
          </a:xfrm>
        </p:spPr>
        <p:txBody>
          <a:bodyPr/>
          <a:lstStyle/>
          <a:p>
            <a:pPr>
              <a:lnSpc>
                <a:spcPct val="100000"/>
              </a:lnSpc>
            </a:pPr>
            <a:r>
              <a:rPr lang="en-GB" sz="4000" dirty="0"/>
              <a:t>Approach: Bayesian inference - MCMC</a:t>
            </a:r>
          </a:p>
        </p:txBody>
      </p:sp>
      <p:sp>
        <p:nvSpPr>
          <p:cNvPr id="4" name="Slide Number Placeholder 3"/>
          <p:cNvSpPr>
            <a:spLocks noGrp="1"/>
          </p:cNvSpPr>
          <p:nvPr>
            <p:ph type="sldNum" sz="quarter" idx="4"/>
          </p:nvPr>
        </p:nvSpPr>
        <p:spPr/>
        <p:txBody>
          <a:bodyPr/>
          <a:lstStyle/>
          <a:p>
            <a:fld id="{A814E660-BF25-4843-B2A0-93C6E2B6253B}" type="slidenum">
              <a:rPr lang="en-BE" smtClean="0"/>
              <a:pPr/>
              <a:t>9</a:t>
            </a:fld>
            <a:endParaRPr lang="en-BE" dirty="0"/>
          </a:p>
        </p:txBody>
      </p:sp>
      <p:sp>
        <p:nvSpPr>
          <p:cNvPr id="6" name="Rounded Rectangle 5"/>
          <p:cNvSpPr/>
          <p:nvPr/>
        </p:nvSpPr>
        <p:spPr>
          <a:xfrm>
            <a:off x="5012902" y="1373172"/>
            <a:ext cx="847187" cy="561861"/>
          </a:xfrm>
          <a:prstGeom prst="round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1600" dirty="0">
                <a:solidFill>
                  <a:schemeClr val="accent1"/>
                </a:solidFill>
              </a:rPr>
              <a:t>input</a:t>
            </a:r>
          </a:p>
        </p:txBody>
      </p:sp>
      <p:sp>
        <p:nvSpPr>
          <p:cNvPr id="7" name="Rounded Rectangle 6"/>
          <p:cNvSpPr/>
          <p:nvPr/>
        </p:nvSpPr>
        <p:spPr>
          <a:xfrm>
            <a:off x="346720" y="4131599"/>
            <a:ext cx="1614415" cy="56186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accent3"/>
                </a:solidFill>
              </a:rPr>
              <a:t>final result</a:t>
            </a:r>
          </a:p>
        </p:txBody>
      </p:sp>
      <p:sp>
        <p:nvSpPr>
          <p:cNvPr id="8" name="Left-Right Arrow 7"/>
          <p:cNvSpPr/>
          <p:nvPr/>
        </p:nvSpPr>
        <p:spPr>
          <a:xfrm>
            <a:off x="9166215" y="4154937"/>
            <a:ext cx="435133" cy="123353"/>
          </a:xfrm>
          <a:prstGeom prst="lef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extBox 8"/>
          <p:cNvSpPr txBox="1"/>
          <p:nvPr/>
        </p:nvSpPr>
        <p:spPr>
          <a:xfrm>
            <a:off x="427461" y="5124247"/>
            <a:ext cx="5214914" cy="830997"/>
          </a:xfrm>
          <a:prstGeom prst="rect">
            <a:avLst/>
          </a:prstGeom>
          <a:noFill/>
        </p:spPr>
        <p:txBody>
          <a:bodyPr wrap="square" rtlCol="0">
            <a:spAutoFit/>
          </a:bodyPr>
          <a:lstStyle/>
          <a:p>
            <a:r>
              <a:rPr lang="en-US" sz="1600" dirty="0">
                <a:solidFill>
                  <a:srgbClr val="00B050"/>
                </a:solidFill>
              </a:rPr>
              <a:t>+ Any distribution</a:t>
            </a:r>
          </a:p>
          <a:p>
            <a:r>
              <a:rPr lang="en-US" sz="1600" dirty="0">
                <a:solidFill>
                  <a:srgbClr val="FF6600"/>
                </a:solidFill>
              </a:rPr>
              <a:t>-  Multiple observations inform about the same thing</a:t>
            </a:r>
          </a:p>
          <a:p>
            <a:r>
              <a:rPr lang="en-US" sz="1600" dirty="0">
                <a:solidFill>
                  <a:srgbClr val="FF6600"/>
                </a:solidFill>
              </a:rPr>
              <a:t>-  No check for data-model consistency</a:t>
            </a:r>
          </a:p>
        </p:txBody>
      </p:sp>
      <p:sp>
        <p:nvSpPr>
          <p:cNvPr id="10" name="Freeform 9"/>
          <p:cNvSpPr/>
          <p:nvPr/>
        </p:nvSpPr>
        <p:spPr>
          <a:xfrm>
            <a:off x="2407177" y="4117841"/>
            <a:ext cx="1184133" cy="419524"/>
          </a:xfrm>
          <a:custGeom>
            <a:avLst/>
            <a:gdLst>
              <a:gd name="connsiteX0" fmla="*/ 0 w 1749778"/>
              <a:gd name="connsiteY0" fmla="*/ 1207911 h 1230488"/>
              <a:gd name="connsiteX1" fmla="*/ 237067 w 1749778"/>
              <a:gd name="connsiteY1" fmla="*/ 1049866 h 1230488"/>
              <a:gd name="connsiteX2" fmla="*/ 383822 w 1749778"/>
              <a:gd name="connsiteY2" fmla="*/ 801511 h 1230488"/>
              <a:gd name="connsiteX3" fmla="*/ 451555 w 1749778"/>
              <a:gd name="connsiteY3" fmla="*/ 541866 h 1230488"/>
              <a:gd name="connsiteX4" fmla="*/ 496711 w 1749778"/>
              <a:gd name="connsiteY4" fmla="*/ 214488 h 1230488"/>
              <a:gd name="connsiteX5" fmla="*/ 564444 w 1749778"/>
              <a:gd name="connsiteY5" fmla="*/ 33866 h 1230488"/>
              <a:gd name="connsiteX6" fmla="*/ 643467 w 1749778"/>
              <a:gd name="connsiteY6" fmla="*/ 0 h 1230488"/>
              <a:gd name="connsiteX7" fmla="*/ 711200 w 1749778"/>
              <a:gd name="connsiteY7" fmla="*/ 67733 h 1230488"/>
              <a:gd name="connsiteX8" fmla="*/ 767644 w 1749778"/>
              <a:gd name="connsiteY8" fmla="*/ 316088 h 1230488"/>
              <a:gd name="connsiteX9" fmla="*/ 948267 w 1749778"/>
              <a:gd name="connsiteY9" fmla="*/ 745066 h 1230488"/>
              <a:gd name="connsiteX10" fmla="*/ 1128889 w 1749778"/>
              <a:gd name="connsiteY10" fmla="*/ 1083733 h 1230488"/>
              <a:gd name="connsiteX11" fmla="*/ 1343378 w 1749778"/>
              <a:gd name="connsiteY11" fmla="*/ 1162755 h 1230488"/>
              <a:gd name="connsiteX12" fmla="*/ 1749778 w 1749778"/>
              <a:gd name="connsiteY12" fmla="*/ 1230488 h 123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9778" h="1230488">
                <a:moveTo>
                  <a:pt x="0" y="1207911"/>
                </a:moveTo>
                <a:lnTo>
                  <a:pt x="237067" y="1049866"/>
                </a:lnTo>
                <a:lnTo>
                  <a:pt x="383822" y="801511"/>
                </a:lnTo>
                <a:lnTo>
                  <a:pt x="451555" y="541866"/>
                </a:lnTo>
                <a:lnTo>
                  <a:pt x="496711" y="214488"/>
                </a:lnTo>
                <a:lnTo>
                  <a:pt x="564444" y="33866"/>
                </a:lnTo>
                <a:lnTo>
                  <a:pt x="643467" y="0"/>
                </a:lnTo>
                <a:lnTo>
                  <a:pt x="711200" y="67733"/>
                </a:lnTo>
                <a:lnTo>
                  <a:pt x="767644" y="316088"/>
                </a:lnTo>
                <a:lnTo>
                  <a:pt x="948267" y="745066"/>
                </a:lnTo>
                <a:lnTo>
                  <a:pt x="1128889" y="1083733"/>
                </a:lnTo>
                <a:lnTo>
                  <a:pt x="1343378" y="1162755"/>
                </a:lnTo>
                <a:lnTo>
                  <a:pt x="1749778" y="1230488"/>
                </a:lnTo>
              </a:path>
            </a:pathLst>
          </a:cu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Freeform 10"/>
          <p:cNvSpPr/>
          <p:nvPr/>
        </p:nvSpPr>
        <p:spPr>
          <a:xfrm>
            <a:off x="4030781" y="2592466"/>
            <a:ext cx="1184133" cy="419524"/>
          </a:xfrm>
          <a:custGeom>
            <a:avLst/>
            <a:gdLst>
              <a:gd name="connsiteX0" fmla="*/ 0 w 1749778"/>
              <a:gd name="connsiteY0" fmla="*/ 1207911 h 1230488"/>
              <a:gd name="connsiteX1" fmla="*/ 237067 w 1749778"/>
              <a:gd name="connsiteY1" fmla="*/ 1049866 h 1230488"/>
              <a:gd name="connsiteX2" fmla="*/ 383822 w 1749778"/>
              <a:gd name="connsiteY2" fmla="*/ 801511 h 1230488"/>
              <a:gd name="connsiteX3" fmla="*/ 451555 w 1749778"/>
              <a:gd name="connsiteY3" fmla="*/ 541866 h 1230488"/>
              <a:gd name="connsiteX4" fmla="*/ 496711 w 1749778"/>
              <a:gd name="connsiteY4" fmla="*/ 214488 h 1230488"/>
              <a:gd name="connsiteX5" fmla="*/ 564444 w 1749778"/>
              <a:gd name="connsiteY5" fmla="*/ 33866 h 1230488"/>
              <a:gd name="connsiteX6" fmla="*/ 643467 w 1749778"/>
              <a:gd name="connsiteY6" fmla="*/ 0 h 1230488"/>
              <a:gd name="connsiteX7" fmla="*/ 711200 w 1749778"/>
              <a:gd name="connsiteY7" fmla="*/ 67733 h 1230488"/>
              <a:gd name="connsiteX8" fmla="*/ 767644 w 1749778"/>
              <a:gd name="connsiteY8" fmla="*/ 316088 h 1230488"/>
              <a:gd name="connsiteX9" fmla="*/ 948267 w 1749778"/>
              <a:gd name="connsiteY9" fmla="*/ 745066 h 1230488"/>
              <a:gd name="connsiteX10" fmla="*/ 1128889 w 1749778"/>
              <a:gd name="connsiteY10" fmla="*/ 1083733 h 1230488"/>
              <a:gd name="connsiteX11" fmla="*/ 1343378 w 1749778"/>
              <a:gd name="connsiteY11" fmla="*/ 1162755 h 1230488"/>
              <a:gd name="connsiteX12" fmla="*/ 1749778 w 1749778"/>
              <a:gd name="connsiteY12" fmla="*/ 1230488 h 123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9778" h="1230488">
                <a:moveTo>
                  <a:pt x="0" y="1207911"/>
                </a:moveTo>
                <a:lnTo>
                  <a:pt x="237067" y="1049866"/>
                </a:lnTo>
                <a:lnTo>
                  <a:pt x="383822" y="801511"/>
                </a:lnTo>
                <a:lnTo>
                  <a:pt x="451555" y="541866"/>
                </a:lnTo>
                <a:lnTo>
                  <a:pt x="496711" y="214488"/>
                </a:lnTo>
                <a:lnTo>
                  <a:pt x="564444" y="33866"/>
                </a:lnTo>
                <a:lnTo>
                  <a:pt x="643467" y="0"/>
                </a:lnTo>
                <a:lnTo>
                  <a:pt x="711200" y="67733"/>
                </a:lnTo>
                <a:lnTo>
                  <a:pt x="767644" y="316088"/>
                </a:lnTo>
                <a:lnTo>
                  <a:pt x="948267" y="745066"/>
                </a:lnTo>
                <a:lnTo>
                  <a:pt x="1128889" y="1083733"/>
                </a:lnTo>
                <a:lnTo>
                  <a:pt x="1343378" y="1162755"/>
                </a:lnTo>
                <a:lnTo>
                  <a:pt x="1749778" y="1230488"/>
                </a:lnTo>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Freeform 11"/>
          <p:cNvSpPr/>
          <p:nvPr/>
        </p:nvSpPr>
        <p:spPr>
          <a:xfrm>
            <a:off x="703321" y="2581364"/>
            <a:ext cx="1184133" cy="419524"/>
          </a:xfrm>
          <a:custGeom>
            <a:avLst/>
            <a:gdLst>
              <a:gd name="connsiteX0" fmla="*/ 0 w 1749778"/>
              <a:gd name="connsiteY0" fmla="*/ 1207911 h 1230488"/>
              <a:gd name="connsiteX1" fmla="*/ 237067 w 1749778"/>
              <a:gd name="connsiteY1" fmla="*/ 1049866 h 1230488"/>
              <a:gd name="connsiteX2" fmla="*/ 383822 w 1749778"/>
              <a:gd name="connsiteY2" fmla="*/ 801511 h 1230488"/>
              <a:gd name="connsiteX3" fmla="*/ 451555 w 1749778"/>
              <a:gd name="connsiteY3" fmla="*/ 541866 h 1230488"/>
              <a:gd name="connsiteX4" fmla="*/ 496711 w 1749778"/>
              <a:gd name="connsiteY4" fmla="*/ 214488 h 1230488"/>
              <a:gd name="connsiteX5" fmla="*/ 564444 w 1749778"/>
              <a:gd name="connsiteY5" fmla="*/ 33866 h 1230488"/>
              <a:gd name="connsiteX6" fmla="*/ 643467 w 1749778"/>
              <a:gd name="connsiteY6" fmla="*/ 0 h 1230488"/>
              <a:gd name="connsiteX7" fmla="*/ 711200 w 1749778"/>
              <a:gd name="connsiteY7" fmla="*/ 67733 h 1230488"/>
              <a:gd name="connsiteX8" fmla="*/ 767644 w 1749778"/>
              <a:gd name="connsiteY8" fmla="*/ 316088 h 1230488"/>
              <a:gd name="connsiteX9" fmla="*/ 948267 w 1749778"/>
              <a:gd name="connsiteY9" fmla="*/ 745066 h 1230488"/>
              <a:gd name="connsiteX10" fmla="*/ 1128889 w 1749778"/>
              <a:gd name="connsiteY10" fmla="*/ 1083733 h 1230488"/>
              <a:gd name="connsiteX11" fmla="*/ 1343378 w 1749778"/>
              <a:gd name="connsiteY11" fmla="*/ 1162755 h 1230488"/>
              <a:gd name="connsiteX12" fmla="*/ 1749778 w 1749778"/>
              <a:gd name="connsiteY12" fmla="*/ 1230488 h 123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9778" h="1230488">
                <a:moveTo>
                  <a:pt x="0" y="1207911"/>
                </a:moveTo>
                <a:lnTo>
                  <a:pt x="237067" y="1049866"/>
                </a:lnTo>
                <a:lnTo>
                  <a:pt x="383822" y="801511"/>
                </a:lnTo>
                <a:lnTo>
                  <a:pt x="451555" y="541866"/>
                </a:lnTo>
                <a:lnTo>
                  <a:pt x="496711" y="214488"/>
                </a:lnTo>
                <a:lnTo>
                  <a:pt x="564444" y="33866"/>
                </a:lnTo>
                <a:lnTo>
                  <a:pt x="643467" y="0"/>
                </a:lnTo>
                <a:lnTo>
                  <a:pt x="711200" y="67733"/>
                </a:lnTo>
                <a:lnTo>
                  <a:pt x="767644" y="316088"/>
                </a:lnTo>
                <a:lnTo>
                  <a:pt x="948267" y="745066"/>
                </a:lnTo>
                <a:lnTo>
                  <a:pt x="1128889" y="1083733"/>
                </a:lnTo>
                <a:lnTo>
                  <a:pt x="1343378" y="1162755"/>
                </a:lnTo>
                <a:lnTo>
                  <a:pt x="1749778" y="1230488"/>
                </a:lnTo>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Content Placeholder 2"/>
          <p:cNvSpPr txBox="1">
            <a:spLocks/>
          </p:cNvSpPr>
          <p:nvPr/>
        </p:nvSpPr>
        <p:spPr>
          <a:xfrm>
            <a:off x="1194612" y="1234675"/>
            <a:ext cx="3648711" cy="86004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D488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D488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D488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D488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D488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t>MC</a:t>
            </a:r>
          </a:p>
        </p:txBody>
      </p:sp>
      <p:sp>
        <p:nvSpPr>
          <p:cNvPr id="14" name="TextBox 13"/>
          <p:cNvSpPr txBox="1"/>
          <p:nvPr/>
        </p:nvSpPr>
        <p:spPr>
          <a:xfrm>
            <a:off x="363283" y="1915816"/>
            <a:ext cx="1717109" cy="584775"/>
          </a:xfrm>
          <a:prstGeom prst="rect">
            <a:avLst/>
          </a:prstGeom>
          <a:noFill/>
        </p:spPr>
        <p:txBody>
          <a:bodyPr wrap="square" rtlCol="0">
            <a:spAutoFit/>
          </a:bodyPr>
          <a:lstStyle/>
          <a:p>
            <a:pPr algn="ctr"/>
            <a:r>
              <a:rPr lang="en-US" sz="1600" dirty="0">
                <a:solidFill>
                  <a:schemeClr val="accent1"/>
                </a:solidFill>
              </a:rPr>
              <a:t>measured</a:t>
            </a:r>
          </a:p>
          <a:p>
            <a:pPr algn="ctr"/>
            <a:r>
              <a:rPr lang="en-US" sz="1600" dirty="0">
                <a:solidFill>
                  <a:schemeClr val="accent1"/>
                </a:solidFill>
              </a:rPr>
              <a:t>gross counts</a:t>
            </a:r>
          </a:p>
        </p:txBody>
      </p:sp>
      <p:sp>
        <p:nvSpPr>
          <p:cNvPr id="15" name="TextBox 14"/>
          <p:cNvSpPr txBox="1"/>
          <p:nvPr/>
        </p:nvSpPr>
        <p:spPr>
          <a:xfrm>
            <a:off x="3567558" y="2125743"/>
            <a:ext cx="1544603" cy="338554"/>
          </a:xfrm>
          <a:prstGeom prst="rect">
            <a:avLst/>
          </a:prstGeom>
          <a:noFill/>
        </p:spPr>
        <p:txBody>
          <a:bodyPr wrap="square" rtlCol="0">
            <a:spAutoFit/>
          </a:bodyPr>
          <a:lstStyle/>
          <a:p>
            <a:pPr algn="r"/>
            <a:r>
              <a:rPr lang="en-US" sz="1600" dirty="0">
                <a:solidFill>
                  <a:schemeClr val="accent1"/>
                </a:solidFill>
              </a:rPr>
              <a:t>efficiencies</a:t>
            </a:r>
          </a:p>
        </p:txBody>
      </p:sp>
      <p:sp>
        <p:nvSpPr>
          <p:cNvPr id="16" name="TextBox 15"/>
          <p:cNvSpPr txBox="1"/>
          <p:nvPr/>
        </p:nvSpPr>
        <p:spPr>
          <a:xfrm>
            <a:off x="2386051" y="4598855"/>
            <a:ext cx="1015985" cy="338554"/>
          </a:xfrm>
          <a:prstGeom prst="rect">
            <a:avLst/>
          </a:prstGeom>
          <a:noFill/>
        </p:spPr>
        <p:txBody>
          <a:bodyPr wrap="square" rtlCol="0">
            <a:spAutoFit/>
          </a:bodyPr>
          <a:lstStyle/>
          <a:p>
            <a:pPr algn="r"/>
            <a:r>
              <a:rPr lang="en-US" sz="1600" dirty="0">
                <a:solidFill>
                  <a:schemeClr val="accent3"/>
                </a:solidFill>
              </a:rPr>
              <a:t>activities</a:t>
            </a:r>
          </a:p>
        </p:txBody>
      </p:sp>
      <p:sp>
        <p:nvSpPr>
          <p:cNvPr id="17" name="Freeform 16"/>
          <p:cNvSpPr/>
          <p:nvPr/>
        </p:nvSpPr>
        <p:spPr>
          <a:xfrm>
            <a:off x="7990314" y="2439141"/>
            <a:ext cx="1184133" cy="419524"/>
          </a:xfrm>
          <a:custGeom>
            <a:avLst/>
            <a:gdLst>
              <a:gd name="connsiteX0" fmla="*/ 0 w 1749778"/>
              <a:gd name="connsiteY0" fmla="*/ 1207911 h 1230488"/>
              <a:gd name="connsiteX1" fmla="*/ 237067 w 1749778"/>
              <a:gd name="connsiteY1" fmla="*/ 1049866 h 1230488"/>
              <a:gd name="connsiteX2" fmla="*/ 383822 w 1749778"/>
              <a:gd name="connsiteY2" fmla="*/ 801511 h 1230488"/>
              <a:gd name="connsiteX3" fmla="*/ 451555 w 1749778"/>
              <a:gd name="connsiteY3" fmla="*/ 541866 h 1230488"/>
              <a:gd name="connsiteX4" fmla="*/ 496711 w 1749778"/>
              <a:gd name="connsiteY4" fmla="*/ 214488 h 1230488"/>
              <a:gd name="connsiteX5" fmla="*/ 564444 w 1749778"/>
              <a:gd name="connsiteY5" fmla="*/ 33866 h 1230488"/>
              <a:gd name="connsiteX6" fmla="*/ 643467 w 1749778"/>
              <a:gd name="connsiteY6" fmla="*/ 0 h 1230488"/>
              <a:gd name="connsiteX7" fmla="*/ 711200 w 1749778"/>
              <a:gd name="connsiteY7" fmla="*/ 67733 h 1230488"/>
              <a:gd name="connsiteX8" fmla="*/ 767644 w 1749778"/>
              <a:gd name="connsiteY8" fmla="*/ 316088 h 1230488"/>
              <a:gd name="connsiteX9" fmla="*/ 948267 w 1749778"/>
              <a:gd name="connsiteY9" fmla="*/ 745066 h 1230488"/>
              <a:gd name="connsiteX10" fmla="*/ 1128889 w 1749778"/>
              <a:gd name="connsiteY10" fmla="*/ 1083733 h 1230488"/>
              <a:gd name="connsiteX11" fmla="*/ 1343378 w 1749778"/>
              <a:gd name="connsiteY11" fmla="*/ 1162755 h 1230488"/>
              <a:gd name="connsiteX12" fmla="*/ 1749778 w 1749778"/>
              <a:gd name="connsiteY12" fmla="*/ 1230488 h 123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9778" h="1230488">
                <a:moveTo>
                  <a:pt x="0" y="1207911"/>
                </a:moveTo>
                <a:lnTo>
                  <a:pt x="237067" y="1049866"/>
                </a:lnTo>
                <a:lnTo>
                  <a:pt x="383822" y="801511"/>
                </a:lnTo>
                <a:lnTo>
                  <a:pt x="451555" y="541866"/>
                </a:lnTo>
                <a:lnTo>
                  <a:pt x="496711" y="214488"/>
                </a:lnTo>
                <a:lnTo>
                  <a:pt x="564444" y="33866"/>
                </a:lnTo>
                <a:lnTo>
                  <a:pt x="643467" y="0"/>
                </a:lnTo>
                <a:lnTo>
                  <a:pt x="711200" y="67733"/>
                </a:lnTo>
                <a:lnTo>
                  <a:pt x="767644" y="316088"/>
                </a:lnTo>
                <a:lnTo>
                  <a:pt x="948267" y="745066"/>
                </a:lnTo>
                <a:lnTo>
                  <a:pt x="1128889" y="1083733"/>
                </a:lnTo>
                <a:lnTo>
                  <a:pt x="1343378" y="1162755"/>
                </a:lnTo>
                <a:lnTo>
                  <a:pt x="1749778" y="1230488"/>
                </a:lnTo>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Freeform 18"/>
          <p:cNvSpPr/>
          <p:nvPr/>
        </p:nvSpPr>
        <p:spPr>
          <a:xfrm>
            <a:off x="9595275" y="2460743"/>
            <a:ext cx="1184133" cy="419524"/>
          </a:xfrm>
          <a:custGeom>
            <a:avLst/>
            <a:gdLst>
              <a:gd name="connsiteX0" fmla="*/ 0 w 1749778"/>
              <a:gd name="connsiteY0" fmla="*/ 1207911 h 1230488"/>
              <a:gd name="connsiteX1" fmla="*/ 237067 w 1749778"/>
              <a:gd name="connsiteY1" fmla="*/ 1049866 h 1230488"/>
              <a:gd name="connsiteX2" fmla="*/ 383822 w 1749778"/>
              <a:gd name="connsiteY2" fmla="*/ 801511 h 1230488"/>
              <a:gd name="connsiteX3" fmla="*/ 451555 w 1749778"/>
              <a:gd name="connsiteY3" fmla="*/ 541866 h 1230488"/>
              <a:gd name="connsiteX4" fmla="*/ 496711 w 1749778"/>
              <a:gd name="connsiteY4" fmla="*/ 214488 h 1230488"/>
              <a:gd name="connsiteX5" fmla="*/ 564444 w 1749778"/>
              <a:gd name="connsiteY5" fmla="*/ 33866 h 1230488"/>
              <a:gd name="connsiteX6" fmla="*/ 643467 w 1749778"/>
              <a:gd name="connsiteY6" fmla="*/ 0 h 1230488"/>
              <a:gd name="connsiteX7" fmla="*/ 711200 w 1749778"/>
              <a:gd name="connsiteY7" fmla="*/ 67733 h 1230488"/>
              <a:gd name="connsiteX8" fmla="*/ 767644 w 1749778"/>
              <a:gd name="connsiteY8" fmla="*/ 316088 h 1230488"/>
              <a:gd name="connsiteX9" fmla="*/ 948267 w 1749778"/>
              <a:gd name="connsiteY9" fmla="*/ 745066 h 1230488"/>
              <a:gd name="connsiteX10" fmla="*/ 1128889 w 1749778"/>
              <a:gd name="connsiteY10" fmla="*/ 1083733 h 1230488"/>
              <a:gd name="connsiteX11" fmla="*/ 1343378 w 1749778"/>
              <a:gd name="connsiteY11" fmla="*/ 1162755 h 1230488"/>
              <a:gd name="connsiteX12" fmla="*/ 1749778 w 1749778"/>
              <a:gd name="connsiteY12" fmla="*/ 1230488 h 123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9778" h="1230488">
                <a:moveTo>
                  <a:pt x="0" y="1207911"/>
                </a:moveTo>
                <a:lnTo>
                  <a:pt x="237067" y="1049866"/>
                </a:lnTo>
                <a:lnTo>
                  <a:pt x="383822" y="801511"/>
                </a:lnTo>
                <a:lnTo>
                  <a:pt x="451555" y="541866"/>
                </a:lnTo>
                <a:lnTo>
                  <a:pt x="496711" y="214488"/>
                </a:lnTo>
                <a:lnTo>
                  <a:pt x="564444" y="33866"/>
                </a:lnTo>
                <a:lnTo>
                  <a:pt x="643467" y="0"/>
                </a:lnTo>
                <a:lnTo>
                  <a:pt x="711200" y="67733"/>
                </a:lnTo>
                <a:lnTo>
                  <a:pt x="767644" y="316088"/>
                </a:lnTo>
                <a:lnTo>
                  <a:pt x="948267" y="745066"/>
                </a:lnTo>
                <a:lnTo>
                  <a:pt x="1128889" y="1083733"/>
                </a:lnTo>
                <a:lnTo>
                  <a:pt x="1343378" y="1162755"/>
                </a:lnTo>
                <a:lnTo>
                  <a:pt x="1749778" y="1230488"/>
                </a:lnTo>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6360229" y="2427297"/>
            <a:ext cx="1184133" cy="419524"/>
          </a:xfrm>
          <a:custGeom>
            <a:avLst/>
            <a:gdLst>
              <a:gd name="connsiteX0" fmla="*/ 0 w 1749778"/>
              <a:gd name="connsiteY0" fmla="*/ 1207911 h 1230488"/>
              <a:gd name="connsiteX1" fmla="*/ 237067 w 1749778"/>
              <a:gd name="connsiteY1" fmla="*/ 1049866 h 1230488"/>
              <a:gd name="connsiteX2" fmla="*/ 383822 w 1749778"/>
              <a:gd name="connsiteY2" fmla="*/ 801511 h 1230488"/>
              <a:gd name="connsiteX3" fmla="*/ 451555 w 1749778"/>
              <a:gd name="connsiteY3" fmla="*/ 541866 h 1230488"/>
              <a:gd name="connsiteX4" fmla="*/ 496711 w 1749778"/>
              <a:gd name="connsiteY4" fmla="*/ 214488 h 1230488"/>
              <a:gd name="connsiteX5" fmla="*/ 564444 w 1749778"/>
              <a:gd name="connsiteY5" fmla="*/ 33866 h 1230488"/>
              <a:gd name="connsiteX6" fmla="*/ 643467 w 1749778"/>
              <a:gd name="connsiteY6" fmla="*/ 0 h 1230488"/>
              <a:gd name="connsiteX7" fmla="*/ 711200 w 1749778"/>
              <a:gd name="connsiteY7" fmla="*/ 67733 h 1230488"/>
              <a:gd name="connsiteX8" fmla="*/ 767644 w 1749778"/>
              <a:gd name="connsiteY8" fmla="*/ 316088 h 1230488"/>
              <a:gd name="connsiteX9" fmla="*/ 948267 w 1749778"/>
              <a:gd name="connsiteY9" fmla="*/ 745066 h 1230488"/>
              <a:gd name="connsiteX10" fmla="*/ 1128889 w 1749778"/>
              <a:gd name="connsiteY10" fmla="*/ 1083733 h 1230488"/>
              <a:gd name="connsiteX11" fmla="*/ 1343378 w 1749778"/>
              <a:gd name="connsiteY11" fmla="*/ 1162755 h 1230488"/>
              <a:gd name="connsiteX12" fmla="*/ 1749778 w 1749778"/>
              <a:gd name="connsiteY12" fmla="*/ 1230488 h 123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9778" h="1230488">
                <a:moveTo>
                  <a:pt x="0" y="1207911"/>
                </a:moveTo>
                <a:lnTo>
                  <a:pt x="237067" y="1049866"/>
                </a:lnTo>
                <a:lnTo>
                  <a:pt x="383822" y="801511"/>
                </a:lnTo>
                <a:lnTo>
                  <a:pt x="451555" y="541866"/>
                </a:lnTo>
                <a:lnTo>
                  <a:pt x="496711" y="214488"/>
                </a:lnTo>
                <a:lnTo>
                  <a:pt x="564444" y="33866"/>
                </a:lnTo>
                <a:lnTo>
                  <a:pt x="643467" y="0"/>
                </a:lnTo>
                <a:lnTo>
                  <a:pt x="711200" y="67733"/>
                </a:lnTo>
                <a:lnTo>
                  <a:pt x="767644" y="316088"/>
                </a:lnTo>
                <a:lnTo>
                  <a:pt x="948267" y="745066"/>
                </a:lnTo>
                <a:lnTo>
                  <a:pt x="1128889" y="1083733"/>
                </a:lnTo>
                <a:lnTo>
                  <a:pt x="1343378" y="1162755"/>
                </a:lnTo>
                <a:lnTo>
                  <a:pt x="1749778" y="1230488"/>
                </a:lnTo>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9485752" y="2001935"/>
            <a:ext cx="1311372" cy="369332"/>
          </a:xfrm>
          <a:prstGeom prst="rect">
            <a:avLst/>
          </a:prstGeom>
          <a:noFill/>
        </p:spPr>
        <p:txBody>
          <a:bodyPr wrap="square" rtlCol="0">
            <a:spAutoFit/>
          </a:bodyPr>
          <a:lstStyle/>
          <a:p>
            <a:pPr algn="ctr"/>
            <a:r>
              <a:rPr lang="en-US" dirty="0">
                <a:solidFill>
                  <a:schemeClr val="accent1"/>
                </a:solidFill>
              </a:rPr>
              <a:t>activities</a:t>
            </a:r>
          </a:p>
        </p:txBody>
      </p:sp>
      <p:sp>
        <p:nvSpPr>
          <p:cNvPr id="23" name="TextBox 22"/>
          <p:cNvSpPr txBox="1"/>
          <p:nvPr/>
        </p:nvSpPr>
        <p:spPr>
          <a:xfrm>
            <a:off x="7693013" y="1998917"/>
            <a:ext cx="1544603" cy="369332"/>
          </a:xfrm>
          <a:prstGeom prst="rect">
            <a:avLst/>
          </a:prstGeom>
          <a:noFill/>
        </p:spPr>
        <p:txBody>
          <a:bodyPr wrap="square" rtlCol="0">
            <a:spAutoFit/>
          </a:bodyPr>
          <a:lstStyle/>
          <a:p>
            <a:pPr algn="r"/>
            <a:r>
              <a:rPr lang="en-US" dirty="0">
                <a:solidFill>
                  <a:schemeClr val="accent1"/>
                </a:solidFill>
              </a:rPr>
              <a:t>efficiencies</a:t>
            </a:r>
          </a:p>
        </p:txBody>
      </p:sp>
      <p:sp>
        <p:nvSpPr>
          <p:cNvPr id="24" name="TextBox 23"/>
          <p:cNvSpPr txBox="1"/>
          <p:nvPr/>
        </p:nvSpPr>
        <p:spPr>
          <a:xfrm>
            <a:off x="6750814" y="3970881"/>
            <a:ext cx="1424244" cy="584775"/>
          </a:xfrm>
          <a:prstGeom prst="rect">
            <a:avLst/>
          </a:prstGeom>
          <a:noFill/>
        </p:spPr>
        <p:txBody>
          <a:bodyPr wrap="square" rtlCol="0">
            <a:spAutoFit/>
          </a:bodyPr>
          <a:lstStyle/>
          <a:p>
            <a:pPr algn="ctr"/>
            <a:r>
              <a:rPr lang="en-US" sz="1600" dirty="0">
                <a:solidFill>
                  <a:schemeClr val="accent1"/>
                </a:solidFill>
              </a:rPr>
              <a:t>simulated</a:t>
            </a:r>
          </a:p>
          <a:p>
            <a:pPr algn="ctr"/>
            <a:r>
              <a:rPr lang="en-US" sz="1600" dirty="0">
                <a:solidFill>
                  <a:schemeClr val="accent1"/>
                </a:solidFill>
              </a:rPr>
              <a:t>gross counts</a:t>
            </a:r>
          </a:p>
        </p:txBody>
      </p:sp>
      <p:sp>
        <p:nvSpPr>
          <p:cNvPr id="25" name="TextBox 24"/>
          <p:cNvSpPr txBox="1"/>
          <p:nvPr/>
        </p:nvSpPr>
        <p:spPr>
          <a:xfrm>
            <a:off x="9945144" y="3921734"/>
            <a:ext cx="1450054" cy="584775"/>
          </a:xfrm>
          <a:prstGeom prst="rect">
            <a:avLst/>
          </a:prstGeom>
          <a:noFill/>
        </p:spPr>
        <p:txBody>
          <a:bodyPr wrap="square" rtlCol="0">
            <a:spAutoFit/>
          </a:bodyPr>
          <a:lstStyle/>
          <a:p>
            <a:pPr algn="ctr"/>
            <a:r>
              <a:rPr lang="en-US" sz="1600" dirty="0">
                <a:solidFill>
                  <a:schemeClr val="accent1"/>
                </a:solidFill>
              </a:rPr>
              <a:t>measured</a:t>
            </a:r>
          </a:p>
          <a:p>
            <a:pPr algn="ctr"/>
            <a:r>
              <a:rPr lang="en-US" sz="1600" dirty="0">
                <a:solidFill>
                  <a:schemeClr val="accent1"/>
                </a:solidFill>
              </a:rPr>
              <a:t>gross counts</a:t>
            </a:r>
          </a:p>
        </p:txBody>
      </p:sp>
      <p:sp>
        <p:nvSpPr>
          <p:cNvPr id="26" name="Oval 25"/>
          <p:cNvSpPr/>
          <p:nvPr/>
        </p:nvSpPr>
        <p:spPr>
          <a:xfrm>
            <a:off x="9779866" y="4078119"/>
            <a:ext cx="249484" cy="24948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2"/>
          <p:cNvSpPr txBox="1">
            <a:spLocks/>
          </p:cNvSpPr>
          <p:nvPr/>
        </p:nvSpPr>
        <p:spPr>
          <a:xfrm>
            <a:off x="7052191" y="1097271"/>
            <a:ext cx="3648711" cy="111029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D488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D488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D488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D488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D488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t>MCMC</a:t>
            </a:r>
          </a:p>
        </p:txBody>
      </p:sp>
      <p:sp>
        <p:nvSpPr>
          <p:cNvPr id="28" name="Freeform 27"/>
          <p:cNvSpPr/>
          <p:nvPr/>
        </p:nvSpPr>
        <p:spPr>
          <a:xfrm>
            <a:off x="10211586" y="2415131"/>
            <a:ext cx="316993" cy="459566"/>
          </a:xfrm>
          <a:custGeom>
            <a:avLst/>
            <a:gdLst>
              <a:gd name="connsiteX0" fmla="*/ 0 w 778933"/>
              <a:gd name="connsiteY0" fmla="*/ 406400 h 406400"/>
              <a:gd name="connsiteX1" fmla="*/ 0 w 778933"/>
              <a:gd name="connsiteY1" fmla="*/ 406400 h 406400"/>
              <a:gd name="connsiteX2" fmla="*/ 135467 w 778933"/>
              <a:gd name="connsiteY2" fmla="*/ 338667 h 406400"/>
              <a:gd name="connsiteX3" fmla="*/ 214489 w 778933"/>
              <a:gd name="connsiteY3" fmla="*/ 316089 h 406400"/>
              <a:gd name="connsiteX4" fmla="*/ 248356 w 778933"/>
              <a:gd name="connsiteY4" fmla="*/ 293511 h 406400"/>
              <a:gd name="connsiteX5" fmla="*/ 304800 w 778933"/>
              <a:gd name="connsiteY5" fmla="*/ 225778 h 406400"/>
              <a:gd name="connsiteX6" fmla="*/ 338667 w 778933"/>
              <a:gd name="connsiteY6" fmla="*/ 191911 h 406400"/>
              <a:gd name="connsiteX7" fmla="*/ 349956 w 778933"/>
              <a:gd name="connsiteY7" fmla="*/ 158045 h 406400"/>
              <a:gd name="connsiteX8" fmla="*/ 395111 w 778933"/>
              <a:gd name="connsiteY8" fmla="*/ 90311 h 406400"/>
              <a:gd name="connsiteX9" fmla="*/ 428978 w 778933"/>
              <a:gd name="connsiteY9" fmla="*/ 22578 h 406400"/>
              <a:gd name="connsiteX10" fmla="*/ 462844 w 778933"/>
              <a:gd name="connsiteY10" fmla="*/ 0 h 406400"/>
              <a:gd name="connsiteX11" fmla="*/ 541867 w 778933"/>
              <a:gd name="connsiteY11" fmla="*/ 11289 h 406400"/>
              <a:gd name="connsiteX12" fmla="*/ 587022 w 778933"/>
              <a:gd name="connsiteY12" fmla="*/ 90311 h 406400"/>
              <a:gd name="connsiteX13" fmla="*/ 620889 w 778933"/>
              <a:gd name="connsiteY13" fmla="*/ 112889 h 406400"/>
              <a:gd name="connsiteX14" fmla="*/ 654756 w 778933"/>
              <a:gd name="connsiteY14" fmla="*/ 237067 h 406400"/>
              <a:gd name="connsiteX15" fmla="*/ 677333 w 778933"/>
              <a:gd name="connsiteY15" fmla="*/ 293511 h 406400"/>
              <a:gd name="connsiteX16" fmla="*/ 688622 w 778933"/>
              <a:gd name="connsiteY16" fmla="*/ 349956 h 406400"/>
              <a:gd name="connsiteX17" fmla="*/ 722489 w 778933"/>
              <a:gd name="connsiteY17" fmla="*/ 372533 h 406400"/>
              <a:gd name="connsiteX18" fmla="*/ 745067 w 778933"/>
              <a:gd name="connsiteY18" fmla="*/ 395111 h 406400"/>
              <a:gd name="connsiteX19" fmla="*/ 778933 w 778933"/>
              <a:gd name="connsiteY19" fmla="*/ 395111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78933" h="406400">
                <a:moveTo>
                  <a:pt x="0" y="406400"/>
                </a:moveTo>
                <a:lnTo>
                  <a:pt x="0" y="406400"/>
                </a:lnTo>
                <a:cubicBezTo>
                  <a:pt x="45156" y="383822"/>
                  <a:pt x="86489" y="350912"/>
                  <a:pt x="135467" y="338667"/>
                </a:cubicBezTo>
                <a:cubicBezTo>
                  <a:pt x="149934" y="335050"/>
                  <a:pt x="198294" y="324186"/>
                  <a:pt x="214489" y="316089"/>
                </a:cubicBezTo>
                <a:cubicBezTo>
                  <a:pt x="226624" y="310021"/>
                  <a:pt x="237933" y="302197"/>
                  <a:pt x="248356" y="293511"/>
                </a:cubicBezTo>
                <a:cubicBezTo>
                  <a:pt x="302323" y="248539"/>
                  <a:pt x="264437" y="274214"/>
                  <a:pt x="304800" y="225778"/>
                </a:cubicBezTo>
                <a:cubicBezTo>
                  <a:pt x="315021" y="213513"/>
                  <a:pt x="327378" y="203200"/>
                  <a:pt x="338667" y="191911"/>
                </a:cubicBezTo>
                <a:cubicBezTo>
                  <a:pt x="342430" y="180622"/>
                  <a:pt x="344177" y="168447"/>
                  <a:pt x="349956" y="158045"/>
                </a:cubicBezTo>
                <a:cubicBezTo>
                  <a:pt x="363134" y="134325"/>
                  <a:pt x="386530" y="116054"/>
                  <a:pt x="395111" y="90311"/>
                </a:cubicBezTo>
                <a:cubicBezTo>
                  <a:pt x="404293" y="62766"/>
                  <a:pt x="407094" y="44462"/>
                  <a:pt x="428978" y="22578"/>
                </a:cubicBezTo>
                <a:cubicBezTo>
                  <a:pt x="438572" y="12984"/>
                  <a:pt x="451555" y="7526"/>
                  <a:pt x="462844" y="0"/>
                </a:cubicBezTo>
                <a:cubicBezTo>
                  <a:pt x="489185" y="3763"/>
                  <a:pt x="517162" y="1407"/>
                  <a:pt x="541867" y="11289"/>
                </a:cubicBezTo>
                <a:cubicBezTo>
                  <a:pt x="597702" y="33623"/>
                  <a:pt x="561173" y="51537"/>
                  <a:pt x="587022" y="90311"/>
                </a:cubicBezTo>
                <a:cubicBezTo>
                  <a:pt x="594548" y="101600"/>
                  <a:pt x="609600" y="105363"/>
                  <a:pt x="620889" y="112889"/>
                </a:cubicBezTo>
                <a:cubicBezTo>
                  <a:pt x="632227" y="169578"/>
                  <a:pt x="631839" y="179773"/>
                  <a:pt x="654756" y="237067"/>
                </a:cubicBezTo>
                <a:cubicBezTo>
                  <a:pt x="662282" y="255882"/>
                  <a:pt x="671510" y="274102"/>
                  <a:pt x="677333" y="293511"/>
                </a:cubicBezTo>
                <a:cubicBezTo>
                  <a:pt x="682846" y="311889"/>
                  <a:pt x="679102" y="333297"/>
                  <a:pt x="688622" y="349956"/>
                </a:cubicBezTo>
                <a:cubicBezTo>
                  <a:pt x="695353" y="361736"/>
                  <a:pt x="711894" y="364058"/>
                  <a:pt x="722489" y="372533"/>
                </a:cubicBezTo>
                <a:cubicBezTo>
                  <a:pt x="730800" y="379182"/>
                  <a:pt x="737541" y="387585"/>
                  <a:pt x="745067" y="395111"/>
                </a:cubicBezTo>
                <a:lnTo>
                  <a:pt x="778933" y="395111"/>
                </a:lnTo>
              </a:path>
            </a:pathLst>
          </a:custGeom>
          <a:solidFill>
            <a:schemeClr val="accent3"/>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9" name="Freeform 28"/>
          <p:cNvSpPr/>
          <p:nvPr/>
        </p:nvSpPr>
        <p:spPr>
          <a:xfrm>
            <a:off x="8427892" y="2444468"/>
            <a:ext cx="571278" cy="408382"/>
          </a:xfrm>
          <a:custGeom>
            <a:avLst/>
            <a:gdLst>
              <a:gd name="connsiteX0" fmla="*/ 0 w 778933"/>
              <a:gd name="connsiteY0" fmla="*/ 406400 h 406400"/>
              <a:gd name="connsiteX1" fmla="*/ 0 w 778933"/>
              <a:gd name="connsiteY1" fmla="*/ 406400 h 406400"/>
              <a:gd name="connsiteX2" fmla="*/ 135467 w 778933"/>
              <a:gd name="connsiteY2" fmla="*/ 338667 h 406400"/>
              <a:gd name="connsiteX3" fmla="*/ 214489 w 778933"/>
              <a:gd name="connsiteY3" fmla="*/ 316089 h 406400"/>
              <a:gd name="connsiteX4" fmla="*/ 248356 w 778933"/>
              <a:gd name="connsiteY4" fmla="*/ 293511 h 406400"/>
              <a:gd name="connsiteX5" fmla="*/ 304800 w 778933"/>
              <a:gd name="connsiteY5" fmla="*/ 225778 h 406400"/>
              <a:gd name="connsiteX6" fmla="*/ 338667 w 778933"/>
              <a:gd name="connsiteY6" fmla="*/ 191911 h 406400"/>
              <a:gd name="connsiteX7" fmla="*/ 349956 w 778933"/>
              <a:gd name="connsiteY7" fmla="*/ 158045 h 406400"/>
              <a:gd name="connsiteX8" fmla="*/ 395111 w 778933"/>
              <a:gd name="connsiteY8" fmla="*/ 90311 h 406400"/>
              <a:gd name="connsiteX9" fmla="*/ 428978 w 778933"/>
              <a:gd name="connsiteY9" fmla="*/ 22578 h 406400"/>
              <a:gd name="connsiteX10" fmla="*/ 462844 w 778933"/>
              <a:gd name="connsiteY10" fmla="*/ 0 h 406400"/>
              <a:gd name="connsiteX11" fmla="*/ 541867 w 778933"/>
              <a:gd name="connsiteY11" fmla="*/ 11289 h 406400"/>
              <a:gd name="connsiteX12" fmla="*/ 587022 w 778933"/>
              <a:gd name="connsiteY12" fmla="*/ 90311 h 406400"/>
              <a:gd name="connsiteX13" fmla="*/ 620889 w 778933"/>
              <a:gd name="connsiteY13" fmla="*/ 112889 h 406400"/>
              <a:gd name="connsiteX14" fmla="*/ 654756 w 778933"/>
              <a:gd name="connsiteY14" fmla="*/ 237067 h 406400"/>
              <a:gd name="connsiteX15" fmla="*/ 677333 w 778933"/>
              <a:gd name="connsiteY15" fmla="*/ 293511 h 406400"/>
              <a:gd name="connsiteX16" fmla="*/ 688622 w 778933"/>
              <a:gd name="connsiteY16" fmla="*/ 349956 h 406400"/>
              <a:gd name="connsiteX17" fmla="*/ 722489 w 778933"/>
              <a:gd name="connsiteY17" fmla="*/ 372533 h 406400"/>
              <a:gd name="connsiteX18" fmla="*/ 745067 w 778933"/>
              <a:gd name="connsiteY18" fmla="*/ 395111 h 406400"/>
              <a:gd name="connsiteX19" fmla="*/ 778933 w 778933"/>
              <a:gd name="connsiteY19" fmla="*/ 395111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78933" h="406400">
                <a:moveTo>
                  <a:pt x="0" y="406400"/>
                </a:moveTo>
                <a:lnTo>
                  <a:pt x="0" y="406400"/>
                </a:lnTo>
                <a:cubicBezTo>
                  <a:pt x="45156" y="383822"/>
                  <a:pt x="86489" y="350912"/>
                  <a:pt x="135467" y="338667"/>
                </a:cubicBezTo>
                <a:cubicBezTo>
                  <a:pt x="149934" y="335050"/>
                  <a:pt x="198294" y="324186"/>
                  <a:pt x="214489" y="316089"/>
                </a:cubicBezTo>
                <a:cubicBezTo>
                  <a:pt x="226624" y="310021"/>
                  <a:pt x="237933" y="302197"/>
                  <a:pt x="248356" y="293511"/>
                </a:cubicBezTo>
                <a:cubicBezTo>
                  <a:pt x="302323" y="248539"/>
                  <a:pt x="264437" y="274214"/>
                  <a:pt x="304800" y="225778"/>
                </a:cubicBezTo>
                <a:cubicBezTo>
                  <a:pt x="315021" y="213513"/>
                  <a:pt x="327378" y="203200"/>
                  <a:pt x="338667" y="191911"/>
                </a:cubicBezTo>
                <a:cubicBezTo>
                  <a:pt x="342430" y="180622"/>
                  <a:pt x="344177" y="168447"/>
                  <a:pt x="349956" y="158045"/>
                </a:cubicBezTo>
                <a:cubicBezTo>
                  <a:pt x="363134" y="134325"/>
                  <a:pt x="386530" y="116054"/>
                  <a:pt x="395111" y="90311"/>
                </a:cubicBezTo>
                <a:cubicBezTo>
                  <a:pt x="404293" y="62766"/>
                  <a:pt x="407094" y="44462"/>
                  <a:pt x="428978" y="22578"/>
                </a:cubicBezTo>
                <a:cubicBezTo>
                  <a:pt x="438572" y="12984"/>
                  <a:pt x="451555" y="7526"/>
                  <a:pt x="462844" y="0"/>
                </a:cubicBezTo>
                <a:cubicBezTo>
                  <a:pt x="489185" y="3763"/>
                  <a:pt x="517162" y="1407"/>
                  <a:pt x="541867" y="11289"/>
                </a:cubicBezTo>
                <a:cubicBezTo>
                  <a:pt x="597702" y="33623"/>
                  <a:pt x="561173" y="51537"/>
                  <a:pt x="587022" y="90311"/>
                </a:cubicBezTo>
                <a:cubicBezTo>
                  <a:pt x="594548" y="101600"/>
                  <a:pt x="609600" y="105363"/>
                  <a:pt x="620889" y="112889"/>
                </a:cubicBezTo>
                <a:cubicBezTo>
                  <a:pt x="632227" y="169578"/>
                  <a:pt x="631839" y="179773"/>
                  <a:pt x="654756" y="237067"/>
                </a:cubicBezTo>
                <a:cubicBezTo>
                  <a:pt x="662282" y="255882"/>
                  <a:pt x="671510" y="274102"/>
                  <a:pt x="677333" y="293511"/>
                </a:cubicBezTo>
                <a:cubicBezTo>
                  <a:pt x="682846" y="311889"/>
                  <a:pt x="679102" y="333297"/>
                  <a:pt x="688622" y="349956"/>
                </a:cubicBezTo>
                <a:cubicBezTo>
                  <a:pt x="695353" y="361736"/>
                  <a:pt x="711894" y="364058"/>
                  <a:pt x="722489" y="372533"/>
                </a:cubicBezTo>
                <a:cubicBezTo>
                  <a:pt x="730800" y="379182"/>
                  <a:pt x="737541" y="387585"/>
                  <a:pt x="745067" y="395111"/>
                </a:cubicBezTo>
                <a:lnTo>
                  <a:pt x="778933" y="395111"/>
                </a:lnTo>
              </a:path>
            </a:pathLst>
          </a:custGeom>
          <a:solidFill>
            <a:schemeClr val="accent3"/>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Freeform 29"/>
          <p:cNvSpPr/>
          <p:nvPr/>
        </p:nvSpPr>
        <p:spPr>
          <a:xfrm>
            <a:off x="2374440" y="2612335"/>
            <a:ext cx="1184133" cy="419524"/>
          </a:xfrm>
          <a:custGeom>
            <a:avLst/>
            <a:gdLst>
              <a:gd name="connsiteX0" fmla="*/ 0 w 1749778"/>
              <a:gd name="connsiteY0" fmla="*/ 1207911 h 1230488"/>
              <a:gd name="connsiteX1" fmla="*/ 237067 w 1749778"/>
              <a:gd name="connsiteY1" fmla="*/ 1049866 h 1230488"/>
              <a:gd name="connsiteX2" fmla="*/ 383822 w 1749778"/>
              <a:gd name="connsiteY2" fmla="*/ 801511 h 1230488"/>
              <a:gd name="connsiteX3" fmla="*/ 451555 w 1749778"/>
              <a:gd name="connsiteY3" fmla="*/ 541866 h 1230488"/>
              <a:gd name="connsiteX4" fmla="*/ 496711 w 1749778"/>
              <a:gd name="connsiteY4" fmla="*/ 214488 h 1230488"/>
              <a:gd name="connsiteX5" fmla="*/ 564444 w 1749778"/>
              <a:gd name="connsiteY5" fmla="*/ 33866 h 1230488"/>
              <a:gd name="connsiteX6" fmla="*/ 643467 w 1749778"/>
              <a:gd name="connsiteY6" fmla="*/ 0 h 1230488"/>
              <a:gd name="connsiteX7" fmla="*/ 711200 w 1749778"/>
              <a:gd name="connsiteY7" fmla="*/ 67733 h 1230488"/>
              <a:gd name="connsiteX8" fmla="*/ 767644 w 1749778"/>
              <a:gd name="connsiteY8" fmla="*/ 316088 h 1230488"/>
              <a:gd name="connsiteX9" fmla="*/ 948267 w 1749778"/>
              <a:gd name="connsiteY9" fmla="*/ 745066 h 1230488"/>
              <a:gd name="connsiteX10" fmla="*/ 1128889 w 1749778"/>
              <a:gd name="connsiteY10" fmla="*/ 1083733 h 1230488"/>
              <a:gd name="connsiteX11" fmla="*/ 1343378 w 1749778"/>
              <a:gd name="connsiteY11" fmla="*/ 1162755 h 1230488"/>
              <a:gd name="connsiteX12" fmla="*/ 1749778 w 1749778"/>
              <a:gd name="connsiteY12" fmla="*/ 1230488 h 123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9778" h="1230488">
                <a:moveTo>
                  <a:pt x="0" y="1207911"/>
                </a:moveTo>
                <a:lnTo>
                  <a:pt x="237067" y="1049866"/>
                </a:lnTo>
                <a:lnTo>
                  <a:pt x="383822" y="801511"/>
                </a:lnTo>
                <a:lnTo>
                  <a:pt x="451555" y="541866"/>
                </a:lnTo>
                <a:lnTo>
                  <a:pt x="496711" y="214488"/>
                </a:lnTo>
                <a:lnTo>
                  <a:pt x="564444" y="33866"/>
                </a:lnTo>
                <a:lnTo>
                  <a:pt x="643467" y="0"/>
                </a:lnTo>
                <a:lnTo>
                  <a:pt x="711200" y="67733"/>
                </a:lnTo>
                <a:lnTo>
                  <a:pt x="767644" y="316088"/>
                </a:lnTo>
                <a:lnTo>
                  <a:pt x="948267" y="745066"/>
                </a:lnTo>
                <a:lnTo>
                  <a:pt x="1128889" y="1083733"/>
                </a:lnTo>
                <a:lnTo>
                  <a:pt x="1343378" y="1162755"/>
                </a:lnTo>
                <a:lnTo>
                  <a:pt x="1749778" y="1230488"/>
                </a:lnTo>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1" name="TextBox 30"/>
          <p:cNvSpPr txBox="1"/>
          <p:nvPr/>
        </p:nvSpPr>
        <p:spPr>
          <a:xfrm>
            <a:off x="1817299" y="1935033"/>
            <a:ext cx="2328125" cy="584775"/>
          </a:xfrm>
          <a:prstGeom prst="rect">
            <a:avLst/>
          </a:prstGeom>
          <a:noFill/>
        </p:spPr>
        <p:txBody>
          <a:bodyPr wrap="square" rtlCol="0">
            <a:spAutoFit/>
          </a:bodyPr>
          <a:lstStyle/>
          <a:p>
            <a:pPr algn="ctr"/>
            <a:r>
              <a:rPr lang="en-US" sz="1600" dirty="0">
                <a:solidFill>
                  <a:schemeClr val="accent1"/>
                </a:solidFill>
              </a:rPr>
              <a:t>measured </a:t>
            </a:r>
          </a:p>
          <a:p>
            <a:pPr algn="ctr"/>
            <a:r>
              <a:rPr lang="en-US" sz="1600" dirty="0" err="1">
                <a:solidFill>
                  <a:schemeClr val="accent1"/>
                </a:solidFill>
              </a:rPr>
              <a:t>bkg</a:t>
            </a:r>
            <a:r>
              <a:rPr lang="en-US" sz="1600" dirty="0">
                <a:solidFill>
                  <a:schemeClr val="accent1"/>
                </a:solidFill>
              </a:rPr>
              <a:t> counts</a:t>
            </a:r>
          </a:p>
        </p:txBody>
      </p:sp>
      <p:sp>
        <p:nvSpPr>
          <p:cNvPr id="32" name="Freeform 31"/>
          <p:cNvSpPr/>
          <p:nvPr/>
        </p:nvSpPr>
        <p:spPr>
          <a:xfrm>
            <a:off x="8058369" y="3970274"/>
            <a:ext cx="1184133" cy="419524"/>
          </a:xfrm>
          <a:custGeom>
            <a:avLst/>
            <a:gdLst>
              <a:gd name="connsiteX0" fmla="*/ 0 w 1749778"/>
              <a:gd name="connsiteY0" fmla="*/ 1207911 h 1230488"/>
              <a:gd name="connsiteX1" fmla="*/ 237067 w 1749778"/>
              <a:gd name="connsiteY1" fmla="*/ 1049866 h 1230488"/>
              <a:gd name="connsiteX2" fmla="*/ 383822 w 1749778"/>
              <a:gd name="connsiteY2" fmla="*/ 801511 h 1230488"/>
              <a:gd name="connsiteX3" fmla="*/ 451555 w 1749778"/>
              <a:gd name="connsiteY3" fmla="*/ 541866 h 1230488"/>
              <a:gd name="connsiteX4" fmla="*/ 496711 w 1749778"/>
              <a:gd name="connsiteY4" fmla="*/ 214488 h 1230488"/>
              <a:gd name="connsiteX5" fmla="*/ 564444 w 1749778"/>
              <a:gd name="connsiteY5" fmla="*/ 33866 h 1230488"/>
              <a:gd name="connsiteX6" fmla="*/ 643467 w 1749778"/>
              <a:gd name="connsiteY6" fmla="*/ 0 h 1230488"/>
              <a:gd name="connsiteX7" fmla="*/ 711200 w 1749778"/>
              <a:gd name="connsiteY7" fmla="*/ 67733 h 1230488"/>
              <a:gd name="connsiteX8" fmla="*/ 767644 w 1749778"/>
              <a:gd name="connsiteY8" fmla="*/ 316088 h 1230488"/>
              <a:gd name="connsiteX9" fmla="*/ 948267 w 1749778"/>
              <a:gd name="connsiteY9" fmla="*/ 745066 h 1230488"/>
              <a:gd name="connsiteX10" fmla="*/ 1128889 w 1749778"/>
              <a:gd name="connsiteY10" fmla="*/ 1083733 h 1230488"/>
              <a:gd name="connsiteX11" fmla="*/ 1343378 w 1749778"/>
              <a:gd name="connsiteY11" fmla="*/ 1162755 h 1230488"/>
              <a:gd name="connsiteX12" fmla="*/ 1749778 w 1749778"/>
              <a:gd name="connsiteY12" fmla="*/ 1230488 h 123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9778" h="1230488">
                <a:moveTo>
                  <a:pt x="0" y="1207911"/>
                </a:moveTo>
                <a:lnTo>
                  <a:pt x="237067" y="1049866"/>
                </a:lnTo>
                <a:lnTo>
                  <a:pt x="383822" y="801511"/>
                </a:lnTo>
                <a:lnTo>
                  <a:pt x="451555" y="541866"/>
                </a:lnTo>
                <a:lnTo>
                  <a:pt x="496711" y="214488"/>
                </a:lnTo>
                <a:lnTo>
                  <a:pt x="564444" y="33866"/>
                </a:lnTo>
                <a:lnTo>
                  <a:pt x="643467" y="0"/>
                </a:lnTo>
                <a:lnTo>
                  <a:pt x="711200" y="67733"/>
                </a:lnTo>
                <a:lnTo>
                  <a:pt x="767644" y="316088"/>
                </a:lnTo>
                <a:lnTo>
                  <a:pt x="948267" y="745066"/>
                </a:lnTo>
                <a:lnTo>
                  <a:pt x="1128889" y="1083733"/>
                </a:lnTo>
                <a:lnTo>
                  <a:pt x="1343378" y="1162755"/>
                </a:lnTo>
                <a:lnTo>
                  <a:pt x="1749778" y="1230488"/>
                </a:lnTo>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3" name="Freeform 32"/>
          <p:cNvSpPr/>
          <p:nvPr/>
        </p:nvSpPr>
        <p:spPr>
          <a:xfrm>
            <a:off x="8415613" y="3978592"/>
            <a:ext cx="612471" cy="408382"/>
          </a:xfrm>
          <a:custGeom>
            <a:avLst/>
            <a:gdLst>
              <a:gd name="connsiteX0" fmla="*/ 0 w 778933"/>
              <a:gd name="connsiteY0" fmla="*/ 406400 h 406400"/>
              <a:gd name="connsiteX1" fmla="*/ 0 w 778933"/>
              <a:gd name="connsiteY1" fmla="*/ 406400 h 406400"/>
              <a:gd name="connsiteX2" fmla="*/ 135467 w 778933"/>
              <a:gd name="connsiteY2" fmla="*/ 338667 h 406400"/>
              <a:gd name="connsiteX3" fmla="*/ 214489 w 778933"/>
              <a:gd name="connsiteY3" fmla="*/ 316089 h 406400"/>
              <a:gd name="connsiteX4" fmla="*/ 248356 w 778933"/>
              <a:gd name="connsiteY4" fmla="*/ 293511 h 406400"/>
              <a:gd name="connsiteX5" fmla="*/ 304800 w 778933"/>
              <a:gd name="connsiteY5" fmla="*/ 225778 h 406400"/>
              <a:gd name="connsiteX6" fmla="*/ 338667 w 778933"/>
              <a:gd name="connsiteY6" fmla="*/ 191911 h 406400"/>
              <a:gd name="connsiteX7" fmla="*/ 349956 w 778933"/>
              <a:gd name="connsiteY7" fmla="*/ 158045 h 406400"/>
              <a:gd name="connsiteX8" fmla="*/ 395111 w 778933"/>
              <a:gd name="connsiteY8" fmla="*/ 90311 h 406400"/>
              <a:gd name="connsiteX9" fmla="*/ 428978 w 778933"/>
              <a:gd name="connsiteY9" fmla="*/ 22578 h 406400"/>
              <a:gd name="connsiteX10" fmla="*/ 462844 w 778933"/>
              <a:gd name="connsiteY10" fmla="*/ 0 h 406400"/>
              <a:gd name="connsiteX11" fmla="*/ 541867 w 778933"/>
              <a:gd name="connsiteY11" fmla="*/ 11289 h 406400"/>
              <a:gd name="connsiteX12" fmla="*/ 587022 w 778933"/>
              <a:gd name="connsiteY12" fmla="*/ 90311 h 406400"/>
              <a:gd name="connsiteX13" fmla="*/ 620889 w 778933"/>
              <a:gd name="connsiteY13" fmla="*/ 112889 h 406400"/>
              <a:gd name="connsiteX14" fmla="*/ 654756 w 778933"/>
              <a:gd name="connsiteY14" fmla="*/ 237067 h 406400"/>
              <a:gd name="connsiteX15" fmla="*/ 677333 w 778933"/>
              <a:gd name="connsiteY15" fmla="*/ 293511 h 406400"/>
              <a:gd name="connsiteX16" fmla="*/ 688622 w 778933"/>
              <a:gd name="connsiteY16" fmla="*/ 349956 h 406400"/>
              <a:gd name="connsiteX17" fmla="*/ 722489 w 778933"/>
              <a:gd name="connsiteY17" fmla="*/ 372533 h 406400"/>
              <a:gd name="connsiteX18" fmla="*/ 745067 w 778933"/>
              <a:gd name="connsiteY18" fmla="*/ 395111 h 406400"/>
              <a:gd name="connsiteX19" fmla="*/ 778933 w 778933"/>
              <a:gd name="connsiteY19" fmla="*/ 395111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78933" h="406400">
                <a:moveTo>
                  <a:pt x="0" y="406400"/>
                </a:moveTo>
                <a:lnTo>
                  <a:pt x="0" y="406400"/>
                </a:lnTo>
                <a:cubicBezTo>
                  <a:pt x="45156" y="383822"/>
                  <a:pt x="86489" y="350912"/>
                  <a:pt x="135467" y="338667"/>
                </a:cubicBezTo>
                <a:cubicBezTo>
                  <a:pt x="149934" y="335050"/>
                  <a:pt x="198294" y="324186"/>
                  <a:pt x="214489" y="316089"/>
                </a:cubicBezTo>
                <a:cubicBezTo>
                  <a:pt x="226624" y="310021"/>
                  <a:pt x="237933" y="302197"/>
                  <a:pt x="248356" y="293511"/>
                </a:cubicBezTo>
                <a:cubicBezTo>
                  <a:pt x="302323" y="248539"/>
                  <a:pt x="264437" y="274214"/>
                  <a:pt x="304800" y="225778"/>
                </a:cubicBezTo>
                <a:cubicBezTo>
                  <a:pt x="315021" y="213513"/>
                  <a:pt x="327378" y="203200"/>
                  <a:pt x="338667" y="191911"/>
                </a:cubicBezTo>
                <a:cubicBezTo>
                  <a:pt x="342430" y="180622"/>
                  <a:pt x="344177" y="168447"/>
                  <a:pt x="349956" y="158045"/>
                </a:cubicBezTo>
                <a:cubicBezTo>
                  <a:pt x="363134" y="134325"/>
                  <a:pt x="386530" y="116054"/>
                  <a:pt x="395111" y="90311"/>
                </a:cubicBezTo>
                <a:cubicBezTo>
                  <a:pt x="404293" y="62766"/>
                  <a:pt x="407094" y="44462"/>
                  <a:pt x="428978" y="22578"/>
                </a:cubicBezTo>
                <a:cubicBezTo>
                  <a:pt x="438572" y="12984"/>
                  <a:pt x="451555" y="7526"/>
                  <a:pt x="462844" y="0"/>
                </a:cubicBezTo>
                <a:cubicBezTo>
                  <a:pt x="489185" y="3763"/>
                  <a:pt x="517162" y="1407"/>
                  <a:pt x="541867" y="11289"/>
                </a:cubicBezTo>
                <a:cubicBezTo>
                  <a:pt x="597702" y="33623"/>
                  <a:pt x="561173" y="51537"/>
                  <a:pt x="587022" y="90311"/>
                </a:cubicBezTo>
                <a:cubicBezTo>
                  <a:pt x="594548" y="101600"/>
                  <a:pt x="609600" y="105363"/>
                  <a:pt x="620889" y="112889"/>
                </a:cubicBezTo>
                <a:cubicBezTo>
                  <a:pt x="632227" y="169578"/>
                  <a:pt x="631839" y="179773"/>
                  <a:pt x="654756" y="237067"/>
                </a:cubicBezTo>
                <a:cubicBezTo>
                  <a:pt x="662282" y="255882"/>
                  <a:pt x="671510" y="274102"/>
                  <a:pt x="677333" y="293511"/>
                </a:cubicBezTo>
                <a:cubicBezTo>
                  <a:pt x="682846" y="311889"/>
                  <a:pt x="679102" y="333297"/>
                  <a:pt x="688622" y="349956"/>
                </a:cubicBezTo>
                <a:cubicBezTo>
                  <a:pt x="695353" y="361736"/>
                  <a:pt x="711894" y="364058"/>
                  <a:pt x="722489" y="372533"/>
                </a:cubicBezTo>
                <a:cubicBezTo>
                  <a:pt x="730800" y="379182"/>
                  <a:pt x="737541" y="387585"/>
                  <a:pt x="745067" y="395111"/>
                </a:cubicBezTo>
                <a:lnTo>
                  <a:pt x="778933" y="395111"/>
                </a:lnTo>
              </a:path>
            </a:pathLst>
          </a:custGeom>
          <a:solidFill>
            <a:schemeClr val="accent3"/>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4" name="TextBox 33"/>
          <p:cNvSpPr txBox="1"/>
          <p:nvPr/>
        </p:nvSpPr>
        <p:spPr>
          <a:xfrm>
            <a:off x="5939742" y="1975221"/>
            <a:ext cx="2078225" cy="338554"/>
          </a:xfrm>
          <a:prstGeom prst="rect">
            <a:avLst/>
          </a:prstGeom>
          <a:noFill/>
        </p:spPr>
        <p:txBody>
          <a:bodyPr wrap="square" rtlCol="0">
            <a:spAutoFit/>
          </a:bodyPr>
          <a:lstStyle/>
          <a:p>
            <a:pPr algn="ctr"/>
            <a:r>
              <a:rPr lang="en-US" sz="1600" dirty="0" err="1">
                <a:solidFill>
                  <a:schemeClr val="accent1"/>
                </a:solidFill>
              </a:rPr>
              <a:t>bkg</a:t>
            </a:r>
            <a:r>
              <a:rPr lang="en-US" sz="1600" dirty="0">
                <a:solidFill>
                  <a:schemeClr val="accent1"/>
                </a:solidFill>
              </a:rPr>
              <a:t> counts</a:t>
            </a:r>
          </a:p>
        </p:txBody>
      </p:sp>
      <p:sp>
        <p:nvSpPr>
          <p:cNvPr id="35" name="Down Arrow 34"/>
          <p:cNvSpPr/>
          <p:nvPr/>
        </p:nvSpPr>
        <p:spPr>
          <a:xfrm rot="2700000" flipH="1">
            <a:off x="3917405" y="3224875"/>
            <a:ext cx="106305" cy="908912"/>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6" name="Down Arrow 35"/>
          <p:cNvSpPr/>
          <p:nvPr/>
        </p:nvSpPr>
        <p:spPr>
          <a:xfrm rot="-2700000" flipH="1">
            <a:off x="1641992" y="3213194"/>
            <a:ext cx="106305" cy="908912"/>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7" name="Down Arrow 36"/>
          <p:cNvSpPr/>
          <p:nvPr/>
        </p:nvSpPr>
        <p:spPr>
          <a:xfrm flipH="1">
            <a:off x="2764190" y="3242761"/>
            <a:ext cx="129854" cy="699011"/>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8" name="Rounded Rectangle 37"/>
          <p:cNvSpPr/>
          <p:nvPr/>
        </p:nvSpPr>
        <p:spPr>
          <a:xfrm>
            <a:off x="9839521" y="1279065"/>
            <a:ext cx="2300998" cy="561861"/>
          </a:xfrm>
          <a:prstGeom prst="round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1600" dirty="0">
                <a:solidFill>
                  <a:schemeClr val="accent2"/>
                </a:solidFill>
              </a:rPr>
              <a:t>prior distribution</a:t>
            </a:r>
          </a:p>
        </p:txBody>
      </p:sp>
      <p:sp>
        <p:nvSpPr>
          <p:cNvPr id="39" name="Rounded Rectangle 38"/>
          <p:cNvSpPr/>
          <p:nvPr/>
        </p:nvSpPr>
        <p:spPr>
          <a:xfrm>
            <a:off x="9837914" y="1530449"/>
            <a:ext cx="1996558" cy="56186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accent3"/>
                </a:solidFill>
              </a:rPr>
              <a:t>posterior distribution</a:t>
            </a:r>
          </a:p>
        </p:txBody>
      </p:sp>
      <p:sp>
        <p:nvSpPr>
          <p:cNvPr id="40" name="TextBox 39"/>
          <p:cNvSpPr txBox="1"/>
          <p:nvPr/>
        </p:nvSpPr>
        <p:spPr>
          <a:xfrm>
            <a:off x="8451021" y="4513284"/>
            <a:ext cx="2271621" cy="338554"/>
          </a:xfrm>
          <a:prstGeom prst="rect">
            <a:avLst/>
          </a:prstGeom>
          <a:noFill/>
        </p:spPr>
        <p:txBody>
          <a:bodyPr wrap="square" rtlCol="0">
            <a:spAutoFit/>
          </a:bodyPr>
          <a:lstStyle/>
          <a:p>
            <a:pPr algn="ctr"/>
            <a:r>
              <a:rPr lang="en-US" sz="1600" dirty="0"/>
              <a:t>data misfit/likelihood</a:t>
            </a:r>
          </a:p>
        </p:txBody>
      </p:sp>
      <p:sp>
        <p:nvSpPr>
          <p:cNvPr id="41" name="Down Arrow 40"/>
          <p:cNvSpPr/>
          <p:nvPr/>
        </p:nvSpPr>
        <p:spPr>
          <a:xfrm rot="2700000" flipH="1">
            <a:off x="9673797" y="3013273"/>
            <a:ext cx="106305" cy="908912"/>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Down Arrow 41"/>
          <p:cNvSpPr/>
          <p:nvPr/>
        </p:nvSpPr>
        <p:spPr>
          <a:xfrm rot="-2700000" flipH="1">
            <a:off x="7398384" y="3001592"/>
            <a:ext cx="106305" cy="908912"/>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3" name="Down Arrow 42"/>
          <p:cNvSpPr/>
          <p:nvPr/>
        </p:nvSpPr>
        <p:spPr>
          <a:xfrm flipH="1">
            <a:off x="8520582" y="3031159"/>
            <a:ext cx="129854" cy="699011"/>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4" name="Curved Right Arrow 43"/>
          <p:cNvSpPr/>
          <p:nvPr/>
        </p:nvSpPr>
        <p:spPr>
          <a:xfrm rot="10800000">
            <a:off x="10998605" y="2622032"/>
            <a:ext cx="613561" cy="2296787"/>
          </a:xfrm>
          <a:prstGeom prst="curvedRightArrow">
            <a:avLst>
              <a:gd name="adj1" fmla="val 25000"/>
              <a:gd name="adj2" fmla="val 48413"/>
              <a:gd name="adj3" fmla="val 25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600">
              <a:solidFill>
                <a:schemeClr val="tx1"/>
              </a:solidFill>
            </a:endParaRPr>
          </a:p>
        </p:txBody>
      </p:sp>
      <p:sp>
        <p:nvSpPr>
          <p:cNvPr id="45" name="Freeform 44"/>
          <p:cNvSpPr/>
          <p:nvPr/>
        </p:nvSpPr>
        <p:spPr>
          <a:xfrm>
            <a:off x="6641801" y="2429884"/>
            <a:ext cx="1184133" cy="419524"/>
          </a:xfrm>
          <a:custGeom>
            <a:avLst/>
            <a:gdLst>
              <a:gd name="connsiteX0" fmla="*/ 0 w 1749778"/>
              <a:gd name="connsiteY0" fmla="*/ 1207911 h 1230488"/>
              <a:gd name="connsiteX1" fmla="*/ 237067 w 1749778"/>
              <a:gd name="connsiteY1" fmla="*/ 1049866 h 1230488"/>
              <a:gd name="connsiteX2" fmla="*/ 383822 w 1749778"/>
              <a:gd name="connsiteY2" fmla="*/ 801511 h 1230488"/>
              <a:gd name="connsiteX3" fmla="*/ 451555 w 1749778"/>
              <a:gd name="connsiteY3" fmla="*/ 541866 h 1230488"/>
              <a:gd name="connsiteX4" fmla="*/ 496711 w 1749778"/>
              <a:gd name="connsiteY4" fmla="*/ 214488 h 1230488"/>
              <a:gd name="connsiteX5" fmla="*/ 564444 w 1749778"/>
              <a:gd name="connsiteY5" fmla="*/ 33866 h 1230488"/>
              <a:gd name="connsiteX6" fmla="*/ 643467 w 1749778"/>
              <a:gd name="connsiteY6" fmla="*/ 0 h 1230488"/>
              <a:gd name="connsiteX7" fmla="*/ 711200 w 1749778"/>
              <a:gd name="connsiteY7" fmla="*/ 67733 h 1230488"/>
              <a:gd name="connsiteX8" fmla="*/ 767644 w 1749778"/>
              <a:gd name="connsiteY8" fmla="*/ 316088 h 1230488"/>
              <a:gd name="connsiteX9" fmla="*/ 948267 w 1749778"/>
              <a:gd name="connsiteY9" fmla="*/ 745066 h 1230488"/>
              <a:gd name="connsiteX10" fmla="*/ 1128889 w 1749778"/>
              <a:gd name="connsiteY10" fmla="*/ 1083733 h 1230488"/>
              <a:gd name="connsiteX11" fmla="*/ 1343378 w 1749778"/>
              <a:gd name="connsiteY11" fmla="*/ 1162755 h 1230488"/>
              <a:gd name="connsiteX12" fmla="*/ 1749778 w 1749778"/>
              <a:gd name="connsiteY12" fmla="*/ 1230488 h 123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9778" h="1230488">
                <a:moveTo>
                  <a:pt x="0" y="1207911"/>
                </a:moveTo>
                <a:lnTo>
                  <a:pt x="237067" y="1049866"/>
                </a:lnTo>
                <a:lnTo>
                  <a:pt x="383822" y="801511"/>
                </a:lnTo>
                <a:lnTo>
                  <a:pt x="451555" y="541866"/>
                </a:lnTo>
                <a:lnTo>
                  <a:pt x="496711" y="214488"/>
                </a:lnTo>
                <a:lnTo>
                  <a:pt x="564444" y="33866"/>
                </a:lnTo>
                <a:lnTo>
                  <a:pt x="643467" y="0"/>
                </a:lnTo>
                <a:lnTo>
                  <a:pt x="711200" y="67733"/>
                </a:lnTo>
                <a:lnTo>
                  <a:pt x="767644" y="316088"/>
                </a:lnTo>
                <a:lnTo>
                  <a:pt x="948267" y="745066"/>
                </a:lnTo>
                <a:lnTo>
                  <a:pt x="1128889" y="1083733"/>
                </a:lnTo>
                <a:lnTo>
                  <a:pt x="1343378" y="1162755"/>
                </a:lnTo>
                <a:lnTo>
                  <a:pt x="1749778" y="1230488"/>
                </a:lnTo>
              </a:path>
            </a:pathLst>
          </a:custGeom>
          <a:solidFill>
            <a:schemeClr val="accent3"/>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6" name="TextBox 45"/>
          <p:cNvSpPr txBox="1"/>
          <p:nvPr/>
        </p:nvSpPr>
        <p:spPr>
          <a:xfrm>
            <a:off x="6132168" y="5137404"/>
            <a:ext cx="5735230" cy="1077218"/>
          </a:xfrm>
          <a:prstGeom prst="rect">
            <a:avLst/>
          </a:prstGeom>
          <a:noFill/>
        </p:spPr>
        <p:txBody>
          <a:bodyPr wrap="square" rtlCol="0">
            <a:spAutoFit/>
          </a:bodyPr>
          <a:lstStyle/>
          <a:p>
            <a:r>
              <a:rPr lang="en-US" sz="1600" dirty="0">
                <a:solidFill>
                  <a:srgbClr val="00B050"/>
                </a:solidFill>
              </a:rPr>
              <a:t>+ Updating of prior beliefs according to Bayes theorem</a:t>
            </a:r>
          </a:p>
          <a:p>
            <a:r>
              <a:rPr lang="en-US" sz="1600" dirty="0">
                <a:solidFill>
                  <a:srgbClr val="00B050"/>
                </a:solidFill>
              </a:rPr>
              <a:t>+ Any distribution</a:t>
            </a:r>
          </a:p>
          <a:p>
            <a:r>
              <a:rPr lang="en-US" sz="1600" dirty="0">
                <a:solidFill>
                  <a:srgbClr val="00B050"/>
                </a:solidFill>
              </a:rPr>
              <a:t>+ Multiple observations inform about the same thing</a:t>
            </a:r>
          </a:p>
          <a:p>
            <a:r>
              <a:rPr lang="en-US" sz="1600" dirty="0">
                <a:solidFill>
                  <a:srgbClr val="00B050"/>
                </a:solidFill>
              </a:rPr>
              <a:t>+ Verification if forward model is consistent with observations</a:t>
            </a:r>
          </a:p>
        </p:txBody>
      </p:sp>
    </p:spTree>
    <p:extLst>
      <p:ext uri="{BB962C8B-B14F-4D97-AF65-F5344CB8AC3E}">
        <p14:creationId xmlns:p14="http://schemas.microsoft.com/office/powerpoint/2010/main" val="29946525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p:bldP spid="10" grpId="0" animBg="1"/>
      <p:bldP spid="11" grpId="0" animBg="1"/>
      <p:bldP spid="12" grpId="0" animBg="1"/>
      <p:bldP spid="13" grpId="0"/>
      <p:bldP spid="14" grpId="0"/>
      <p:bldP spid="15" grpId="0"/>
      <p:bldP spid="16" grpId="0"/>
      <p:bldP spid="17" grpId="0" animBg="1"/>
      <p:bldP spid="19" grpId="0" animBg="1"/>
      <p:bldP spid="21" grpId="0" animBg="1"/>
      <p:bldP spid="22" grpId="0"/>
      <p:bldP spid="23" grpId="0"/>
      <p:bldP spid="24" grpId="0"/>
      <p:bldP spid="25" grpId="0"/>
      <p:bldP spid="26" grpId="0" animBg="1"/>
      <p:bldP spid="27" grpId="0"/>
      <p:bldP spid="28" grpId="0" animBg="1"/>
      <p:bldP spid="29" grpId="0" animBg="1"/>
      <p:bldP spid="30" grpId="0" animBg="1"/>
      <p:bldP spid="31" grpId="0"/>
      <p:bldP spid="32" grpId="0" animBg="1"/>
      <p:bldP spid="33" grpId="0" animBg="1"/>
      <p:bldP spid="34" grpId="0"/>
      <p:bldP spid="35" grpId="0" animBg="1"/>
      <p:bldP spid="36" grpId="0" animBg="1"/>
      <p:bldP spid="37" grpId="0" animBg="1"/>
      <p:bldP spid="38" grpId="0"/>
      <p:bldP spid="39" grpId="0"/>
      <p:bldP spid="40" grpId="0"/>
      <p:bldP spid="41" grpId="0" animBg="1"/>
      <p:bldP spid="42" grpId="0" animBg="1"/>
      <p:bldP spid="43" grpId="0" animBg="1"/>
      <p:bldP spid="44" grpId="0" animBg="1"/>
      <p:bldP spid="45" grpId="0" animBg="1"/>
      <p:bldP spid="46" grpId="0"/>
    </p:bldLst>
  </p:timing>
</p:sld>
</file>

<file path=ppt/theme/theme1.xml><?xml version="1.0" encoding="utf-8"?>
<a:theme xmlns:a="http://schemas.openxmlformats.org/drawingml/2006/main" name="Tema di Offic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BA545CD174CB64E9980BEDD9F8DB74F" ma:contentTypeVersion="12" ma:contentTypeDescription="Create a new document." ma:contentTypeScope="" ma:versionID="8631e324df76ff3014322bb8fe8270c0">
  <xsd:schema xmlns:xsd="http://www.w3.org/2001/XMLSchema" xmlns:xs="http://www.w3.org/2001/XMLSchema" xmlns:p="http://schemas.microsoft.com/office/2006/metadata/properties" xmlns:ns1="http://schemas.microsoft.com/sharepoint/v3" xmlns:ns2="1f320f68-ce75-474d-bf54-e39d1cb7bd13" xmlns:ns3="4c7cbcef-1d42-4c83-8db4-a2148b9fdf59" targetNamespace="http://schemas.microsoft.com/office/2006/metadata/properties" ma:root="true" ma:fieldsID="d11a03ababe96e024af15812550d0955" ns1:_="" ns2:_="" ns3:_="">
    <xsd:import namespace="http://schemas.microsoft.com/sharepoint/v3"/>
    <xsd:import namespace="1f320f68-ce75-474d-bf54-e39d1cb7bd13"/>
    <xsd:import namespace="4c7cbcef-1d42-4c83-8db4-a2148b9fdf59"/>
    <xsd:element name="properties">
      <xsd:complexType>
        <xsd:sequence>
          <xsd:element name="documentManagement">
            <xsd:complexType>
              <xsd:all>
                <xsd:element ref="ns2:MediaServiceMetadata" minOccurs="0"/>
                <xsd:element ref="ns2:MediaServiceFastMetadata" minOccurs="0"/>
                <xsd:element ref="ns1:PublishingStartDate" minOccurs="0"/>
                <xsd:element ref="ns1:PublishingExpirationDate"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f320f68-ce75-474d-bf54-e39d1cb7bd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c7cbcef-1d42-4c83-8db4-a2148b9fdf5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06A76F-DE11-4F70-8FB2-1FCEDBCD03A9}">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4c7cbcef-1d42-4c83-8db4-a2148b9fdf59"/>
    <ds:schemaRef ds:uri="1f320f68-ce75-474d-bf54-e39d1cb7bd13"/>
    <ds:schemaRef ds:uri="http://schemas.microsoft.com/sharepoint/v3"/>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F835AB7E-936C-49F3-865D-E6D6BFA8F374}">
  <ds:schemaRefs>
    <ds:schemaRef ds:uri="http://schemas.microsoft.com/sharepoint/v3/contenttype/forms"/>
  </ds:schemaRefs>
</ds:datastoreItem>
</file>

<file path=customXml/itemProps3.xml><?xml version="1.0" encoding="utf-8"?>
<ds:datastoreItem xmlns:ds="http://schemas.openxmlformats.org/officeDocument/2006/customXml" ds:itemID="{CCE5966F-F0B3-4043-B46F-AED0263B79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f320f68-ce75-474d-bf54-e39d1cb7bd13"/>
    <ds:schemaRef ds:uri="4c7cbcef-1d42-4c83-8db4-a2148b9fdf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1742</Words>
  <Application>Microsoft Office PowerPoint</Application>
  <PresentationFormat>Grand écran</PresentationFormat>
  <Paragraphs>322</Paragraphs>
  <Slides>21</Slides>
  <Notes>17</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21</vt:i4>
      </vt:variant>
    </vt:vector>
  </HeadingPairs>
  <TitlesOfParts>
    <vt:vector size="26" baseType="lpstr">
      <vt:lpstr>Arial</vt:lpstr>
      <vt:lpstr>Calibri</vt:lpstr>
      <vt:lpstr>Symbol</vt:lpstr>
      <vt:lpstr>Tw Cen MT</vt:lpstr>
      <vt:lpstr>Tema di Office</vt:lpstr>
      <vt:lpstr>WP2: Virtual cases WP8: Combination of measurements and uncertainty assessment</vt:lpstr>
      <vt:lpstr>Outline</vt:lpstr>
      <vt:lpstr>WP2 Virtual Cases</vt:lpstr>
      <vt:lpstr>Virtual case n°1 : 120L drum containing 5 bags of decontaminated wipes </vt:lpstr>
      <vt:lpstr>Virtual case n°2 : 120L drum containing metal waste</vt:lpstr>
      <vt:lpstr>Virtual case n°3 : 210L drum containing  6 compacted waste discs</vt:lpstr>
      <vt:lpstr>WP8: Uncertainty assessment</vt:lpstr>
      <vt:lpstr>WP8: Uncertainty assessment</vt:lpstr>
      <vt:lpstr>Approach: Bayesian inference - MCMC</vt:lpstr>
      <vt:lpstr>Approach: From true to surrogate model</vt:lpstr>
      <vt:lpstr>Approach: From true to surrogate model</vt:lpstr>
      <vt:lpstr>Présentation PowerPoint</vt:lpstr>
      <vt:lpstr>Présentation PowerPoint</vt:lpstr>
      <vt:lpstr>Results VC1: Total Pu mass</vt:lpstr>
      <vt:lpstr>Présentation PowerPoint</vt:lpstr>
      <vt:lpstr>Présentation PowerPoint</vt:lpstr>
      <vt:lpstr>Présentation PowerPoint</vt:lpstr>
      <vt:lpstr>Conclusions</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MICADO presentation</dc:title>
  <dc:creator>Alessandro Iovene</dc:creator>
  <cp:lastModifiedBy>BREUIL Eric (ORN-DS)</cp:lastModifiedBy>
  <cp:revision>170</cp:revision>
  <dcterms:created xsi:type="dcterms:W3CDTF">2019-05-22T13:01:30Z</dcterms:created>
  <dcterms:modified xsi:type="dcterms:W3CDTF">2023-01-25T09:39:54Z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0x0101004BA545CD174CB64E9980BEDD9F8DB74F</vt:lpwstr>
  </property>
  <property fmtid="{D5CDD505-2E9C-101B-9397-08002B2CF9AE}" pid="3" name="AlexandriaPath">
    <vt:lpwstr/>
  </property>
  <property fmtid="{D5CDD505-2E9C-101B-9397-08002B2CF9AE}" pid="4" name="ID">
    <vt:lpwstr>53157988</vt:lpwstr>
  </property>
  <property fmtid="{D5CDD505-2E9C-101B-9397-08002B2CF9AE}" pid="5" name="Name">
    <vt:lpwstr>MICADO_FinalDemonstration_19-01-2023.pptx</vt:lpwstr>
  </property>
  <property fmtid="{D5CDD505-2E9C-101B-9397-08002B2CF9AE}" pid="6" name="CreateDate">
    <vt:filetime>2023-01-19T15:28:26Z</vt:filetime>
  </property>
  <property fmtid="{D5CDD505-2E9C-101B-9397-08002B2CF9AE}" pid="7" name="Common Attributes_Reference Number">
    <vt:lpwstr>SCK CEN/53157988</vt:lpwstr>
  </property>
  <property fmtid="{D5CDD505-2E9C-101B-9397-08002B2CF9AE}" pid="8" name="Common Attributes_Short Reference">
    <vt:lpwstr>SCK CEN/53157988</vt:lpwstr>
  </property>
  <property fmtid="{D5CDD505-2E9C-101B-9397-08002B2CF9AE}" pid="9" name="Common Attributes_Alternative Reference">
    <vt:lpwstr> </vt:lpwstr>
  </property>
  <property fmtid="{D5CDD505-2E9C-101B-9397-08002B2CF9AE}" pid="10" name="Common Attributes_Document Type">
    <vt:lpwstr> </vt:lpwstr>
  </property>
  <property fmtid="{D5CDD505-2E9C-101B-9397-08002B2CF9AE}" pid="11" name="Common Attributes_Author_Author Name">
    <vt:lpwstr>An Bielen</vt:lpwstr>
  </property>
  <property fmtid="{D5CDD505-2E9C-101B-9397-08002B2CF9AE}" pid="12" name="Common Attributes_Author_Author Affiliation">
    <vt:lpwstr>SCK CEN</vt:lpwstr>
  </property>
  <property fmtid="{D5CDD505-2E9C-101B-9397-08002B2CF9AE}" pid="13" name="Common Attributes_Information Security Classification">
    <vt:lpwstr>Restricted</vt:lpwstr>
  </property>
  <property fmtid="{D5CDD505-2E9C-101B-9397-08002B2CF9AE}" pid="14" name="Common Attributes_ISC Motivation">
    <vt:lpwstr>ISC was automatically assigned.</vt:lpwstr>
  </property>
  <property fmtid="{D5CDD505-2E9C-101B-9397-08002B2CF9AE}" pid="15" name="SuppMarkings">
    <vt:lpwstr> </vt:lpwstr>
  </property>
  <property fmtid="{D5CDD505-2E9C-101B-9397-08002B2CF9AE}" pid="16" name="Security Clearance">
    <vt:lpwstr> </vt:lpwstr>
  </property>
  <property fmtid="{D5CDD505-2E9C-101B-9397-08002B2CF9AE}" pid="17" name="HyperLink">
    <vt:lpwstr>https://ecm.sckcen.be/OTCS/llisapi.dll/open/53157988</vt:lpwstr>
  </property>
  <property fmtid="{D5CDD505-2E9C-101B-9397-08002B2CF9AE}" pid="18" name="MSIP_Label_7bc4f1bb-35d3-43df-9ea7-bd32ccb7e458_Enabled">
    <vt:lpwstr>true</vt:lpwstr>
  </property>
  <property fmtid="{D5CDD505-2E9C-101B-9397-08002B2CF9AE}" pid="19" name="MSIP_Label_7bc4f1bb-35d3-43df-9ea7-bd32ccb7e458_SetDate">
    <vt:lpwstr>2023-01-20T14:38:17Z</vt:lpwstr>
  </property>
  <property fmtid="{D5CDD505-2E9C-101B-9397-08002B2CF9AE}" pid="20" name="MSIP_Label_7bc4f1bb-35d3-43df-9ea7-bd32ccb7e458_Method">
    <vt:lpwstr>Privileged</vt:lpwstr>
  </property>
  <property fmtid="{D5CDD505-2E9C-101B-9397-08002B2CF9AE}" pid="21" name="MSIP_Label_7bc4f1bb-35d3-43df-9ea7-bd32ccb7e458_Name">
    <vt:lpwstr>OPI1 – unmarked</vt:lpwstr>
  </property>
  <property fmtid="{D5CDD505-2E9C-101B-9397-08002B2CF9AE}" pid="22" name="MSIP_Label_7bc4f1bb-35d3-43df-9ea7-bd32ccb7e458_SiteId">
    <vt:lpwstr>e36a4f3b-b339-4c34-b999-553e5a183eca</vt:lpwstr>
  </property>
  <property fmtid="{D5CDD505-2E9C-101B-9397-08002B2CF9AE}" pid="23" name="MSIP_Label_7bc4f1bb-35d3-43df-9ea7-bd32ccb7e458_ActionId">
    <vt:lpwstr>3655a820-874f-4ee0-a160-d2cf67fc60f8</vt:lpwstr>
  </property>
  <property fmtid="{D5CDD505-2E9C-101B-9397-08002B2CF9AE}" pid="24" name="MSIP_Label_7bc4f1bb-35d3-43df-9ea7-bd32ccb7e458_ContentBits">
    <vt:lpwstr>0</vt:lpwstr>
  </property>
</Properties>
</file>