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6"/>
  </p:notesMasterIdLst>
  <p:sldIdLst>
    <p:sldId id="291" r:id="rId2"/>
    <p:sldId id="264" r:id="rId3"/>
    <p:sldId id="289" r:id="rId4"/>
    <p:sldId id="272" r:id="rId5"/>
    <p:sldId id="312" r:id="rId6"/>
    <p:sldId id="332" r:id="rId7"/>
    <p:sldId id="271" r:id="rId8"/>
    <p:sldId id="333" r:id="rId9"/>
    <p:sldId id="277" r:id="rId10"/>
    <p:sldId id="276" r:id="rId11"/>
    <p:sldId id="278" r:id="rId12"/>
    <p:sldId id="281" r:id="rId13"/>
    <p:sldId id="329" r:id="rId14"/>
    <p:sldId id="330" r:id="rId15"/>
    <p:sldId id="345" r:id="rId16"/>
    <p:sldId id="283" r:id="rId17"/>
    <p:sldId id="320" r:id="rId18"/>
    <p:sldId id="321" r:id="rId19"/>
    <p:sldId id="326" r:id="rId20"/>
    <p:sldId id="328" r:id="rId21"/>
    <p:sldId id="334" r:id="rId22"/>
    <p:sldId id="335" r:id="rId23"/>
    <p:sldId id="336" r:id="rId24"/>
    <p:sldId id="337" r:id="rId25"/>
    <p:sldId id="338" r:id="rId26"/>
    <p:sldId id="339" r:id="rId27"/>
    <p:sldId id="340" r:id="rId28"/>
    <p:sldId id="341" r:id="rId29"/>
    <p:sldId id="342" r:id="rId30"/>
    <p:sldId id="343" r:id="rId31"/>
    <p:sldId id="344" r:id="rId32"/>
    <p:sldId id="318" r:id="rId33"/>
    <p:sldId id="331" r:id="rId34"/>
    <p:sldId id="29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skup, Bartolomej" initials="BB" lastIdx="1" clrIdx="0">
    <p:extLst>
      <p:ext uri="{19B8F6BF-5375-455C-9EA6-DF929625EA0E}">
        <p15:presenceInfo xmlns:p15="http://schemas.microsoft.com/office/powerpoint/2012/main" userId="S::biskubar@cvut.cz::3f51da4d-0abc-4100-be89-1e11f0b08e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F9C"/>
    <a:srgbClr val="FFE073"/>
    <a:srgbClr val="E2FF9D"/>
    <a:srgbClr val="00C000"/>
    <a:srgbClr val="2C5A00"/>
    <a:srgbClr val="FFCC66"/>
    <a:srgbClr val="D5FC79"/>
    <a:srgbClr val="FEFEBD"/>
    <a:srgbClr val="3D4888"/>
    <a:srgbClr val="478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69"/>
    <p:restoredTop sz="99068" autoAdjust="0"/>
  </p:normalViewPr>
  <p:slideViewPr>
    <p:cSldViewPr snapToGrid="0">
      <p:cViewPr varScale="1">
        <p:scale>
          <a:sx n="124" d="100"/>
          <a:sy n="124" d="100"/>
        </p:scale>
        <p:origin x="51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963A-C02A-44B3-810A-2B1D32A19381}" type="datetimeFigureOut">
              <a:rPr lang="it-IT" smtClean="0"/>
              <a:t>24/01/23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E8E29-AD91-4DE6-A5E4-47F1DFC66592}" type="slidenum">
              <a:rPr lang="it-IT" smtClean="0"/>
              <a:t>‹#›</a:t>
            </a:fld>
            <a:endParaRPr lang="it-IT"/>
          </a:p>
        </p:txBody>
      </p:sp>
    </p:spTree>
    <p:extLst>
      <p:ext uri="{BB962C8B-B14F-4D97-AF65-F5344CB8AC3E}">
        <p14:creationId xmlns:p14="http://schemas.microsoft.com/office/powerpoint/2010/main" val="143503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165370"/>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BC94A-09D0-404B-9AD7-0CDD88DB16D2}"/>
              </a:ext>
            </a:extLst>
          </p:cNvPr>
          <p:cNvSpPr>
            <a:spLocks noGrp="1"/>
          </p:cNvSpPr>
          <p:nvPr>
            <p:ph type="title"/>
          </p:nvPr>
        </p:nvSpPr>
        <p:spPr>
          <a:xfrm>
            <a:off x="838200" y="634740"/>
            <a:ext cx="10515600" cy="1055948"/>
          </a:xfrm>
          <a:prstGeom prst="rect">
            <a:avLst/>
          </a:prstGeom>
        </p:spPr>
        <p:txBody>
          <a:bodyPr lIns="104370" tIns="52185" rIns="104370" bIns="52185"/>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1A41D65C-E10E-4B05-A3EF-828F0432B1AA}"/>
              </a:ext>
            </a:extLst>
          </p:cNvPr>
          <p:cNvSpPr>
            <a:spLocks noGrp="1"/>
          </p:cNvSpPr>
          <p:nvPr>
            <p:ph idx="1"/>
          </p:nvPr>
        </p:nvSpPr>
        <p:spPr>
          <a:xfrm>
            <a:off x="838200" y="1825626"/>
            <a:ext cx="10515600" cy="4351338"/>
          </a:xfrm>
          <a:prstGeom prst="rect">
            <a:avLst/>
          </a:prstGeom>
        </p:spPr>
        <p:txBody>
          <a:bodyPr lIns="104370" tIns="52185" rIns="104370" bIns="52185"/>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98EB32-0227-4105-9965-9931A798B3D0}"/>
              </a:ext>
            </a:extLst>
          </p:cNvPr>
          <p:cNvSpPr>
            <a:spLocks noGrp="1"/>
          </p:cNvSpPr>
          <p:nvPr>
            <p:ph type="dt" sz="half" idx="10"/>
          </p:nvPr>
        </p:nvSpPr>
        <p:spPr>
          <a:xfrm>
            <a:off x="838200" y="6356351"/>
            <a:ext cx="2743200" cy="365125"/>
          </a:xfrm>
          <a:prstGeom prst="rect">
            <a:avLst/>
          </a:prstGeom>
        </p:spPr>
        <p:txBody>
          <a:bodyPr lIns="104370" tIns="52185" rIns="104370" bIns="52185"/>
          <a:lstStyle/>
          <a:p>
            <a:fld id="{D349528B-5B53-F543-B73E-83685DBF36B1}" type="datetimeFigureOut">
              <a:rPr lang="en-IT"/>
              <a:t>24/01/23</a:t>
            </a:fld>
            <a:endParaRPr lang="en-IT"/>
          </a:p>
        </p:txBody>
      </p:sp>
      <p:sp>
        <p:nvSpPr>
          <p:cNvPr id="5" name="Segnaposto piè di pagina 4">
            <a:extLst>
              <a:ext uri="{FF2B5EF4-FFF2-40B4-BE49-F238E27FC236}">
                <a16:creationId xmlns:a16="http://schemas.microsoft.com/office/drawing/2014/main" id="{3D5FA69F-8392-425C-B62C-ECD51CB94F3F}"/>
              </a:ext>
            </a:extLst>
          </p:cNvPr>
          <p:cNvSpPr>
            <a:spLocks noGrp="1"/>
          </p:cNvSpPr>
          <p:nvPr>
            <p:ph type="ftr" sz="quarter" idx="11"/>
          </p:nvPr>
        </p:nvSpPr>
        <p:spPr>
          <a:xfrm>
            <a:off x="4038600" y="6356351"/>
            <a:ext cx="4114800" cy="365125"/>
          </a:xfrm>
          <a:prstGeom prst="rect">
            <a:avLst/>
          </a:prstGeom>
        </p:spPr>
        <p:txBody>
          <a:bodyPr lIns="104370" tIns="52185" rIns="104370" bIns="52185"/>
          <a:lstStyle/>
          <a:p>
            <a:endParaRPr lang="en-IT"/>
          </a:p>
        </p:txBody>
      </p:sp>
      <p:sp>
        <p:nvSpPr>
          <p:cNvPr id="6" name="Segnaposto numero diapositiva 5">
            <a:extLst>
              <a:ext uri="{FF2B5EF4-FFF2-40B4-BE49-F238E27FC236}">
                <a16:creationId xmlns:a16="http://schemas.microsoft.com/office/drawing/2014/main" id="{902B7751-C8AC-4A7B-AD34-63ECCF539AC2}"/>
              </a:ext>
            </a:extLst>
          </p:cNvPr>
          <p:cNvSpPr>
            <a:spLocks noGrp="1"/>
          </p:cNvSpPr>
          <p:nvPr>
            <p:ph type="sldNum" sz="quarter" idx="12"/>
          </p:nvPr>
        </p:nvSpPr>
        <p:spPr>
          <a:xfrm>
            <a:off x="8610600" y="6356351"/>
            <a:ext cx="2743200" cy="365125"/>
          </a:xfrm>
          <a:prstGeom prst="rect">
            <a:avLst/>
          </a:prstGeom>
        </p:spPr>
        <p:txBody>
          <a:bodyPr lIns="104370" tIns="52185" rIns="104370" bIns="52185"/>
          <a:lstStyle/>
          <a:p>
            <a:fld id="{D6AC1A2B-595E-074D-A384-F7DB583E356D}" type="slidenum">
              <a:rPr lang="en-IT"/>
              <a:t>‹#›</a:t>
            </a:fld>
            <a:endParaRPr lang="en-IT"/>
          </a:p>
        </p:txBody>
      </p:sp>
    </p:spTree>
    <p:extLst>
      <p:ext uri="{BB962C8B-B14F-4D97-AF65-F5344CB8AC3E}">
        <p14:creationId xmlns:p14="http://schemas.microsoft.com/office/powerpoint/2010/main" val="3350554370"/>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921D9B-5643-4592-AA97-B6966770A29C}"/>
              </a:ext>
            </a:extLst>
          </p:cNvPr>
          <p:cNvSpPr>
            <a:spLocks noGrp="1"/>
          </p:cNvSpPr>
          <p:nvPr>
            <p:ph type="ctrTitle"/>
          </p:nvPr>
        </p:nvSpPr>
        <p:spPr>
          <a:xfrm>
            <a:off x="1524000" y="2236126"/>
            <a:ext cx="9144000" cy="1765570"/>
          </a:xfrm>
          <a:prstGeom prst="rect">
            <a:avLst/>
          </a:prstGeom>
        </p:spPr>
        <p:txBody>
          <a:bodyPr anchor="b"/>
          <a:lstStyle>
            <a:lvl1pPr algn="ctr">
              <a:defRPr sz="6000" b="1"/>
            </a:lvl1pPr>
          </a:lstStyle>
          <a:p>
            <a:r>
              <a:rPr lang="it-IT" dirty="0"/>
              <a:t>Fare clic per modificare lo stile del titolo dello schema</a:t>
            </a:r>
          </a:p>
        </p:txBody>
      </p:sp>
      <p:sp>
        <p:nvSpPr>
          <p:cNvPr id="17" name="Rettangolo 47">
            <a:extLst>
              <a:ext uri="{FF2B5EF4-FFF2-40B4-BE49-F238E27FC236}">
                <a16:creationId xmlns:a16="http://schemas.microsoft.com/office/drawing/2014/main" id="{F4EA2CBF-BC4B-4803-A8BB-002B8C8BA441}"/>
              </a:ext>
            </a:extLst>
          </p:cNvPr>
          <p:cNvSpPr/>
          <p:nvPr userDrawn="1"/>
        </p:nvSpPr>
        <p:spPr>
          <a:xfrm>
            <a:off x="162621" y="6371951"/>
            <a:ext cx="11866758" cy="384721"/>
          </a:xfrm>
          <a:prstGeom prst="rect">
            <a:avLst/>
          </a:prstGeom>
        </p:spPr>
        <p:txBody>
          <a:bodyPr wrap="square">
            <a:spAutoFit/>
          </a:bodyPr>
          <a:lstStyle/>
          <a:p>
            <a:pPr lvl="0" algn="ctr">
              <a:defRPr/>
            </a:pPr>
            <a:r>
              <a:rPr lang="en-GB" sz="950" b="1" spc="150" dirty="0">
                <a:solidFill>
                  <a:schemeClr val="tx2"/>
                </a:solidFill>
              </a:rPr>
              <a:t>CONFIDENTIAL. This document has been produced under Grant Agreement </a:t>
            </a:r>
            <a:r>
              <a:rPr lang="it-IT" sz="950" b="1" spc="150" dirty="0">
                <a:solidFill>
                  <a:schemeClr val="tx2"/>
                </a:solidFill>
              </a:rPr>
              <a:t>847641</a:t>
            </a:r>
            <a:r>
              <a:rPr lang="en-GB" sz="950" b="1" spc="150" dirty="0">
                <a:solidFill>
                  <a:schemeClr val="tx2"/>
                </a:solidFill>
              </a:rPr>
              <a:t>. This document and its contents remain the property of the beneficiaries of the MICADO Consortium and may not be distributed or reproduced without the express written approval of the MICADO Coordinator, CAEN </a:t>
            </a:r>
            <a:r>
              <a:rPr lang="en-GB" sz="950" b="1" spc="150" dirty="0" err="1">
                <a:solidFill>
                  <a:schemeClr val="tx2"/>
                </a:solidFill>
              </a:rPr>
              <a:t>SpA</a:t>
            </a:r>
            <a:r>
              <a:rPr lang="en-GB" sz="950" b="1" spc="150" dirty="0">
                <a:solidFill>
                  <a:schemeClr val="tx2"/>
                </a:solidFill>
              </a:rPr>
              <a:t>.</a:t>
            </a:r>
          </a:p>
        </p:txBody>
      </p:sp>
      <p:pic>
        <p:nvPicPr>
          <p:cNvPr id="5" name="Immagine 3" descr="Immagine che contiene clipart&#10;&#10;Descrizione generata automaticamente">
            <a:extLst>
              <a:ext uri="{FF2B5EF4-FFF2-40B4-BE49-F238E27FC236}">
                <a16:creationId xmlns:a16="http://schemas.microsoft.com/office/drawing/2014/main" id="{0D7960CC-A473-490A-ACF0-1D50529E55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5180" y="617435"/>
            <a:ext cx="5882640" cy="1544194"/>
          </a:xfrm>
          <a:prstGeom prst="rect">
            <a:avLst/>
          </a:prstGeom>
          <a:ln w="12700">
            <a:noFill/>
          </a:ln>
        </p:spPr>
      </p:pic>
      <p:grpSp>
        <p:nvGrpSpPr>
          <p:cNvPr id="14" name="Group 13">
            <a:extLst>
              <a:ext uri="{FF2B5EF4-FFF2-40B4-BE49-F238E27FC236}">
                <a16:creationId xmlns:a16="http://schemas.microsoft.com/office/drawing/2014/main" id="{053A54A1-98CA-4336-A149-E3E1A3AAFA7A}"/>
              </a:ext>
            </a:extLst>
          </p:cNvPr>
          <p:cNvGrpSpPr/>
          <p:nvPr userDrawn="1"/>
        </p:nvGrpSpPr>
        <p:grpSpPr>
          <a:xfrm>
            <a:off x="2539346" y="4397258"/>
            <a:ext cx="6755863" cy="1063885"/>
            <a:chOff x="2690553" y="4621874"/>
            <a:chExt cx="6810896" cy="1063885"/>
          </a:xfrm>
        </p:grpSpPr>
        <p:sp>
          <p:nvSpPr>
            <p:cNvPr id="7" name="Speech Bubble: Rectangle with Corners Rounded 6">
              <a:extLst>
                <a:ext uri="{FF2B5EF4-FFF2-40B4-BE49-F238E27FC236}">
                  <a16:creationId xmlns:a16="http://schemas.microsoft.com/office/drawing/2014/main" id="{9FBFC076-187E-4C80-8DFA-DC36B47BE061}"/>
                </a:ext>
              </a:extLst>
            </p:cNvPr>
            <p:cNvSpPr/>
            <p:nvPr userDrawn="1"/>
          </p:nvSpPr>
          <p:spPr>
            <a:xfrm>
              <a:off x="4671753" y="4688377"/>
              <a:ext cx="4829694" cy="997382"/>
            </a:xfrm>
            <a:prstGeom prst="wedgeRoundRectCallout">
              <a:avLst>
                <a:gd name="adj1" fmla="val -20661"/>
                <a:gd name="adj2" fmla="val 102506"/>
                <a:gd name="adj3" fmla="val 16667"/>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935F9721-ABD9-41A3-B69C-418AB7501118}"/>
                </a:ext>
              </a:extLst>
            </p:cNvPr>
            <p:cNvSpPr/>
            <p:nvPr userDrawn="1"/>
          </p:nvSpPr>
          <p:spPr>
            <a:xfrm>
              <a:off x="2690553" y="4621874"/>
              <a:ext cx="6810896" cy="1063885"/>
            </a:xfrm>
            <a:prstGeom prst="flowChartAlternateProcess">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grpSp>
      <p:sp>
        <p:nvSpPr>
          <p:cNvPr id="9" name="Text Placeholder 8">
            <a:extLst>
              <a:ext uri="{FF2B5EF4-FFF2-40B4-BE49-F238E27FC236}">
                <a16:creationId xmlns:a16="http://schemas.microsoft.com/office/drawing/2014/main" id="{DDB64A98-D670-44B3-A895-572DD57F786C}"/>
              </a:ext>
            </a:extLst>
          </p:cNvPr>
          <p:cNvSpPr>
            <a:spLocks noGrp="1"/>
          </p:cNvSpPr>
          <p:nvPr>
            <p:ph type="body" sz="quarter" idx="10"/>
          </p:nvPr>
        </p:nvSpPr>
        <p:spPr>
          <a:xfrm>
            <a:off x="2704063" y="4471757"/>
            <a:ext cx="6464875" cy="914889"/>
          </a:xfrm>
          <a:prstGeom prst="rect">
            <a:avLst/>
          </a:prstGeom>
        </p:spPr>
        <p:txBody>
          <a:bodyPr/>
          <a:lstStyle>
            <a:lvl1pPr marL="0" indent="0" algn="ctr">
              <a:buNone/>
              <a:defRPr b="1">
                <a:solidFill>
                  <a:schemeClr val="bg1"/>
                </a:solidFill>
              </a:defRPr>
            </a:lvl1pPr>
            <a:lvl2pPr>
              <a:defRPr>
                <a:solidFill>
                  <a:schemeClr val="bg1"/>
                </a:solidFill>
              </a:defRPr>
            </a:lvl2pPr>
            <a:lvl3pPr marL="914400" indent="0">
              <a:buNone/>
              <a:defRPr/>
            </a:lvl3pPr>
            <a:lvl4pPr>
              <a:defRPr>
                <a:solidFill>
                  <a:schemeClr val="bg1"/>
                </a:solidFill>
              </a:defRPr>
            </a:lvl4pPr>
            <a:lvl5pPr>
              <a:defRPr>
                <a:solidFill>
                  <a:schemeClr val="bg1"/>
                </a:solidFill>
              </a:defRPr>
            </a:lvl5pPr>
          </a:lstStyle>
          <a:p>
            <a:pPr lvl="0"/>
            <a:endParaRPr lang="en-US" dirty="0"/>
          </a:p>
        </p:txBody>
      </p:sp>
      <p:pic>
        <p:nvPicPr>
          <p:cNvPr id="10" name="Picture 25" descr="\\SRVT\Work\TOICA\Dissemination\EU flag\flag_yellow_low.jpg">
            <a:extLst>
              <a:ext uri="{FF2B5EF4-FFF2-40B4-BE49-F238E27FC236}">
                <a16:creationId xmlns:a16="http://schemas.microsoft.com/office/drawing/2014/main" id="{AED7E261-7605-AC40-BE7F-48DAEE43026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 y="7435"/>
            <a:ext cx="1562793" cy="923589"/>
          </a:xfrm>
          <a:prstGeom prst="rect">
            <a:avLst/>
          </a:prstGeom>
          <a:noFill/>
          <a:ln>
            <a:noFill/>
          </a:ln>
        </p:spPr>
      </p:pic>
    </p:spTree>
    <p:extLst>
      <p:ext uri="{BB962C8B-B14F-4D97-AF65-F5344CB8AC3E}">
        <p14:creationId xmlns:p14="http://schemas.microsoft.com/office/powerpoint/2010/main" val="1506403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End slide and thanks">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59F3C9B0-8BCB-42AE-B239-CD8F01C75E66}"/>
              </a:ext>
            </a:extLst>
          </p:cNvPr>
          <p:cNvSpPr/>
          <p:nvPr userDrawn="1"/>
        </p:nvSpPr>
        <p:spPr>
          <a:xfrm>
            <a:off x="1562792" y="270926"/>
            <a:ext cx="10274736" cy="384721"/>
          </a:xfrm>
          <a:prstGeom prst="rect">
            <a:avLst/>
          </a:prstGeom>
        </p:spPr>
        <p:txBody>
          <a:bodyPr wrap="square">
            <a:spAutoFit/>
          </a:bodyPr>
          <a:lstStyle/>
          <a:p>
            <a:pPr algn="just"/>
            <a:r>
              <a:rPr lang="en-GB" sz="950" b="1" spc="150">
                <a:solidFill>
                  <a:schemeClr val="tx2"/>
                </a:solidFill>
              </a:rPr>
              <a:t>This project has received funding from the European Union’s Horizon 2020 innovation action programme under grant agreement No 847641. This text reflects only the author’s views and the Commission is not liable for any use that may be made of the information contained therein. </a:t>
            </a:r>
          </a:p>
        </p:txBody>
      </p:sp>
      <p:pic>
        <p:nvPicPr>
          <p:cNvPr id="15" name="Picture 25" descr="\\SRVT\Work\TOICA\Dissemination\EU flag\flag_yellow_low.jpg">
            <a:extLst>
              <a:ext uri="{FF2B5EF4-FFF2-40B4-BE49-F238E27FC236}">
                <a16:creationId xmlns:a16="http://schemas.microsoft.com/office/drawing/2014/main" id="{692F9B13-B637-4A09-9DDE-4BE3D0A09240}"/>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7435"/>
            <a:ext cx="1562793" cy="923589"/>
          </a:xfrm>
          <a:prstGeom prst="rect">
            <a:avLst/>
          </a:prstGeom>
          <a:noFill/>
          <a:ln>
            <a:noFill/>
          </a:ln>
        </p:spPr>
      </p:pic>
      <p:pic>
        <p:nvPicPr>
          <p:cNvPr id="18" name="Immagine 3" descr="Immagine che contiene clipart&#10;&#10;Descrizione generata automaticamente">
            <a:extLst>
              <a:ext uri="{FF2B5EF4-FFF2-40B4-BE49-F238E27FC236}">
                <a16:creationId xmlns:a16="http://schemas.microsoft.com/office/drawing/2014/main" id="{77E1E7D1-6122-4A00-98B6-9B3DDBE0A6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68284" y="1821909"/>
            <a:ext cx="5882640" cy="1544194"/>
          </a:xfrm>
          <a:prstGeom prst="rect">
            <a:avLst/>
          </a:prstGeom>
          <a:ln w="12700">
            <a:noFill/>
          </a:ln>
        </p:spPr>
      </p:pic>
      <p:grpSp>
        <p:nvGrpSpPr>
          <p:cNvPr id="3" name="Group 2">
            <a:extLst>
              <a:ext uri="{FF2B5EF4-FFF2-40B4-BE49-F238E27FC236}">
                <a16:creationId xmlns:a16="http://schemas.microsoft.com/office/drawing/2014/main" id="{B76288B4-AD97-4165-AEDE-A8511173E380}"/>
              </a:ext>
            </a:extLst>
          </p:cNvPr>
          <p:cNvGrpSpPr/>
          <p:nvPr userDrawn="1"/>
        </p:nvGrpSpPr>
        <p:grpSpPr>
          <a:xfrm>
            <a:off x="3068284" y="3566159"/>
            <a:ext cx="5707306" cy="1063885"/>
            <a:chOff x="3068284" y="3566159"/>
            <a:chExt cx="5707306" cy="1063885"/>
          </a:xfrm>
        </p:grpSpPr>
        <p:sp>
          <p:nvSpPr>
            <p:cNvPr id="16" name="Speech Bubble: Rectangle with Corners Rounded 15">
              <a:extLst>
                <a:ext uri="{FF2B5EF4-FFF2-40B4-BE49-F238E27FC236}">
                  <a16:creationId xmlns:a16="http://schemas.microsoft.com/office/drawing/2014/main" id="{73647B66-579E-4CAF-8819-2935C296B0C8}"/>
                </a:ext>
              </a:extLst>
            </p:cNvPr>
            <p:cNvSpPr/>
            <p:nvPr userDrawn="1"/>
          </p:nvSpPr>
          <p:spPr>
            <a:xfrm>
              <a:off x="4921128" y="3632662"/>
              <a:ext cx="3449782" cy="997382"/>
            </a:xfrm>
            <a:prstGeom prst="wedgeRoundRectCallout">
              <a:avLst>
                <a:gd name="adj1" fmla="val -20661"/>
                <a:gd name="adj2" fmla="val 102506"/>
                <a:gd name="adj3" fmla="val 16667"/>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a:extLst>
                <a:ext uri="{FF2B5EF4-FFF2-40B4-BE49-F238E27FC236}">
                  <a16:creationId xmlns:a16="http://schemas.microsoft.com/office/drawing/2014/main" id="{4A7E9285-FA3C-43F9-AF94-D7A9E2F0A71C}"/>
                </a:ext>
              </a:extLst>
            </p:cNvPr>
            <p:cNvSpPr/>
            <p:nvPr userDrawn="1"/>
          </p:nvSpPr>
          <p:spPr>
            <a:xfrm>
              <a:off x="3068284" y="3566159"/>
              <a:ext cx="5707306" cy="1063885"/>
            </a:xfrm>
            <a:prstGeom prst="flowChartAlternateProcess">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Thanks for your attention</a:t>
              </a:r>
            </a:p>
          </p:txBody>
        </p:sp>
      </p:grpSp>
      <p:pic>
        <p:nvPicPr>
          <p:cNvPr id="21" name="Immagine 31">
            <a:extLst>
              <a:ext uri="{FF2B5EF4-FFF2-40B4-BE49-F238E27FC236}">
                <a16:creationId xmlns:a16="http://schemas.microsoft.com/office/drawing/2014/main" id="{4F70009B-238D-394B-A42E-BD8D9A59FD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678" y="6132296"/>
            <a:ext cx="1728000" cy="487279"/>
          </a:xfrm>
          <a:prstGeom prst="rect">
            <a:avLst/>
          </a:prstGeom>
        </p:spPr>
      </p:pic>
      <p:pic>
        <p:nvPicPr>
          <p:cNvPr id="22" name="Immagine 35">
            <a:extLst>
              <a:ext uri="{FF2B5EF4-FFF2-40B4-BE49-F238E27FC236}">
                <a16:creationId xmlns:a16="http://schemas.microsoft.com/office/drawing/2014/main" id="{E2161258-C254-D743-BB7B-3E4D44418E8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62686" y="5951836"/>
            <a:ext cx="828000" cy="800898"/>
          </a:xfrm>
          <a:prstGeom prst="rect">
            <a:avLst/>
          </a:prstGeom>
        </p:spPr>
      </p:pic>
      <p:pic>
        <p:nvPicPr>
          <p:cNvPr id="23" name="Immagine 37">
            <a:extLst>
              <a:ext uri="{FF2B5EF4-FFF2-40B4-BE49-F238E27FC236}">
                <a16:creationId xmlns:a16="http://schemas.microsoft.com/office/drawing/2014/main" id="{1619C559-CB96-5B49-9261-488FF8164A3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78025" y="6044829"/>
            <a:ext cx="827999" cy="620999"/>
          </a:xfrm>
          <a:prstGeom prst="rect">
            <a:avLst/>
          </a:prstGeom>
        </p:spPr>
      </p:pic>
      <p:pic>
        <p:nvPicPr>
          <p:cNvPr id="24" name="Immagine 38">
            <a:extLst>
              <a:ext uri="{FF2B5EF4-FFF2-40B4-BE49-F238E27FC236}">
                <a16:creationId xmlns:a16="http://schemas.microsoft.com/office/drawing/2014/main" id="{316DBBCE-88FD-004F-8475-074CA869F5E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16001" y="6052120"/>
            <a:ext cx="1475999" cy="600329"/>
          </a:xfrm>
          <a:prstGeom prst="rect">
            <a:avLst/>
          </a:prstGeom>
        </p:spPr>
      </p:pic>
      <p:pic>
        <p:nvPicPr>
          <p:cNvPr id="25" name="Immagine 39">
            <a:extLst>
              <a:ext uri="{FF2B5EF4-FFF2-40B4-BE49-F238E27FC236}">
                <a16:creationId xmlns:a16="http://schemas.microsoft.com/office/drawing/2014/main" id="{0CFAF545-F58F-9E44-8107-8230731BB55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57517" y="6044829"/>
            <a:ext cx="1260000" cy="614913"/>
          </a:xfrm>
          <a:prstGeom prst="rect">
            <a:avLst/>
          </a:prstGeom>
        </p:spPr>
      </p:pic>
      <p:pic>
        <p:nvPicPr>
          <p:cNvPr id="26" name="Immagine 40" descr="Immagine che contiene clipart&#10;&#10;Descrizione generata automaticamente">
            <a:extLst>
              <a:ext uri="{FF2B5EF4-FFF2-40B4-BE49-F238E27FC236}">
                <a16:creationId xmlns:a16="http://schemas.microsoft.com/office/drawing/2014/main" id="{ACC54A6F-408B-C642-92E1-1E463D7B4F6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44403" y="6154285"/>
            <a:ext cx="1323219" cy="396000"/>
          </a:xfrm>
          <a:prstGeom prst="rect">
            <a:avLst/>
          </a:prstGeom>
        </p:spPr>
      </p:pic>
      <p:pic>
        <p:nvPicPr>
          <p:cNvPr id="27" name="Immagine 41" descr="Immagine che contiene clipart&#10;&#10;Descrizione generata automaticamente">
            <a:extLst>
              <a:ext uri="{FF2B5EF4-FFF2-40B4-BE49-F238E27FC236}">
                <a16:creationId xmlns:a16="http://schemas.microsoft.com/office/drawing/2014/main" id="{05CE5646-64F2-BC41-86C1-BBF9B8795E31}"/>
              </a:ext>
            </a:extLst>
          </p:cNvPr>
          <p:cNvPicPr>
            <a:picLocks noChangeAspect="1"/>
          </p:cNvPicPr>
          <p:nvPr userDrawn="1"/>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42522" y="6028285"/>
            <a:ext cx="1287850" cy="648000"/>
          </a:xfrm>
          <a:prstGeom prst="rect">
            <a:avLst/>
          </a:prstGeom>
        </p:spPr>
      </p:pic>
      <p:pic>
        <p:nvPicPr>
          <p:cNvPr id="28" name="Picture 27" descr="A close up of a logo&#10;&#10;Description automatically generated">
            <a:extLst>
              <a:ext uri="{FF2B5EF4-FFF2-40B4-BE49-F238E27FC236}">
                <a16:creationId xmlns:a16="http://schemas.microsoft.com/office/drawing/2014/main" id="{D85563C2-EEC9-BF42-8743-08931226E79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068494" y="6183659"/>
            <a:ext cx="1475999" cy="337252"/>
          </a:xfrm>
          <a:prstGeom prst="rect">
            <a:avLst/>
          </a:prstGeom>
        </p:spPr>
      </p:pic>
      <p:pic>
        <p:nvPicPr>
          <p:cNvPr id="29" name="Picture 28" descr="A picture containing drawing, shirt&#10;&#10;Description automatically generated">
            <a:extLst>
              <a:ext uri="{FF2B5EF4-FFF2-40B4-BE49-F238E27FC236}">
                <a16:creationId xmlns:a16="http://schemas.microsoft.com/office/drawing/2014/main" id="{5442E181-F6DA-C74C-A684-91D98A44E29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622301" y="6014357"/>
            <a:ext cx="1044000" cy="738377"/>
          </a:xfrm>
          <a:prstGeom prst="rect">
            <a:avLst/>
          </a:prstGeom>
        </p:spPr>
      </p:pic>
    </p:spTree>
    <p:extLst>
      <p:ext uri="{BB962C8B-B14F-4D97-AF65-F5344CB8AC3E}">
        <p14:creationId xmlns:p14="http://schemas.microsoft.com/office/powerpoint/2010/main" val="343013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99000" fill="hold"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par>
                                <p:cTn id="11" presetID="32" presetClass="emph" presetSubtype="0" repeatCount="99000"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Immagine 3" descr="Immagine che contiene clipart&#10;&#10;Descrizione generata automaticamente">
            <a:extLst>
              <a:ext uri="{FF2B5EF4-FFF2-40B4-BE49-F238E27FC236}">
                <a16:creationId xmlns:a16="http://schemas.microsoft.com/office/drawing/2014/main" id="{4190B8F2-8C3B-6849-8854-54EDF86DDA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66768" y="131674"/>
            <a:ext cx="1508355" cy="395933"/>
          </a:xfrm>
          <a:prstGeom prst="rect">
            <a:avLst/>
          </a:prstGeom>
          <a:ln w="12700">
            <a:noFill/>
          </a:ln>
        </p:spPr>
      </p:pic>
      <p:pic>
        <p:nvPicPr>
          <p:cNvPr id="16" name="Immagine 3" descr="Immagine che contiene clipart&#10;&#10;Descrizione generata automaticamente">
            <a:extLst>
              <a:ext uri="{FF2B5EF4-FFF2-40B4-BE49-F238E27FC236}">
                <a16:creationId xmlns:a16="http://schemas.microsoft.com/office/drawing/2014/main" id="{DD981BC8-51E8-6B42-89E3-01879F61B59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03194" y="7678"/>
            <a:ext cx="2388806" cy="627062"/>
          </a:xfrm>
          <a:prstGeom prst="rect">
            <a:avLst/>
          </a:prstGeom>
          <a:ln w="12700">
            <a:noFill/>
          </a:ln>
        </p:spPr>
      </p:pic>
      <p:sp>
        <p:nvSpPr>
          <p:cNvPr id="18" name="TextBox 17">
            <a:extLst>
              <a:ext uri="{FF2B5EF4-FFF2-40B4-BE49-F238E27FC236}">
                <a16:creationId xmlns:a16="http://schemas.microsoft.com/office/drawing/2014/main" id="{959CD3AE-0BA7-3C49-B407-2CB73F0669BB}"/>
              </a:ext>
            </a:extLst>
          </p:cNvPr>
          <p:cNvSpPr txBox="1"/>
          <p:nvPr userDrawn="1"/>
        </p:nvSpPr>
        <p:spPr>
          <a:xfrm>
            <a:off x="838200" y="6517005"/>
            <a:ext cx="4256908" cy="307777"/>
          </a:xfrm>
          <a:prstGeom prst="rect">
            <a:avLst/>
          </a:prstGeom>
          <a:noFill/>
        </p:spPr>
        <p:txBody>
          <a:bodyPr wrap="square" rtlCol="0">
            <a:spAutoFit/>
          </a:bodyPr>
          <a:lstStyle/>
          <a:p>
            <a:pPr rtl="0"/>
            <a:r>
              <a:rPr lang="en-US" sz="1400" b="0" i="0" u="none" strike="noStrike" kern="1200" baseline="0">
                <a:solidFill>
                  <a:srgbClr val="3D4888"/>
                </a:solidFill>
                <a:latin typeface="Tw Cen MT" panose="020B0602020104020603" pitchFamily="34" charset="77"/>
              </a:rPr>
              <a:t>MICADO Final Demo Meeting, 25-26 Jan 2023</a:t>
            </a:r>
          </a:p>
        </p:txBody>
      </p:sp>
      <p:sp>
        <p:nvSpPr>
          <p:cNvPr id="19" name="TextBox 18">
            <a:extLst>
              <a:ext uri="{FF2B5EF4-FFF2-40B4-BE49-F238E27FC236}">
                <a16:creationId xmlns:a16="http://schemas.microsoft.com/office/drawing/2014/main" id="{0526BF53-F7EA-D744-B2D1-C9312829890D}"/>
              </a:ext>
            </a:extLst>
          </p:cNvPr>
          <p:cNvSpPr txBox="1"/>
          <p:nvPr userDrawn="1"/>
        </p:nvSpPr>
        <p:spPr>
          <a:xfrm>
            <a:off x="4648200" y="6517005"/>
            <a:ext cx="2895600" cy="307777"/>
          </a:xfrm>
          <a:prstGeom prst="rect">
            <a:avLst/>
          </a:prstGeom>
          <a:noFill/>
        </p:spPr>
        <p:txBody>
          <a:bodyPr wrap="square" rtlCol="0">
            <a:spAutoFit/>
          </a:bodyPr>
          <a:lstStyle/>
          <a:p>
            <a:pPr algn="ctr"/>
            <a:r>
              <a:rPr kumimoji="0" lang="it-IT" sz="1400" b="0" i="0" u="none" strike="noStrike" kern="1200" cap="none" spc="0" normalizeH="0" baseline="0" noProof="0">
                <a:ln>
                  <a:noFill/>
                </a:ln>
                <a:solidFill>
                  <a:srgbClr val="3D4888"/>
                </a:solidFill>
                <a:effectLst/>
                <a:uLnTx/>
                <a:uFillTx/>
                <a:latin typeface="+mn-lt"/>
                <a:ea typeface="+mn-ea"/>
                <a:cs typeface="+mn-cs"/>
              </a:rPr>
              <a:t>MICADO</a:t>
            </a:r>
            <a:endParaRPr lang="en-US" sz="2000"/>
          </a:p>
        </p:txBody>
      </p:sp>
      <p:sp>
        <p:nvSpPr>
          <p:cNvPr id="20" name="TextBox 19">
            <a:extLst>
              <a:ext uri="{FF2B5EF4-FFF2-40B4-BE49-F238E27FC236}">
                <a16:creationId xmlns:a16="http://schemas.microsoft.com/office/drawing/2014/main" id="{A9BB24D2-BF40-2944-A7DE-372FA42A32EB}"/>
              </a:ext>
            </a:extLst>
          </p:cNvPr>
          <p:cNvSpPr txBox="1"/>
          <p:nvPr userDrawn="1"/>
        </p:nvSpPr>
        <p:spPr>
          <a:xfrm>
            <a:off x="7985760" y="6517005"/>
            <a:ext cx="3368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148013" algn="r"/>
              </a:tabLst>
              <a:defRPr/>
            </a:pPr>
            <a:r>
              <a:rPr kumimoji="0" lang="it-IT" sz="1400" b="0" i="0" u="none" strike="noStrike" kern="1200" cap="none" spc="0" normalizeH="0" baseline="0" noProof="0">
                <a:ln>
                  <a:noFill/>
                </a:ln>
                <a:solidFill>
                  <a:srgbClr val="3D4888"/>
                </a:solidFill>
                <a:effectLst/>
                <a:uLnTx/>
                <a:uFillTx/>
                <a:latin typeface="+mn-lt"/>
                <a:ea typeface="+mn-ea"/>
                <a:cs typeface="+mn-cs"/>
              </a:rPr>
              <a:t>WP7 – Paolo Finocchiaro	</a:t>
            </a:r>
            <a:fld id="{7ADC2682-86E0-43EF-9663-C77056E8D387}" type="slidenum">
              <a:rPr kumimoji="0" lang="it-IT" sz="1400" b="0" i="0" u="none" strike="noStrike" kern="1200" cap="none" spc="0" normalizeH="0" baseline="0" noProof="0" smtClean="0">
                <a:ln>
                  <a:noFill/>
                </a:ln>
                <a:solidFill>
                  <a:srgbClr val="3D4888"/>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3148013" algn="r"/>
                </a:tabLst>
                <a:defRPr/>
              </a:pPr>
              <a:t>‹#›</a:t>
            </a:fld>
            <a:endParaRPr kumimoji="0" lang="it-IT" sz="1400" b="0" i="0" u="none" strike="noStrike" kern="1200" cap="none" spc="0" normalizeH="0" baseline="0" noProof="0">
              <a:ln>
                <a:noFill/>
              </a:ln>
              <a:solidFill>
                <a:srgbClr val="3D4888"/>
              </a:solidFill>
              <a:effectLst/>
              <a:uLnTx/>
              <a:uFillTx/>
              <a:latin typeface="+mn-lt"/>
              <a:ea typeface="+mn-ea"/>
              <a:cs typeface="+mn-cs"/>
            </a:endParaRPr>
          </a:p>
        </p:txBody>
      </p:sp>
    </p:spTree>
    <p:extLst>
      <p:ext uri="{BB962C8B-B14F-4D97-AF65-F5344CB8AC3E}">
        <p14:creationId xmlns:p14="http://schemas.microsoft.com/office/powerpoint/2010/main" val="30182103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hdr="0" ftr="0"/>
  <p:txStyles>
    <p:titleStyle>
      <a:lvl1pPr algn="l" defTabSz="9143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6" indent="-228596" algn="l" defTabSz="9143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7" indent="-228596" algn="l" defTabSz="9143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8" indent="-228596" algn="l" defTabSz="9143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9"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60"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51"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43"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34"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25"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3"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5"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8" algn="l" defTabSz="914382" rtl="0" eaLnBrk="1" latinLnBrk="0" hangingPunct="1">
        <a:defRPr sz="1800" kern="1200">
          <a:solidFill>
            <a:schemeClr val="tx1"/>
          </a:solidFill>
          <a:latin typeface="+mn-lt"/>
          <a:ea typeface="+mn-ea"/>
          <a:cs typeface="+mn-cs"/>
        </a:defRPr>
      </a:lvl8pPr>
      <a:lvl9pPr marL="3657529" algn="l" defTabSz="9143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73.jpeg"/><Relationship Id="rId2" Type="http://schemas.openxmlformats.org/officeDocument/2006/relationships/image" Target="../media/image70.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2.pn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tiff"/></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19.xml.rels><?xml version="1.0" encoding="UTF-8" standalone="yes"?>
<Relationships xmlns="http://schemas.openxmlformats.org/package/2006/relationships"><Relationship Id="rId3" Type="http://schemas.openxmlformats.org/officeDocument/2006/relationships/image" Target="../media/image84.gif"/><Relationship Id="rId7" Type="http://schemas.openxmlformats.org/officeDocument/2006/relationships/image" Target="../media/image88.png"/><Relationship Id="rId2" Type="http://schemas.openxmlformats.org/officeDocument/2006/relationships/image" Target="../media/image83.gif"/><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gif"/><Relationship Id="rId4" Type="http://schemas.openxmlformats.org/officeDocument/2006/relationships/image" Target="../media/image85.gif"/></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7.jp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23.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107.jpeg"/><Relationship Id="rId5" Type="http://schemas.openxmlformats.org/officeDocument/2006/relationships/image" Target="../media/image101.png"/><Relationship Id="rId10" Type="http://schemas.openxmlformats.org/officeDocument/2006/relationships/image" Target="../media/image106.jpeg"/><Relationship Id="rId4" Type="http://schemas.openxmlformats.org/officeDocument/2006/relationships/image" Target="../media/image100.png"/><Relationship Id="rId9" Type="http://schemas.openxmlformats.org/officeDocument/2006/relationships/image" Target="../media/image105.jpe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7.jp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18.jpg"/><Relationship Id="rId1" Type="http://schemas.openxmlformats.org/officeDocument/2006/relationships/slideLayout" Target="../slideLayouts/slideLayout1.xml"/><Relationship Id="rId5" Type="http://schemas.openxmlformats.org/officeDocument/2006/relationships/image" Target="../media/image91.jpg"/><Relationship Id="rId4"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tiff"/><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png"/></Relationships>
</file>

<file path=ppt/slides/_rels/slide32.xml.rels><?xml version="1.0" encoding="UTF-8" standalone="yes"?>
<Relationships xmlns="http://schemas.openxmlformats.org/package/2006/relationships"><Relationship Id="rId8" Type="http://schemas.openxmlformats.org/officeDocument/2006/relationships/image" Target="../media/image142.gif"/><Relationship Id="rId13"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140.png"/><Relationship Id="rId11" Type="http://schemas.openxmlformats.org/officeDocument/2006/relationships/image" Target="../media/image145.jpg"/><Relationship Id="rId5" Type="http://schemas.openxmlformats.org/officeDocument/2006/relationships/image" Target="../media/image139.png"/><Relationship Id="rId10" Type="http://schemas.openxmlformats.org/officeDocument/2006/relationships/image" Target="../media/image144.tiff"/><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6.tiff"/><Relationship Id="rId3" Type="http://schemas.openxmlformats.org/officeDocument/2006/relationships/image" Target="../media/image11.png"/><Relationship Id="rId7" Type="http://schemas.openxmlformats.org/officeDocument/2006/relationships/image" Target="../media/image22.tiff"/><Relationship Id="rId12"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6.png"/><Relationship Id="rId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7.jp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04D8-36CA-4CA4-81FF-BB6FCF54979A}"/>
              </a:ext>
            </a:extLst>
          </p:cNvPr>
          <p:cNvSpPr>
            <a:spLocks noGrp="1"/>
          </p:cNvSpPr>
          <p:nvPr>
            <p:ph type="ctrTitle"/>
          </p:nvPr>
        </p:nvSpPr>
        <p:spPr>
          <a:xfrm>
            <a:off x="1524000" y="2452366"/>
            <a:ext cx="9144000" cy="1890997"/>
          </a:xfrm>
        </p:spPr>
        <p:txBody>
          <a:bodyPr>
            <a:normAutofit fontScale="90000"/>
          </a:bodyPr>
          <a:lstStyle/>
          <a:p>
            <a:br>
              <a:rPr lang="en-US" b="1"/>
            </a:br>
            <a:r>
              <a:rPr lang="en-US"/>
              <a:t>Final Demo Meeting</a:t>
            </a:r>
            <a:br>
              <a:rPr lang="en-US"/>
            </a:br>
            <a:r>
              <a:rPr lang="en-US" b="1"/>
              <a:t>WP7 summary and results </a:t>
            </a:r>
            <a:br>
              <a:rPr lang="en-US" b="1"/>
            </a:br>
            <a:r>
              <a:rPr lang="en-US" b="1"/>
              <a:t>25-Jan-2023</a:t>
            </a:r>
          </a:p>
        </p:txBody>
      </p:sp>
      <p:sp>
        <p:nvSpPr>
          <p:cNvPr id="4" name="Text Placeholder 3">
            <a:extLst>
              <a:ext uri="{FF2B5EF4-FFF2-40B4-BE49-F238E27FC236}">
                <a16:creationId xmlns:a16="http://schemas.microsoft.com/office/drawing/2014/main" id="{49AC6A6D-A10E-493E-836E-D0E9C7C58259}"/>
              </a:ext>
            </a:extLst>
          </p:cNvPr>
          <p:cNvSpPr>
            <a:spLocks noGrp="1"/>
          </p:cNvSpPr>
          <p:nvPr>
            <p:ph type="body" sz="quarter" idx="10"/>
          </p:nvPr>
        </p:nvSpPr>
        <p:spPr/>
        <p:txBody>
          <a:bodyPr/>
          <a:lstStyle/>
          <a:p>
            <a:r>
              <a:rPr lang="en-US"/>
              <a:t>P.Finocchiaro</a:t>
            </a:r>
          </a:p>
        </p:txBody>
      </p:sp>
    </p:spTree>
    <p:extLst>
      <p:ext uri="{BB962C8B-B14F-4D97-AF65-F5344CB8AC3E}">
        <p14:creationId xmlns:p14="http://schemas.microsoft.com/office/powerpoint/2010/main" val="276823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FiMAC_HD:Users:finox:LNS_Drive:WP7:articolo_SiLiF_NIM:figures:4x4_picture_cut.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91672" y="1187506"/>
            <a:ext cx="2023326" cy="2207467"/>
          </a:xfrm>
          <a:prstGeom prst="rect">
            <a:avLst/>
          </a:prstGeom>
          <a:noFill/>
          <a:ln>
            <a:noFill/>
          </a:ln>
        </p:spPr>
      </p:pic>
      <p:pic>
        <p:nvPicPr>
          <p:cNvPr id="3" name="Picture 2" descr="PFiMAC_HD:Users:finox:LNS_Drive:WP7:articolo_SiLiF_NIM:figures:AmBe_flux_side_view.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48713" y="1187506"/>
            <a:ext cx="5301146" cy="2207467"/>
          </a:xfrm>
          <a:prstGeom prst="rect">
            <a:avLst/>
          </a:prstGeom>
          <a:noFill/>
          <a:ln>
            <a:noFill/>
          </a:ln>
        </p:spPr>
      </p:pic>
      <p:sp>
        <p:nvSpPr>
          <p:cNvPr id="4" name="Alternate Process 3">
            <a:extLst>
              <a:ext uri="{FF2B5EF4-FFF2-40B4-BE49-F238E27FC236}">
                <a16:creationId xmlns:a16="http://schemas.microsoft.com/office/drawing/2014/main" id="{C6520A71-647B-EB4D-B608-9E9114FA016E}"/>
              </a:ext>
            </a:extLst>
          </p:cNvPr>
          <p:cNvSpPr/>
          <p:nvPr/>
        </p:nvSpPr>
        <p:spPr>
          <a:xfrm>
            <a:off x="3742881" y="441773"/>
            <a:ext cx="5592579" cy="414873"/>
          </a:xfrm>
          <a:prstGeom prst="flowChartAlternateProcess">
            <a:avLst/>
          </a:prstGeom>
          <a:solidFill>
            <a:srgbClr val="F4E478"/>
          </a:solidFill>
          <a:scene3d>
            <a:camera prst="orthographicFront"/>
            <a:lightRig rig="threePt" dir="t"/>
          </a:scene3d>
          <a:sp3d>
            <a:bevelT/>
          </a:sp3d>
        </p:spPr>
        <p:txBody>
          <a:bodyPr wrap="square" anchor="t">
            <a:noAutofit/>
          </a:bodyPr>
          <a:lstStyle/>
          <a:p>
            <a:pPr algn="ctr">
              <a:lnSpc>
                <a:spcPct val="130000"/>
              </a:lnSpc>
            </a:pPr>
            <a:r>
              <a:rPr lang="en-US" sz="1227" b="1">
                <a:solidFill>
                  <a:srgbClr val="FF0000"/>
                </a:solidFill>
                <a:latin typeface="Arial"/>
                <a:cs typeface="Arial"/>
              </a:rPr>
              <a:t>16 SiLiF neutron detectors: sensitivity  tested with fast neutrons</a:t>
            </a:r>
            <a:endParaRPr lang="en-US" sz="1402" b="1">
              <a:solidFill>
                <a:srgbClr val="FF0000"/>
              </a:solidFill>
              <a:latin typeface="Arial"/>
              <a:cs typeface="Arial"/>
            </a:endParaRPr>
          </a:p>
        </p:txBody>
      </p:sp>
      <p:pic>
        <p:nvPicPr>
          <p:cNvPr id="6" name="Picture 5" descr="PFiMAC_HD:Users:finox:LNS_Drive:WP7:articolo_SiLiF_Universe:figures:4x4_average_efficiency.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0562" y="4074897"/>
            <a:ext cx="3277468" cy="1821350"/>
          </a:xfrm>
          <a:prstGeom prst="rect">
            <a:avLst/>
          </a:prstGeom>
          <a:noFill/>
          <a:ln>
            <a:noFill/>
          </a:ln>
        </p:spPr>
      </p:pic>
      <p:pic>
        <p:nvPicPr>
          <p:cNvPr id="7" name="Picture 6" descr="PFiMAC_HD:Users:finox:LNS_Drive:WP7:articolo_SiLiF_NIM:figures:4x4_Geant_efficiency_3D.png"/>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0825" y="4118898"/>
            <a:ext cx="2993938" cy="1936189"/>
          </a:xfrm>
          <a:prstGeom prst="rect">
            <a:avLst/>
          </a:prstGeom>
          <a:noFill/>
          <a:ln>
            <a:noFill/>
          </a:ln>
        </p:spPr>
      </p:pic>
      <p:pic>
        <p:nvPicPr>
          <p:cNvPr id="8" name="Picture 7" descr="Chart, line chart&#10;&#10;Description automatically generated"/>
          <p:cNvPicPr/>
          <p:nvPr/>
        </p:nvPicPr>
        <p:blipFill>
          <a:blip r:embed="rId6" cstate="screen">
            <a:extLst>
              <a:ext uri="{28A0092B-C50C-407E-A947-70E740481C1C}">
                <a14:useLocalDpi xmlns:a14="http://schemas.microsoft.com/office/drawing/2010/main"/>
              </a:ext>
            </a:extLst>
          </a:blip>
          <a:stretch>
            <a:fillRect/>
          </a:stretch>
        </p:blipFill>
        <p:spPr>
          <a:xfrm>
            <a:off x="7780416" y="4071204"/>
            <a:ext cx="3446530" cy="2139340"/>
          </a:xfrm>
          <a:prstGeom prst="rect">
            <a:avLst/>
          </a:prstGeom>
        </p:spPr>
      </p:pic>
      <p:sp>
        <p:nvSpPr>
          <p:cNvPr id="9" name="Alternate Process 8">
            <a:extLst>
              <a:ext uri="{FF2B5EF4-FFF2-40B4-BE49-F238E27FC236}">
                <a16:creationId xmlns:a16="http://schemas.microsoft.com/office/drawing/2014/main" id="{C6520A71-647B-EB4D-B608-9E9114FA016E}"/>
              </a:ext>
            </a:extLst>
          </p:cNvPr>
          <p:cNvSpPr/>
          <p:nvPr/>
        </p:nvSpPr>
        <p:spPr>
          <a:xfrm>
            <a:off x="547921" y="1247234"/>
            <a:ext cx="2111211" cy="908856"/>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227" b="1">
                <a:solidFill>
                  <a:schemeClr val="accent1">
                    <a:lumMod val="75000"/>
                  </a:schemeClr>
                </a:solidFill>
                <a:latin typeface="Arial"/>
                <a:cs typeface="Arial"/>
              </a:rPr>
              <a:t>test in </a:t>
            </a:r>
            <a:r>
              <a:rPr lang="en-US" sz="1227" b="1">
                <a:solidFill>
                  <a:srgbClr val="FF0000"/>
                </a:solidFill>
                <a:latin typeface="Arial"/>
                <a:cs typeface="Arial"/>
              </a:rPr>
              <a:t>top </a:t>
            </a:r>
            <a:r>
              <a:rPr lang="en-US" sz="1227" b="1">
                <a:solidFill>
                  <a:schemeClr val="accent1">
                    <a:lumMod val="75000"/>
                  </a:schemeClr>
                </a:solidFill>
                <a:latin typeface="Arial"/>
                <a:cs typeface="Arial"/>
              </a:rPr>
              <a:t>position</a:t>
            </a:r>
          </a:p>
          <a:p>
            <a:pPr algn="ctr">
              <a:lnSpc>
                <a:spcPct val="130000"/>
              </a:lnSpc>
            </a:pPr>
            <a:r>
              <a:rPr lang="en-US" sz="1227" b="1">
                <a:solidFill>
                  <a:schemeClr val="accent1">
                    <a:lumMod val="75000"/>
                  </a:schemeClr>
                </a:solidFill>
                <a:latin typeface="Arial"/>
                <a:cs typeface="Arial"/>
              </a:rPr>
              <a:t>expected 2.09 n/s/cm</a:t>
            </a:r>
            <a:r>
              <a:rPr lang="en-US" sz="1227" b="1" baseline="30000">
                <a:solidFill>
                  <a:schemeClr val="accent1">
                    <a:lumMod val="75000"/>
                  </a:schemeClr>
                </a:solidFill>
                <a:latin typeface="Arial"/>
                <a:cs typeface="Arial"/>
              </a:rPr>
              <a:t>2</a:t>
            </a:r>
          </a:p>
          <a:p>
            <a:pPr algn="ctr">
              <a:lnSpc>
                <a:spcPct val="130000"/>
              </a:lnSpc>
            </a:pPr>
            <a:r>
              <a:rPr lang="en-US" sz="1227" b="1">
                <a:solidFill>
                  <a:schemeClr val="accent1">
                    <a:lumMod val="75000"/>
                  </a:schemeClr>
                </a:solidFill>
                <a:latin typeface="Arial"/>
                <a:cs typeface="Arial"/>
              </a:rPr>
              <a:t>measured 1.92 n/s/cm</a:t>
            </a:r>
            <a:r>
              <a:rPr lang="en-US" sz="1227" b="1" baseline="30000">
                <a:solidFill>
                  <a:schemeClr val="accent1">
                    <a:lumMod val="75000"/>
                  </a:schemeClr>
                </a:solidFill>
                <a:latin typeface="Arial"/>
                <a:cs typeface="Arial"/>
              </a:rPr>
              <a:t>2</a:t>
            </a:r>
            <a:r>
              <a:rPr lang="en-US" sz="1227" b="1">
                <a:solidFill>
                  <a:schemeClr val="accent1">
                    <a:lumMod val="75000"/>
                  </a:schemeClr>
                </a:solidFill>
                <a:latin typeface="Arial"/>
                <a:cs typeface="Arial"/>
              </a:rPr>
              <a:t> </a:t>
            </a:r>
          </a:p>
        </p:txBody>
      </p:sp>
      <p:sp>
        <p:nvSpPr>
          <p:cNvPr id="10" name="Alternate Process 9">
            <a:extLst>
              <a:ext uri="{FF2B5EF4-FFF2-40B4-BE49-F238E27FC236}">
                <a16:creationId xmlns:a16="http://schemas.microsoft.com/office/drawing/2014/main" id="{C6520A71-647B-EB4D-B608-9E9114FA016E}"/>
              </a:ext>
            </a:extLst>
          </p:cNvPr>
          <p:cNvSpPr/>
          <p:nvPr/>
        </p:nvSpPr>
        <p:spPr>
          <a:xfrm>
            <a:off x="639655" y="3731780"/>
            <a:ext cx="2937233" cy="387119"/>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051" b="1">
                <a:solidFill>
                  <a:schemeClr val="accent1">
                    <a:lumMod val="75000"/>
                  </a:schemeClr>
                </a:solidFill>
                <a:latin typeface="Arial"/>
                <a:cs typeface="Arial"/>
              </a:rPr>
              <a:t>simulated overall detection efficiency</a:t>
            </a:r>
            <a:endParaRPr lang="en-US" sz="1051" b="1" baseline="30000">
              <a:solidFill>
                <a:schemeClr val="accent1">
                  <a:lumMod val="75000"/>
                </a:schemeClr>
              </a:solidFill>
              <a:latin typeface="Arial"/>
              <a:cs typeface="Arial"/>
            </a:endParaRPr>
          </a:p>
        </p:txBody>
      </p:sp>
      <p:sp>
        <p:nvSpPr>
          <p:cNvPr id="11" name="Alternate Process 10">
            <a:extLst>
              <a:ext uri="{FF2B5EF4-FFF2-40B4-BE49-F238E27FC236}">
                <a16:creationId xmlns:a16="http://schemas.microsoft.com/office/drawing/2014/main" id="{C6520A71-647B-EB4D-B608-9E9114FA016E}"/>
              </a:ext>
            </a:extLst>
          </p:cNvPr>
          <p:cNvSpPr/>
          <p:nvPr/>
        </p:nvSpPr>
        <p:spPr>
          <a:xfrm>
            <a:off x="4197530" y="3731780"/>
            <a:ext cx="2937233" cy="387119"/>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051" b="1">
                <a:solidFill>
                  <a:schemeClr val="accent1">
                    <a:lumMod val="75000"/>
                  </a:schemeClr>
                </a:solidFill>
                <a:latin typeface="Arial"/>
                <a:cs typeface="Arial"/>
              </a:rPr>
              <a:t>energy dependent detection efficiency</a:t>
            </a:r>
            <a:endParaRPr lang="en-US" sz="1051" b="1" baseline="30000">
              <a:solidFill>
                <a:schemeClr val="accent1">
                  <a:lumMod val="75000"/>
                </a:schemeClr>
              </a:solidFill>
              <a:latin typeface="Arial"/>
              <a:cs typeface="Arial"/>
            </a:endParaRPr>
          </a:p>
        </p:txBody>
      </p:sp>
      <p:pic>
        <p:nvPicPr>
          <p:cNvPr id="12" name="Picture 11" descr="4x4_schem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2169" y="2250379"/>
            <a:ext cx="1360358" cy="1326456"/>
          </a:xfrm>
          <a:prstGeom prst="rect">
            <a:avLst/>
          </a:prstGeom>
        </p:spPr>
      </p:pic>
      <p:sp>
        <p:nvSpPr>
          <p:cNvPr id="13" name="Alternate Process 12">
            <a:extLst>
              <a:ext uri="{FF2B5EF4-FFF2-40B4-BE49-F238E27FC236}">
                <a16:creationId xmlns:a16="http://schemas.microsoft.com/office/drawing/2014/main" id="{C6520A71-647B-EB4D-B608-9E9114FA016E}"/>
              </a:ext>
            </a:extLst>
          </p:cNvPr>
          <p:cNvSpPr/>
          <p:nvPr/>
        </p:nvSpPr>
        <p:spPr>
          <a:xfrm>
            <a:off x="8176566" y="3731780"/>
            <a:ext cx="2937233" cy="387119"/>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051" b="1">
                <a:solidFill>
                  <a:schemeClr val="accent1">
                    <a:lumMod val="75000"/>
                  </a:schemeClr>
                </a:solidFill>
                <a:latin typeface="Arial"/>
                <a:cs typeface="Arial"/>
              </a:rPr>
              <a:t>simulated neutron flux in det05</a:t>
            </a:r>
            <a:endParaRPr lang="en-US" sz="1051" b="1" baseline="30000">
              <a:solidFill>
                <a:schemeClr val="accent1">
                  <a:lumMod val="75000"/>
                </a:schemeClr>
              </a:solidFill>
              <a:latin typeface="Arial"/>
              <a:cs typeface="Arial"/>
            </a:endParaRPr>
          </a:p>
        </p:txBody>
      </p:sp>
    </p:spTree>
    <p:extLst>
      <p:ext uri="{BB962C8B-B14F-4D97-AF65-F5344CB8AC3E}">
        <p14:creationId xmlns:p14="http://schemas.microsoft.com/office/powerpoint/2010/main" val="223669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ernate Process 1">
            <a:extLst>
              <a:ext uri="{FF2B5EF4-FFF2-40B4-BE49-F238E27FC236}">
                <a16:creationId xmlns:a16="http://schemas.microsoft.com/office/drawing/2014/main" id="{C6520A71-647B-EB4D-B608-9E9114FA016E}"/>
              </a:ext>
            </a:extLst>
          </p:cNvPr>
          <p:cNvSpPr/>
          <p:nvPr/>
        </p:nvSpPr>
        <p:spPr>
          <a:xfrm>
            <a:off x="3323037" y="362312"/>
            <a:ext cx="5380045" cy="414873"/>
          </a:xfrm>
          <a:prstGeom prst="flowChartAlternateProcess">
            <a:avLst/>
          </a:prstGeom>
          <a:solidFill>
            <a:srgbClr val="F4E478"/>
          </a:solidFill>
          <a:scene3d>
            <a:camera prst="orthographicFront"/>
            <a:lightRig rig="threePt" dir="t"/>
          </a:scene3d>
          <a:sp3d>
            <a:bevelT/>
          </a:sp3d>
        </p:spPr>
        <p:txBody>
          <a:bodyPr wrap="square" anchor="t">
            <a:noAutofit/>
          </a:bodyPr>
          <a:lstStyle/>
          <a:p>
            <a:pPr algn="ctr">
              <a:lnSpc>
                <a:spcPct val="130000"/>
              </a:lnSpc>
            </a:pPr>
            <a:r>
              <a:rPr lang="en-US" sz="1227" b="1">
                <a:solidFill>
                  <a:srgbClr val="FF0000"/>
                </a:solidFill>
                <a:latin typeface="Arial"/>
                <a:cs typeface="Arial"/>
              </a:rPr>
              <a:t>SciFi gamma detector built and tested with pointlike sources</a:t>
            </a:r>
            <a:endParaRPr lang="en-US" sz="1402" b="1">
              <a:solidFill>
                <a:srgbClr val="FF0000"/>
              </a:solidFill>
              <a:latin typeface="Arial"/>
              <a:cs typeface="Arial"/>
            </a:endParaRPr>
          </a:p>
        </p:txBody>
      </p:sp>
      <p:grpSp>
        <p:nvGrpSpPr>
          <p:cNvPr id="17" name="Group 16"/>
          <p:cNvGrpSpPr/>
          <p:nvPr/>
        </p:nvGrpSpPr>
        <p:grpSpPr>
          <a:xfrm>
            <a:off x="599833" y="1468363"/>
            <a:ext cx="4202823" cy="2067502"/>
            <a:chOff x="684494" y="1405516"/>
            <a:chExt cx="4797250" cy="2359919"/>
          </a:xfrm>
        </p:grpSpPr>
        <p:pic>
          <p:nvPicPr>
            <p:cNvPr id="3" name="Picture 2" descr="A close up of a device&#10;&#10;Description automatically generated"/>
            <p:cNvPicPr/>
            <p:nvPr/>
          </p:nvPicPr>
          <p:blipFill>
            <a:blip r:embed="rId2" cstate="screen">
              <a:extLst>
                <a:ext uri="{28A0092B-C50C-407E-A947-70E740481C1C}">
                  <a14:useLocalDpi xmlns:a14="http://schemas.microsoft.com/office/drawing/2010/main"/>
                </a:ext>
              </a:extLst>
            </a:blip>
            <a:stretch>
              <a:fillRect/>
            </a:stretch>
          </p:blipFill>
          <p:spPr>
            <a:xfrm>
              <a:off x="684494" y="1405516"/>
              <a:ext cx="4797250" cy="2347027"/>
            </a:xfrm>
            <a:prstGeom prst="rect">
              <a:avLst/>
            </a:prstGeom>
          </p:spPr>
        </p:pic>
        <p:sp>
          <p:nvSpPr>
            <p:cNvPr id="4" name="TextBox 3"/>
            <p:cNvSpPr txBox="1"/>
            <p:nvPr/>
          </p:nvSpPr>
          <p:spPr>
            <a:xfrm>
              <a:off x="2540813" y="3290878"/>
              <a:ext cx="1614183" cy="474557"/>
            </a:xfrm>
            <a:prstGeom prst="rect">
              <a:avLst/>
            </a:prstGeom>
            <a:noFill/>
          </p:spPr>
          <p:txBody>
            <a:bodyPr wrap="none" rtlCol="0">
              <a:spAutoFit/>
            </a:bodyPr>
            <a:lstStyle/>
            <a:p>
              <a:pPr algn="ctr"/>
              <a:r>
                <a:rPr lang="en-US" sz="1051">
                  <a:solidFill>
                    <a:schemeClr val="accent1">
                      <a:lumMod val="75000"/>
                    </a:schemeClr>
                  </a:solidFill>
                  <a:latin typeface="Arial"/>
                  <a:cs typeface="Arial"/>
                </a:rPr>
                <a:t>SiPM 3x3 mm</a:t>
              </a:r>
              <a:r>
                <a:rPr lang="en-US" sz="1051" baseline="30000">
                  <a:solidFill>
                    <a:schemeClr val="accent1">
                      <a:lumMod val="75000"/>
                    </a:schemeClr>
                  </a:solidFill>
                  <a:latin typeface="Arial"/>
                  <a:cs typeface="Arial"/>
                </a:rPr>
                <a:t>2</a:t>
              </a:r>
              <a:r>
                <a:rPr lang="en-US" sz="1051">
                  <a:solidFill>
                    <a:schemeClr val="accent1">
                      <a:lumMod val="75000"/>
                    </a:schemeClr>
                  </a:solidFill>
                  <a:latin typeface="Arial"/>
                  <a:cs typeface="Arial"/>
                </a:rPr>
                <a:t> </a:t>
              </a:r>
            </a:p>
            <a:p>
              <a:pPr algn="ctr"/>
              <a:r>
                <a:rPr lang="en-US" sz="1051">
                  <a:solidFill>
                    <a:schemeClr val="accent1">
                      <a:lumMod val="75000"/>
                    </a:schemeClr>
                  </a:solidFill>
                  <a:latin typeface="Arial"/>
                  <a:cs typeface="Arial"/>
                </a:rPr>
                <a:t>(ON Semiconductor)</a:t>
              </a:r>
            </a:p>
          </p:txBody>
        </p:sp>
        <p:cxnSp>
          <p:nvCxnSpPr>
            <p:cNvPr id="6" name="Straight Arrow Connector 5"/>
            <p:cNvCxnSpPr>
              <a:stCxn id="4" idx="0"/>
            </p:cNvCxnSpPr>
            <p:nvPr/>
          </p:nvCxnSpPr>
          <p:spPr>
            <a:xfrm flipH="1" flipV="1">
              <a:off x="2791099" y="3128317"/>
              <a:ext cx="556806" cy="162561"/>
            </a:xfrm>
            <a:prstGeom prst="straightConnector1">
              <a:avLst/>
            </a:prstGeom>
            <a:ln w="28575"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4" idx="0"/>
            </p:cNvCxnSpPr>
            <p:nvPr/>
          </p:nvCxnSpPr>
          <p:spPr>
            <a:xfrm flipV="1">
              <a:off x="3347905" y="3128317"/>
              <a:ext cx="540976" cy="162561"/>
            </a:xfrm>
            <a:prstGeom prst="straightConnector1">
              <a:avLst/>
            </a:prstGeom>
            <a:ln w="28575"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190878" y="2572554"/>
              <a:ext cx="640770" cy="289975"/>
            </a:xfrm>
            <a:prstGeom prst="rect">
              <a:avLst/>
            </a:prstGeom>
          </p:spPr>
          <p:txBody>
            <a:bodyPr wrap="none">
              <a:spAutoFit/>
            </a:bodyPr>
            <a:lstStyle/>
            <a:p>
              <a:r>
                <a:rPr lang="en-US" sz="1051">
                  <a:solidFill>
                    <a:srgbClr val="4F81BD">
                      <a:lumMod val="75000"/>
                    </a:srgbClr>
                  </a:solidFill>
                  <a:latin typeface="Arial"/>
                  <a:cs typeface="Arial"/>
                </a:rPr>
                <a:t>holder</a:t>
              </a:r>
              <a:endParaRPr lang="en-US" sz="1577"/>
            </a:p>
          </p:txBody>
        </p:sp>
        <p:sp>
          <p:nvSpPr>
            <p:cNvPr id="15" name="Rectangle 14"/>
            <p:cNvSpPr/>
            <p:nvPr/>
          </p:nvSpPr>
          <p:spPr>
            <a:xfrm>
              <a:off x="4141489" y="2070303"/>
              <a:ext cx="640770" cy="289975"/>
            </a:xfrm>
            <a:prstGeom prst="rect">
              <a:avLst/>
            </a:prstGeom>
          </p:spPr>
          <p:txBody>
            <a:bodyPr wrap="none">
              <a:spAutoFit/>
            </a:bodyPr>
            <a:lstStyle/>
            <a:p>
              <a:r>
                <a:rPr lang="en-US" sz="1051">
                  <a:solidFill>
                    <a:srgbClr val="4F81BD">
                      <a:lumMod val="75000"/>
                    </a:srgbClr>
                  </a:solidFill>
                  <a:latin typeface="Arial"/>
                  <a:cs typeface="Arial"/>
                </a:rPr>
                <a:t>holder</a:t>
              </a:r>
              <a:endParaRPr lang="en-US" sz="1577"/>
            </a:p>
          </p:txBody>
        </p:sp>
        <p:sp>
          <p:nvSpPr>
            <p:cNvPr id="16" name="Rectangle 15"/>
            <p:cNvSpPr/>
            <p:nvPr/>
          </p:nvSpPr>
          <p:spPr>
            <a:xfrm>
              <a:off x="1054734" y="1675674"/>
              <a:ext cx="1231771" cy="289975"/>
            </a:xfrm>
            <a:prstGeom prst="rect">
              <a:avLst/>
            </a:prstGeom>
          </p:spPr>
          <p:txBody>
            <a:bodyPr wrap="none">
              <a:spAutoFit/>
            </a:bodyPr>
            <a:lstStyle/>
            <a:p>
              <a:r>
                <a:rPr lang="en-US" sz="1051">
                  <a:solidFill>
                    <a:srgbClr val="4F81BD">
                      <a:lumMod val="75000"/>
                    </a:srgbClr>
                  </a:solidFill>
                  <a:latin typeface="Arial"/>
                  <a:cs typeface="Arial"/>
                </a:rPr>
                <a:t>Aluminum pipe</a:t>
              </a:r>
              <a:endParaRPr lang="en-US" sz="1577"/>
            </a:p>
          </p:txBody>
        </p:sp>
      </p:grpSp>
      <p:pic>
        <p:nvPicPr>
          <p:cNvPr id="18" name="Picture 17" descr="PFiMAC_HD:Users:finox:LNS_Drive:WP7:Articolo_SciFi_Instruments:figures:fig_frontend_electronics"/>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96131" y="1395236"/>
            <a:ext cx="4187956" cy="2202460"/>
          </a:xfrm>
          <a:prstGeom prst="rect">
            <a:avLst/>
          </a:prstGeom>
          <a:noFill/>
          <a:ln>
            <a:noFill/>
          </a:ln>
        </p:spPr>
      </p:pic>
      <p:sp>
        <p:nvSpPr>
          <p:cNvPr id="19" name="Alternate Process 18">
            <a:extLst>
              <a:ext uri="{FF2B5EF4-FFF2-40B4-BE49-F238E27FC236}">
                <a16:creationId xmlns:a16="http://schemas.microsoft.com/office/drawing/2014/main" id="{C6520A71-647B-EB4D-B608-9E9114FA016E}"/>
              </a:ext>
            </a:extLst>
          </p:cNvPr>
          <p:cNvSpPr/>
          <p:nvPr/>
        </p:nvSpPr>
        <p:spPr>
          <a:xfrm>
            <a:off x="1517637" y="1053489"/>
            <a:ext cx="2348407" cy="414873"/>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227" b="1">
                <a:solidFill>
                  <a:schemeClr val="accent1">
                    <a:lumMod val="75000"/>
                  </a:schemeClr>
                </a:solidFill>
                <a:latin typeface="Arial"/>
                <a:cs typeface="Arial"/>
              </a:rPr>
              <a:t>mechanical assembling</a:t>
            </a:r>
            <a:endParaRPr lang="en-US" sz="1402" b="1">
              <a:solidFill>
                <a:schemeClr val="accent1">
                  <a:lumMod val="75000"/>
                </a:schemeClr>
              </a:solidFill>
              <a:latin typeface="Arial"/>
              <a:cs typeface="Arial"/>
            </a:endParaRPr>
          </a:p>
        </p:txBody>
      </p:sp>
      <p:sp>
        <p:nvSpPr>
          <p:cNvPr id="20" name="Alternate Process 19">
            <a:extLst>
              <a:ext uri="{FF2B5EF4-FFF2-40B4-BE49-F238E27FC236}">
                <a16:creationId xmlns:a16="http://schemas.microsoft.com/office/drawing/2014/main" id="{C6520A71-647B-EB4D-B608-9E9114FA016E}"/>
              </a:ext>
            </a:extLst>
          </p:cNvPr>
          <p:cNvSpPr/>
          <p:nvPr/>
        </p:nvSpPr>
        <p:spPr>
          <a:xfrm>
            <a:off x="7547305" y="1053489"/>
            <a:ext cx="2348407" cy="414873"/>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227" b="1">
                <a:solidFill>
                  <a:schemeClr val="accent1">
                    <a:lumMod val="75000"/>
                  </a:schemeClr>
                </a:solidFill>
                <a:latin typeface="Arial"/>
                <a:cs typeface="Arial"/>
              </a:rPr>
              <a:t>operating principle</a:t>
            </a:r>
            <a:endParaRPr lang="en-US" sz="1402" b="1">
              <a:solidFill>
                <a:schemeClr val="accent1">
                  <a:lumMod val="75000"/>
                </a:schemeClr>
              </a:solidFill>
              <a:latin typeface="Arial"/>
              <a:cs typeface="Arial"/>
            </a:endParaRPr>
          </a:p>
        </p:txBody>
      </p:sp>
      <p:pic>
        <p:nvPicPr>
          <p:cNvPr id="26" name="Picture 25" descr="PFiMAC_HD:Users:finox:LNS_Drive:WP7:Articolo_SciFi_Instruments:figures:Efficiency_vs_Egamma_plots.png"/>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02647" y="3869303"/>
            <a:ext cx="3371520" cy="2273941"/>
          </a:xfrm>
          <a:prstGeom prst="rect">
            <a:avLst/>
          </a:prstGeom>
          <a:noFill/>
          <a:ln>
            <a:noFill/>
          </a:ln>
        </p:spPr>
      </p:pic>
      <p:sp>
        <p:nvSpPr>
          <p:cNvPr id="27" name="Alternate Process 26">
            <a:extLst>
              <a:ext uri="{FF2B5EF4-FFF2-40B4-BE49-F238E27FC236}">
                <a16:creationId xmlns:a16="http://schemas.microsoft.com/office/drawing/2014/main" id="{C6520A71-647B-EB4D-B608-9E9114FA016E}"/>
              </a:ext>
            </a:extLst>
          </p:cNvPr>
          <p:cNvSpPr/>
          <p:nvPr/>
        </p:nvSpPr>
        <p:spPr>
          <a:xfrm>
            <a:off x="2886383" y="5142182"/>
            <a:ext cx="2256673" cy="553166"/>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051" b="1">
                <a:solidFill>
                  <a:schemeClr val="accent1">
                    <a:lumMod val="75000"/>
                  </a:schemeClr>
                </a:solidFill>
                <a:latin typeface="Arial"/>
                <a:cs typeface="Arial"/>
              </a:rPr>
              <a:t>simulated detection efficiency</a:t>
            </a:r>
          </a:p>
          <a:p>
            <a:pPr algn="ctr">
              <a:lnSpc>
                <a:spcPct val="130000"/>
              </a:lnSpc>
            </a:pPr>
            <a:r>
              <a:rPr lang="en-US" sz="1051" b="1">
                <a:solidFill>
                  <a:schemeClr val="accent1">
                    <a:lumMod val="75000"/>
                  </a:schemeClr>
                </a:solidFill>
                <a:latin typeface="Arial"/>
                <a:cs typeface="Arial"/>
              </a:rPr>
              <a:t>(and interpolation)</a:t>
            </a:r>
            <a:endParaRPr lang="en-US" sz="1227" b="1">
              <a:solidFill>
                <a:schemeClr val="accent1">
                  <a:lumMod val="75000"/>
                </a:schemeClr>
              </a:solidFill>
              <a:latin typeface="Arial"/>
              <a:cs typeface="Arial"/>
            </a:endParaRPr>
          </a:p>
        </p:txBody>
      </p:sp>
      <p:pic>
        <p:nvPicPr>
          <p:cNvPr id="24" name="Picture 23" descr="PFiMAC_HD:Users:finox:LNS_Drive:WP7:Articolo_SciFi_Instruments:figures:137Cs_efficiency_plot.png"/>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3060" y="3869304"/>
            <a:ext cx="4257495" cy="2350996"/>
          </a:xfrm>
          <a:prstGeom prst="rect">
            <a:avLst/>
          </a:prstGeom>
          <a:noFill/>
          <a:ln>
            <a:noFill/>
          </a:ln>
        </p:spPr>
      </p:pic>
      <p:sp>
        <p:nvSpPr>
          <p:cNvPr id="28" name="Alternate Process 27">
            <a:extLst>
              <a:ext uri="{FF2B5EF4-FFF2-40B4-BE49-F238E27FC236}">
                <a16:creationId xmlns:a16="http://schemas.microsoft.com/office/drawing/2014/main" id="{C6520A71-647B-EB4D-B608-9E9114FA016E}"/>
              </a:ext>
            </a:extLst>
          </p:cNvPr>
          <p:cNvSpPr/>
          <p:nvPr/>
        </p:nvSpPr>
        <p:spPr>
          <a:xfrm>
            <a:off x="6580725" y="5182031"/>
            <a:ext cx="3461024" cy="632432"/>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051" b="1">
                <a:solidFill>
                  <a:schemeClr val="accent1">
                    <a:lumMod val="75000"/>
                  </a:schemeClr>
                </a:solidFill>
                <a:latin typeface="Arial"/>
                <a:cs typeface="Arial"/>
              </a:rPr>
              <a:t>average measured efficiency 1.65% ± 0.18%</a:t>
            </a:r>
          </a:p>
          <a:p>
            <a:pPr algn="ctr">
              <a:lnSpc>
                <a:spcPct val="130000"/>
              </a:lnSpc>
            </a:pPr>
            <a:r>
              <a:rPr lang="en-US" sz="1051" b="1">
                <a:solidFill>
                  <a:schemeClr val="accent1">
                    <a:lumMod val="75000"/>
                  </a:schemeClr>
                </a:solidFill>
                <a:latin typeface="Arial"/>
                <a:cs typeface="Arial"/>
              </a:rPr>
              <a:t>simulated efficiency 1.82%</a:t>
            </a:r>
            <a:endParaRPr lang="en-US" sz="1227" b="1">
              <a:solidFill>
                <a:schemeClr val="accent1">
                  <a:lumMod val="75000"/>
                </a:schemeClr>
              </a:solidFill>
              <a:latin typeface="Arial"/>
              <a:cs typeface="Arial"/>
            </a:endParaRPr>
          </a:p>
        </p:txBody>
      </p:sp>
      <p:sp>
        <p:nvSpPr>
          <p:cNvPr id="5" name="TextBox 4"/>
          <p:cNvSpPr txBox="1"/>
          <p:nvPr/>
        </p:nvSpPr>
        <p:spPr>
          <a:xfrm>
            <a:off x="6659692" y="4029373"/>
            <a:ext cx="1290738" cy="254044"/>
          </a:xfrm>
          <a:prstGeom prst="rect">
            <a:avLst/>
          </a:prstGeom>
          <a:noFill/>
        </p:spPr>
        <p:txBody>
          <a:bodyPr wrap="none" rtlCol="0">
            <a:spAutoFit/>
          </a:bodyPr>
          <a:lstStyle/>
          <a:p>
            <a:r>
              <a:rPr lang="en-US" sz="1051" b="1">
                <a:solidFill>
                  <a:schemeClr val="accent1">
                    <a:lumMod val="75000"/>
                  </a:schemeClr>
                </a:solidFill>
                <a:latin typeface="Arial"/>
                <a:cs typeface="Arial"/>
              </a:rPr>
              <a:t>with </a:t>
            </a:r>
            <a:r>
              <a:rPr lang="en-US" sz="1051" b="1" baseline="30000">
                <a:solidFill>
                  <a:schemeClr val="accent1">
                    <a:lumMod val="75000"/>
                  </a:schemeClr>
                </a:solidFill>
                <a:latin typeface="Arial"/>
                <a:cs typeface="Arial"/>
              </a:rPr>
              <a:t>137</a:t>
            </a:r>
            <a:r>
              <a:rPr lang="en-US" sz="1051" b="1">
                <a:solidFill>
                  <a:schemeClr val="accent1">
                    <a:lumMod val="75000"/>
                  </a:schemeClr>
                </a:solidFill>
                <a:latin typeface="Arial"/>
                <a:cs typeface="Arial"/>
              </a:rPr>
              <a:t>Cs source</a:t>
            </a:r>
          </a:p>
        </p:txBody>
      </p:sp>
      <p:cxnSp>
        <p:nvCxnSpPr>
          <p:cNvPr id="9" name="Straight Arrow Connector 8"/>
          <p:cNvCxnSpPr/>
          <p:nvPr/>
        </p:nvCxnSpPr>
        <p:spPr>
          <a:xfrm flipH="1" flipV="1">
            <a:off x="3337955" y="4095213"/>
            <a:ext cx="3321737" cy="72424"/>
          </a:xfrm>
          <a:prstGeom prst="straightConnector1">
            <a:avLst/>
          </a:prstGeom>
          <a:ln w="19050" cmpd="sng">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EAB17BA-9382-1549-9338-B135B19FC8CB}"/>
              </a:ext>
            </a:extLst>
          </p:cNvPr>
          <p:cNvSpPr txBox="1"/>
          <p:nvPr/>
        </p:nvSpPr>
        <p:spPr>
          <a:xfrm>
            <a:off x="10674363" y="933571"/>
            <a:ext cx="1406154" cy="461665"/>
          </a:xfrm>
          <a:prstGeom prst="rect">
            <a:avLst/>
          </a:prstGeom>
          <a:noFill/>
        </p:spPr>
        <p:txBody>
          <a:bodyPr wrap="none" rtlCol="0">
            <a:spAutoFit/>
          </a:bodyPr>
          <a:lstStyle/>
          <a:p>
            <a:pPr algn="ctr"/>
            <a:r>
              <a:rPr lang="en-IT" sz="1200">
                <a:solidFill>
                  <a:schemeClr val="accent1">
                    <a:lumMod val="75000"/>
                  </a:schemeClr>
                </a:solidFill>
                <a:latin typeface="Arial"/>
                <a:cs typeface="Arial"/>
              </a:rPr>
              <a:t>SiPM sensitive to </a:t>
            </a:r>
          </a:p>
          <a:p>
            <a:pPr algn="ctr"/>
            <a:r>
              <a:rPr lang="en-IT" sz="1200">
                <a:solidFill>
                  <a:schemeClr val="accent1">
                    <a:lumMod val="75000"/>
                  </a:schemeClr>
                </a:solidFill>
                <a:latin typeface="Arial"/>
                <a:cs typeface="Arial"/>
              </a:rPr>
              <a:t>single photons</a:t>
            </a:r>
          </a:p>
        </p:txBody>
      </p:sp>
      <p:cxnSp>
        <p:nvCxnSpPr>
          <p:cNvPr id="11" name="Straight Arrow Connector 10">
            <a:extLst>
              <a:ext uri="{FF2B5EF4-FFF2-40B4-BE49-F238E27FC236}">
                <a16:creationId xmlns:a16="http://schemas.microsoft.com/office/drawing/2014/main" id="{CC277B76-9D2D-474D-BD64-59E6B785CB73}"/>
              </a:ext>
            </a:extLst>
          </p:cNvPr>
          <p:cNvCxnSpPr>
            <a:cxnSpLocks/>
            <a:stCxn id="8" idx="1"/>
          </p:cNvCxnSpPr>
          <p:nvPr/>
        </p:nvCxnSpPr>
        <p:spPr>
          <a:xfrm flipH="1">
            <a:off x="10346886" y="1164404"/>
            <a:ext cx="327477" cy="2308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15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loor&#10;&#10;Description automatically generated"/>
          <p:cNvPicPr/>
          <p:nvPr/>
        </p:nvPicPr>
        <p:blipFill>
          <a:blip r:embed="rId2" cstate="screen">
            <a:extLst>
              <a:ext uri="{28A0092B-C50C-407E-A947-70E740481C1C}">
                <a14:useLocalDpi xmlns:a14="http://schemas.microsoft.com/office/drawing/2010/main"/>
              </a:ext>
            </a:extLst>
          </a:blip>
          <a:stretch>
            <a:fillRect/>
          </a:stretch>
        </p:blipFill>
        <p:spPr>
          <a:xfrm>
            <a:off x="607030" y="1447841"/>
            <a:ext cx="3657816" cy="2395185"/>
          </a:xfrm>
          <a:prstGeom prst="rect">
            <a:avLst/>
          </a:prstGeom>
        </p:spPr>
      </p:pic>
      <p:pic>
        <p:nvPicPr>
          <p:cNvPr id="6" name="Picture 5" descr="PFiMAC_HD:Users:finox:LNS_Drive:WP7:Articolo_SciFi_Instruments:figures:setup_sketch.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66953" y="1650672"/>
            <a:ext cx="3372395" cy="3304524"/>
          </a:xfrm>
          <a:prstGeom prst="rect">
            <a:avLst/>
          </a:prstGeom>
          <a:noFill/>
          <a:ln>
            <a:noFill/>
          </a:ln>
        </p:spPr>
      </p:pic>
      <p:pic>
        <p:nvPicPr>
          <p:cNvPr id="7" name="Picture 6" descr="PFiMAC_HD:Users:finox:LNS_Drive:WP7:Articolo_SciFi_Instruments:figures:SciFi_cps_around_AmBe.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43562" y="2341180"/>
            <a:ext cx="2710934" cy="2022769"/>
          </a:xfrm>
          <a:prstGeom prst="rect">
            <a:avLst/>
          </a:prstGeom>
          <a:noFill/>
          <a:ln>
            <a:noFill/>
          </a:ln>
        </p:spPr>
      </p:pic>
      <p:sp>
        <p:nvSpPr>
          <p:cNvPr id="8" name="Alternate Process 7">
            <a:extLst>
              <a:ext uri="{FF2B5EF4-FFF2-40B4-BE49-F238E27FC236}">
                <a16:creationId xmlns:a16="http://schemas.microsoft.com/office/drawing/2014/main" id="{C6520A71-647B-EB4D-B608-9E9114FA016E}"/>
              </a:ext>
            </a:extLst>
          </p:cNvPr>
          <p:cNvSpPr/>
          <p:nvPr/>
        </p:nvSpPr>
        <p:spPr>
          <a:xfrm>
            <a:off x="3271009" y="724877"/>
            <a:ext cx="5643111" cy="414873"/>
          </a:xfrm>
          <a:prstGeom prst="flowChartAlternateProcess">
            <a:avLst/>
          </a:prstGeom>
          <a:solidFill>
            <a:srgbClr val="F4E478"/>
          </a:solidFill>
          <a:scene3d>
            <a:camera prst="orthographicFront"/>
            <a:lightRig rig="threePt" dir="t"/>
          </a:scene3d>
          <a:sp3d>
            <a:bevelT/>
          </a:sp3d>
        </p:spPr>
        <p:txBody>
          <a:bodyPr wrap="square" anchor="t">
            <a:noAutofit/>
          </a:bodyPr>
          <a:lstStyle/>
          <a:p>
            <a:pPr algn="ctr">
              <a:lnSpc>
                <a:spcPct val="130000"/>
              </a:lnSpc>
            </a:pPr>
            <a:r>
              <a:rPr lang="en-US" sz="1227" b="1">
                <a:solidFill>
                  <a:srgbClr val="FF0000"/>
                </a:solidFill>
                <a:latin typeface="Arial"/>
                <a:cs typeface="Arial"/>
              </a:rPr>
              <a:t>SciFi gamma detectors tested with a drum-like AmBe source box</a:t>
            </a:r>
            <a:endParaRPr lang="en-US" sz="1402" b="1">
              <a:solidFill>
                <a:srgbClr val="FF0000"/>
              </a:solidFill>
              <a:latin typeface="Arial"/>
              <a:cs typeface="Arial"/>
            </a:endParaRPr>
          </a:p>
        </p:txBody>
      </p:sp>
      <p:pic>
        <p:nvPicPr>
          <p:cNvPr id="4" name="Picture 3">
            <a:extLst>
              <a:ext uri="{FF2B5EF4-FFF2-40B4-BE49-F238E27FC236}">
                <a16:creationId xmlns:a16="http://schemas.microsoft.com/office/drawing/2014/main" id="{CE99CC10-C6C9-3049-AD11-C210076B7F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691" y="3871430"/>
            <a:ext cx="3305611" cy="2442452"/>
          </a:xfrm>
          <a:prstGeom prst="rect">
            <a:avLst/>
          </a:prstGeom>
        </p:spPr>
      </p:pic>
      <p:sp>
        <p:nvSpPr>
          <p:cNvPr id="13" name="Alternate Process 12">
            <a:extLst>
              <a:ext uri="{FF2B5EF4-FFF2-40B4-BE49-F238E27FC236}">
                <a16:creationId xmlns:a16="http://schemas.microsoft.com/office/drawing/2014/main" id="{DE407091-A516-414C-9B09-D88F542BABB8}"/>
              </a:ext>
            </a:extLst>
          </p:cNvPr>
          <p:cNvSpPr/>
          <p:nvPr/>
        </p:nvSpPr>
        <p:spPr>
          <a:xfrm>
            <a:off x="4028301" y="5374407"/>
            <a:ext cx="2348407" cy="658489"/>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227" b="1">
                <a:solidFill>
                  <a:schemeClr val="accent1">
                    <a:lumMod val="75000"/>
                  </a:schemeClr>
                </a:solidFill>
                <a:latin typeface="Arial"/>
                <a:cs typeface="Arial"/>
              </a:rPr>
              <a:t>emitted gamma spectrum</a:t>
            </a:r>
          </a:p>
          <a:p>
            <a:pPr algn="ctr">
              <a:lnSpc>
                <a:spcPct val="130000"/>
              </a:lnSpc>
            </a:pPr>
            <a:r>
              <a:rPr lang="en-US" sz="1227" b="1">
                <a:solidFill>
                  <a:schemeClr val="accent1">
                    <a:lumMod val="75000"/>
                  </a:schemeClr>
                </a:solidFill>
                <a:latin typeface="Arial"/>
                <a:cs typeface="Arial"/>
              </a:rPr>
              <a:t>measured with LaBr</a:t>
            </a:r>
            <a:r>
              <a:rPr lang="en-US" sz="1227" b="1" baseline="-25000">
                <a:solidFill>
                  <a:schemeClr val="accent1">
                    <a:lumMod val="75000"/>
                  </a:schemeClr>
                </a:solidFill>
                <a:latin typeface="Arial"/>
                <a:cs typeface="Arial"/>
              </a:rPr>
              <a:t>3</a:t>
            </a:r>
            <a:r>
              <a:rPr lang="en-US" sz="1227" b="1">
                <a:solidFill>
                  <a:schemeClr val="accent1">
                    <a:lumMod val="75000"/>
                  </a:schemeClr>
                </a:solidFill>
                <a:latin typeface="Arial"/>
                <a:cs typeface="Arial"/>
              </a:rPr>
              <a:t>(Ce)</a:t>
            </a:r>
            <a:endParaRPr lang="en-US" sz="1402" b="1">
              <a:solidFill>
                <a:schemeClr val="accent1">
                  <a:lumMod val="75000"/>
                </a:schemeClr>
              </a:solidFill>
              <a:latin typeface="Arial"/>
              <a:cs typeface="Arial"/>
            </a:endParaRPr>
          </a:p>
        </p:txBody>
      </p:sp>
      <p:sp>
        <p:nvSpPr>
          <p:cNvPr id="14" name="Alternate Process 13">
            <a:extLst>
              <a:ext uri="{FF2B5EF4-FFF2-40B4-BE49-F238E27FC236}">
                <a16:creationId xmlns:a16="http://schemas.microsoft.com/office/drawing/2014/main" id="{DE407091-A516-414C-9B09-D88F542BABB8}"/>
              </a:ext>
            </a:extLst>
          </p:cNvPr>
          <p:cNvSpPr/>
          <p:nvPr/>
        </p:nvSpPr>
        <p:spPr>
          <a:xfrm>
            <a:off x="8821334" y="5045163"/>
            <a:ext cx="2348407" cy="658489"/>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227" b="1">
                <a:solidFill>
                  <a:schemeClr val="accent1">
                    <a:lumMod val="75000"/>
                  </a:schemeClr>
                </a:solidFill>
                <a:latin typeface="Arial"/>
                <a:cs typeface="Arial"/>
              </a:rPr>
              <a:t>results agree with simulations</a:t>
            </a:r>
            <a:endParaRPr lang="en-US" sz="1402" b="1">
              <a:solidFill>
                <a:schemeClr val="accent1">
                  <a:lumMod val="75000"/>
                </a:schemeClr>
              </a:solidFill>
              <a:latin typeface="Arial"/>
              <a:cs typeface="Arial"/>
            </a:endParaRPr>
          </a:p>
        </p:txBody>
      </p:sp>
    </p:spTree>
    <p:extLst>
      <p:ext uri="{BB962C8B-B14F-4D97-AF65-F5344CB8AC3E}">
        <p14:creationId xmlns:p14="http://schemas.microsoft.com/office/powerpoint/2010/main" val="188386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obsah 2">
            <a:extLst>
              <a:ext uri="{FF2B5EF4-FFF2-40B4-BE49-F238E27FC236}">
                <a16:creationId xmlns:a16="http://schemas.microsoft.com/office/drawing/2014/main" id="{D163101D-DF54-3241-8ABA-B0886079F75D}"/>
              </a:ext>
            </a:extLst>
          </p:cNvPr>
          <p:cNvSpPr txBox="1">
            <a:spLocks/>
          </p:cNvSpPr>
          <p:nvPr/>
        </p:nvSpPr>
        <p:spPr>
          <a:xfrm>
            <a:off x="325595" y="1662320"/>
            <a:ext cx="6129131" cy="2002290"/>
          </a:xfrm>
          <a:prstGeom prst="rect">
            <a:avLst/>
          </a:prstGeom>
        </p:spPr>
        <p:txBody>
          <a:bodyPr>
            <a:noAutofit/>
          </a:bodyPr>
          <a:lstStyle>
            <a:lvl1pPr marL="260924" indent="-260924" algn="l" defTabSz="1043696" rtl="0" eaLnBrk="1" latinLnBrk="0" hangingPunct="1">
              <a:lnSpc>
                <a:spcPct val="90000"/>
              </a:lnSpc>
              <a:spcBef>
                <a:spcPts val="1141"/>
              </a:spcBef>
              <a:buFont typeface="Arial" panose="020B0604020202020204" pitchFamily="34" charset="0"/>
              <a:buChar char="•"/>
              <a:defRPr sz="3196" kern="1200">
                <a:solidFill>
                  <a:schemeClr val="tx1"/>
                </a:solidFill>
                <a:latin typeface="+mn-lt"/>
                <a:ea typeface="+mn-ea"/>
                <a:cs typeface="+mn-cs"/>
              </a:defRPr>
            </a:lvl1pPr>
            <a:lvl2pPr marL="782772" indent="-260924" algn="l" defTabSz="1043696" rtl="0" eaLnBrk="1" latinLnBrk="0" hangingPunct="1">
              <a:lnSpc>
                <a:spcPct val="90000"/>
              </a:lnSpc>
              <a:spcBef>
                <a:spcPts val="571"/>
              </a:spcBef>
              <a:buFont typeface="Arial" panose="020B0604020202020204" pitchFamily="34" charset="0"/>
              <a:buChar char="•"/>
              <a:defRPr sz="2739" kern="1200">
                <a:solidFill>
                  <a:schemeClr val="tx1"/>
                </a:solidFill>
                <a:latin typeface="+mn-lt"/>
                <a:ea typeface="+mn-ea"/>
                <a:cs typeface="+mn-cs"/>
              </a:defRPr>
            </a:lvl2pPr>
            <a:lvl3pPr marL="1304620" indent="-260924" algn="l" defTabSz="1043696" rtl="0" eaLnBrk="1" latinLnBrk="0" hangingPunct="1">
              <a:lnSpc>
                <a:spcPct val="90000"/>
              </a:lnSpc>
              <a:spcBef>
                <a:spcPts val="571"/>
              </a:spcBef>
              <a:buFont typeface="Arial" panose="020B0604020202020204" pitchFamily="34" charset="0"/>
              <a:buChar char="•"/>
              <a:defRPr sz="2283" kern="1200">
                <a:solidFill>
                  <a:schemeClr val="tx1"/>
                </a:solidFill>
                <a:latin typeface="+mn-lt"/>
                <a:ea typeface="+mn-ea"/>
                <a:cs typeface="+mn-cs"/>
              </a:defRPr>
            </a:lvl3pPr>
            <a:lvl4pPr marL="1826468"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4pPr>
            <a:lvl5pPr marL="2348316"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5pPr>
            <a:lvl6pPr marL="2870164"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6pPr>
            <a:lvl7pPr marL="3392013"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7pPr>
            <a:lvl8pPr marL="3913861"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8pPr>
            <a:lvl9pPr marL="4435709"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9pPr>
          </a:lstStyle>
          <a:p>
            <a:pPr marL="0" indent="0" algn="ctr">
              <a:buNone/>
            </a:pPr>
            <a:r>
              <a:rPr lang="cs-CZ" sz="1600" dirty="0">
                <a:solidFill>
                  <a:schemeClr val="accent1">
                    <a:lumMod val="75000"/>
                  </a:schemeClr>
                </a:solidFill>
                <a:latin typeface="Arial"/>
                <a:cs typeface="Arial"/>
              </a:rPr>
              <a:t>10x Timepix3 + </a:t>
            </a:r>
            <a:r>
              <a:rPr lang="en-US" sz="1600" dirty="0">
                <a:solidFill>
                  <a:schemeClr val="accent1">
                    <a:lumMod val="75000"/>
                  </a:schemeClr>
                </a:solidFill>
                <a:latin typeface="Arial"/>
                <a:cs typeface="Arial"/>
              </a:rPr>
              <a:t>Katherine R/O</a:t>
            </a:r>
          </a:p>
          <a:p>
            <a:endParaRPr lang="en-US" sz="800" dirty="0">
              <a:solidFill>
                <a:schemeClr val="accent1">
                  <a:lumMod val="75000"/>
                </a:schemeClr>
              </a:solidFill>
              <a:latin typeface="Arial"/>
              <a:cs typeface="Arial"/>
            </a:endParaRPr>
          </a:p>
          <a:p>
            <a:pPr lvl="1"/>
            <a:r>
              <a:rPr lang="en-US" sz="1400" dirty="0">
                <a:solidFill>
                  <a:schemeClr val="accent1">
                    <a:lumMod val="75000"/>
                  </a:schemeClr>
                </a:solidFill>
                <a:latin typeface="Arial"/>
                <a:cs typeface="Arial"/>
              </a:rPr>
              <a:t>Efficient particle discrimination, spectrometric information in parallel with ns resolution timing information</a:t>
            </a:r>
          </a:p>
          <a:p>
            <a:pPr lvl="1"/>
            <a:r>
              <a:rPr lang="en-US" sz="1400" dirty="0">
                <a:solidFill>
                  <a:schemeClr val="accent1">
                    <a:lumMod val="75000"/>
                  </a:schemeClr>
                </a:solidFill>
                <a:latin typeface="Arial"/>
                <a:cs typeface="Arial"/>
              </a:rPr>
              <a:t>Si sensors of 100, 300 &amp; 500 µm,         </a:t>
            </a:r>
          </a:p>
          <a:p>
            <a:pPr lvl="1"/>
            <a:r>
              <a:rPr lang="en-US" sz="1400" dirty="0">
                <a:solidFill>
                  <a:schemeClr val="accent1">
                    <a:lumMod val="75000"/>
                  </a:schemeClr>
                </a:solidFill>
                <a:latin typeface="Arial"/>
                <a:cs typeface="Arial"/>
              </a:rPr>
              <a:t>Equipped with neutron converters</a:t>
            </a:r>
          </a:p>
          <a:p>
            <a:pPr lvl="1"/>
            <a:r>
              <a:rPr lang="en-US" sz="1400" dirty="0">
                <a:solidFill>
                  <a:schemeClr val="accent1">
                    <a:lumMod val="75000"/>
                  </a:schemeClr>
                </a:solidFill>
                <a:latin typeface="Arial"/>
                <a:cs typeface="Arial"/>
              </a:rPr>
              <a:t>CdTe sensors of 1 mm</a:t>
            </a:r>
          </a:p>
          <a:p>
            <a:pPr lvl="1"/>
            <a:r>
              <a:rPr lang="en-US" sz="1400" dirty="0">
                <a:solidFill>
                  <a:schemeClr val="accent1">
                    <a:lumMod val="75000"/>
                  </a:schemeClr>
                </a:solidFill>
                <a:latin typeface="Arial"/>
                <a:cs typeface="Arial"/>
              </a:rPr>
              <a:t>Operated simultaneously by specific SW</a:t>
            </a:r>
            <a:endParaRPr lang="cs-CZ" sz="1400" dirty="0">
              <a:solidFill>
                <a:schemeClr val="accent1">
                  <a:lumMod val="75000"/>
                </a:schemeClr>
              </a:solidFill>
              <a:latin typeface="Arial"/>
              <a:cs typeface="Arial"/>
            </a:endParaRPr>
          </a:p>
        </p:txBody>
      </p:sp>
      <p:pic>
        <p:nvPicPr>
          <p:cNvPr id="12" name="Obrázek 3">
            <a:extLst>
              <a:ext uri="{FF2B5EF4-FFF2-40B4-BE49-F238E27FC236}">
                <a16:creationId xmlns:a16="http://schemas.microsoft.com/office/drawing/2014/main" id="{5C89C37B-B7F7-6F45-A066-7B0D80C09A48}"/>
              </a:ext>
            </a:extLst>
          </p:cNvPr>
          <p:cNvPicPr>
            <a:picLocks noChangeAspect="1"/>
          </p:cNvPicPr>
          <p:nvPr/>
        </p:nvPicPr>
        <p:blipFill>
          <a:blip r:embed="rId2"/>
          <a:stretch>
            <a:fillRect/>
          </a:stretch>
        </p:blipFill>
        <p:spPr>
          <a:xfrm>
            <a:off x="6989702" y="532242"/>
            <a:ext cx="3852195" cy="3829082"/>
          </a:xfrm>
          <a:prstGeom prst="rect">
            <a:avLst/>
          </a:prstGeom>
        </p:spPr>
      </p:pic>
      <p:pic>
        <p:nvPicPr>
          <p:cNvPr id="13" name="Obrázek 4">
            <a:extLst>
              <a:ext uri="{FF2B5EF4-FFF2-40B4-BE49-F238E27FC236}">
                <a16:creationId xmlns:a16="http://schemas.microsoft.com/office/drawing/2014/main" id="{E835E71A-67DE-4F44-B2B2-07986BE25B76}"/>
              </a:ext>
            </a:extLst>
          </p:cNvPr>
          <p:cNvPicPr>
            <a:picLocks noChangeAspect="1"/>
          </p:cNvPicPr>
          <p:nvPr/>
        </p:nvPicPr>
        <p:blipFill>
          <a:blip r:embed="rId3"/>
          <a:stretch>
            <a:fillRect/>
          </a:stretch>
        </p:blipFill>
        <p:spPr>
          <a:xfrm>
            <a:off x="754359" y="4663567"/>
            <a:ext cx="5421492" cy="1944259"/>
          </a:xfrm>
          <a:prstGeom prst="rect">
            <a:avLst/>
          </a:prstGeom>
        </p:spPr>
      </p:pic>
      <p:sp>
        <p:nvSpPr>
          <p:cNvPr id="14" name="TextovéPole 5">
            <a:extLst>
              <a:ext uri="{FF2B5EF4-FFF2-40B4-BE49-F238E27FC236}">
                <a16:creationId xmlns:a16="http://schemas.microsoft.com/office/drawing/2014/main" id="{1FE9B98A-8E44-984D-8BC1-B4AC4F381534}"/>
              </a:ext>
            </a:extLst>
          </p:cNvPr>
          <p:cNvSpPr txBox="1"/>
          <p:nvPr/>
        </p:nvSpPr>
        <p:spPr>
          <a:xfrm>
            <a:off x="754359" y="4353869"/>
            <a:ext cx="10515600" cy="307777"/>
          </a:xfrm>
          <a:prstGeom prst="rect">
            <a:avLst/>
          </a:prstGeom>
          <a:noFill/>
        </p:spPr>
        <p:txBody>
          <a:bodyPr wrap="square" rtlCol="0">
            <a:spAutoFit/>
          </a:bodyPr>
          <a:lstStyle/>
          <a:p>
            <a:r>
              <a:rPr lang="en-US" sz="1400" dirty="0">
                <a:latin typeface="Arial"/>
                <a:cs typeface="Arial"/>
              </a:rPr>
              <a:t>Thermal neutrons        </a:t>
            </a:r>
            <a:r>
              <a:rPr lang="en-US" sz="1400" dirty="0" err="1">
                <a:latin typeface="Arial"/>
                <a:cs typeface="Arial"/>
              </a:rPr>
              <a:t>Neutrons</a:t>
            </a:r>
            <a:r>
              <a:rPr lang="en-US" sz="1400" dirty="0">
                <a:latin typeface="Arial"/>
                <a:cs typeface="Arial"/>
              </a:rPr>
              <a:t> from </a:t>
            </a:r>
            <a:r>
              <a:rPr lang="en-US" sz="1400" dirty="0" err="1">
                <a:latin typeface="Arial"/>
                <a:cs typeface="Arial"/>
              </a:rPr>
              <a:t>AmBe</a:t>
            </a:r>
            <a:r>
              <a:rPr lang="en-US" sz="1400" dirty="0">
                <a:latin typeface="Arial"/>
                <a:cs typeface="Arial"/>
              </a:rPr>
              <a:t>      Neutrons from Cf              Neutron spectrum in </a:t>
            </a:r>
            <a:r>
              <a:rPr lang="en-US" sz="1400" dirty="0" err="1">
                <a:latin typeface="Arial"/>
                <a:cs typeface="Arial"/>
              </a:rPr>
              <a:t>CdTe</a:t>
            </a:r>
            <a:r>
              <a:rPr lang="en-US" sz="1400" dirty="0">
                <a:latin typeface="Arial"/>
                <a:cs typeface="Arial"/>
              </a:rPr>
              <a:t>                  </a:t>
            </a:r>
            <a:r>
              <a:rPr lang="en-US" sz="1400" baseline="30000" dirty="0">
                <a:latin typeface="Arial"/>
                <a:cs typeface="Arial"/>
              </a:rPr>
              <a:t>137</a:t>
            </a:r>
            <a:r>
              <a:rPr lang="en-US" sz="1400" dirty="0">
                <a:latin typeface="Arial"/>
                <a:cs typeface="Arial"/>
              </a:rPr>
              <a:t>Cs spectrum</a:t>
            </a:r>
          </a:p>
        </p:txBody>
      </p:sp>
      <p:sp>
        <p:nvSpPr>
          <p:cNvPr id="15" name="Alternate Process 9">
            <a:extLst>
              <a:ext uri="{FF2B5EF4-FFF2-40B4-BE49-F238E27FC236}">
                <a16:creationId xmlns:a16="http://schemas.microsoft.com/office/drawing/2014/main" id="{97D9075E-887E-804C-818D-81848FD8F4F6}"/>
              </a:ext>
            </a:extLst>
          </p:cNvPr>
          <p:cNvSpPr/>
          <p:nvPr/>
        </p:nvSpPr>
        <p:spPr>
          <a:xfrm>
            <a:off x="2259270" y="607364"/>
            <a:ext cx="4302370" cy="473551"/>
          </a:xfrm>
          <a:prstGeom prst="flowChartAlternateProcess">
            <a:avLst/>
          </a:prstGeom>
          <a:solidFill>
            <a:srgbClr val="E2FF9D"/>
          </a:solidFill>
          <a:scene3d>
            <a:camera prst="orthographicFront"/>
            <a:lightRig rig="threePt" dir="t"/>
          </a:scene3d>
          <a:sp3d>
            <a:bevelT/>
          </a:sp3d>
        </p:spPr>
        <p:txBody>
          <a:bodyPr wrap="square" anchor="t">
            <a:noAutofit/>
          </a:bodyPr>
          <a:lstStyle/>
          <a:p>
            <a:pPr algn="ctr">
              <a:lnSpc>
                <a:spcPct val="130000"/>
              </a:lnSpc>
            </a:pPr>
            <a:r>
              <a:rPr lang="en-US" sz="1400" b="1">
                <a:solidFill>
                  <a:schemeClr val="accent1">
                    <a:lumMod val="75000"/>
                  </a:schemeClr>
                </a:solidFill>
                <a:latin typeface="Arial"/>
                <a:cs typeface="Arial"/>
              </a:rPr>
              <a:t>Timepix3 detector network tested</a:t>
            </a:r>
            <a:endParaRPr lang="en-US" sz="1600" b="1">
              <a:solidFill>
                <a:schemeClr val="accent1">
                  <a:lumMod val="75000"/>
                </a:schemeClr>
              </a:solidFill>
              <a:latin typeface="Arial"/>
              <a:cs typeface="Arial"/>
            </a:endParaRPr>
          </a:p>
        </p:txBody>
      </p:sp>
      <p:pic>
        <p:nvPicPr>
          <p:cNvPr id="16" name="Obrázek 2">
            <a:extLst>
              <a:ext uri="{FF2B5EF4-FFF2-40B4-BE49-F238E27FC236}">
                <a16:creationId xmlns:a16="http://schemas.microsoft.com/office/drawing/2014/main" id="{B9CEBB40-1CDA-894E-AB97-45BA096CB1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66420" y="4682601"/>
            <a:ext cx="2674748" cy="1779371"/>
          </a:xfrm>
          <a:prstGeom prst="rect">
            <a:avLst/>
          </a:prstGeom>
        </p:spPr>
      </p:pic>
      <p:pic>
        <p:nvPicPr>
          <p:cNvPr id="17" name="Obrázek 11">
            <a:extLst>
              <a:ext uri="{FF2B5EF4-FFF2-40B4-BE49-F238E27FC236}">
                <a16:creationId xmlns:a16="http://schemas.microsoft.com/office/drawing/2014/main" id="{F0FFFE16-7594-B94C-A5C0-73CBD2A7EC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15799" y="4682601"/>
            <a:ext cx="2674748" cy="1783165"/>
          </a:xfrm>
          <a:prstGeom prst="rect">
            <a:avLst/>
          </a:prstGeom>
        </p:spPr>
      </p:pic>
      <p:sp>
        <p:nvSpPr>
          <p:cNvPr id="18" name="TextovéPole 12">
            <a:extLst>
              <a:ext uri="{FF2B5EF4-FFF2-40B4-BE49-F238E27FC236}">
                <a16:creationId xmlns:a16="http://schemas.microsoft.com/office/drawing/2014/main" id="{92BDF29A-835A-7B43-AFD2-78D6C511AF0E}"/>
              </a:ext>
            </a:extLst>
          </p:cNvPr>
          <p:cNvSpPr txBox="1"/>
          <p:nvPr/>
        </p:nvSpPr>
        <p:spPr>
          <a:xfrm>
            <a:off x="10426949" y="4984542"/>
            <a:ext cx="516487" cy="215444"/>
          </a:xfrm>
          <a:prstGeom prst="rect">
            <a:avLst/>
          </a:prstGeom>
          <a:noFill/>
        </p:spPr>
        <p:txBody>
          <a:bodyPr wrap="none" rtlCol="0">
            <a:spAutoFit/>
          </a:bodyPr>
          <a:lstStyle/>
          <a:p>
            <a:pPr algn="ctr"/>
            <a:r>
              <a:rPr lang="cs-CZ" sz="800" dirty="0"/>
              <a:t>662 </a:t>
            </a:r>
            <a:r>
              <a:rPr lang="cs-CZ" sz="800" dirty="0" err="1"/>
              <a:t>keV</a:t>
            </a:r>
            <a:endParaRPr lang="cs-CZ" sz="800" dirty="0"/>
          </a:p>
        </p:txBody>
      </p:sp>
    </p:spTree>
    <p:extLst>
      <p:ext uri="{BB962C8B-B14F-4D97-AF65-F5344CB8AC3E}">
        <p14:creationId xmlns:p14="http://schemas.microsoft.com/office/powerpoint/2010/main" val="335044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ernate Process 3">
            <a:extLst>
              <a:ext uri="{FF2B5EF4-FFF2-40B4-BE49-F238E27FC236}">
                <a16:creationId xmlns:a16="http://schemas.microsoft.com/office/drawing/2014/main" id="{B6937AD2-9F6A-BC4E-85BC-C003DBB19EDD}"/>
              </a:ext>
            </a:extLst>
          </p:cNvPr>
          <p:cNvSpPr/>
          <p:nvPr/>
        </p:nvSpPr>
        <p:spPr>
          <a:xfrm>
            <a:off x="3962136" y="967266"/>
            <a:ext cx="5389208" cy="473551"/>
          </a:xfrm>
          <a:prstGeom prst="flowChartAlternateProcess">
            <a:avLst/>
          </a:prstGeom>
          <a:solidFill>
            <a:srgbClr val="E2FF9D"/>
          </a:solidFill>
          <a:scene3d>
            <a:camera prst="orthographicFront"/>
            <a:lightRig rig="threePt" dir="t"/>
          </a:scene3d>
          <a:sp3d>
            <a:bevelT/>
          </a:sp3d>
        </p:spPr>
        <p:txBody>
          <a:bodyPr wrap="square" anchor="t">
            <a:noAutofit/>
          </a:bodyPr>
          <a:lstStyle/>
          <a:p>
            <a:pPr algn="ctr">
              <a:lnSpc>
                <a:spcPct val="130000"/>
              </a:lnSpc>
            </a:pPr>
            <a:r>
              <a:rPr lang="en-US" sz="1400" b="1">
                <a:solidFill>
                  <a:schemeClr val="accent1">
                    <a:lumMod val="75000"/>
                  </a:schemeClr>
                </a:solidFill>
                <a:latin typeface="Arial"/>
                <a:cs typeface="Arial"/>
              </a:rPr>
              <a:t>Timepix3 software developed, multiple device control</a:t>
            </a:r>
            <a:endParaRPr lang="en-US" sz="1600" b="1">
              <a:solidFill>
                <a:schemeClr val="accent1">
                  <a:lumMod val="75000"/>
                </a:schemeClr>
              </a:solidFill>
              <a:latin typeface="Arial"/>
              <a:cs typeface="Arial"/>
            </a:endParaRPr>
          </a:p>
        </p:txBody>
      </p:sp>
      <p:pic>
        <p:nvPicPr>
          <p:cNvPr id="5" name="Obrázek 7">
            <a:extLst>
              <a:ext uri="{FF2B5EF4-FFF2-40B4-BE49-F238E27FC236}">
                <a16:creationId xmlns:a16="http://schemas.microsoft.com/office/drawing/2014/main" id="{D64A2160-FA40-7541-AA37-6B57D985B3E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772" y="1892549"/>
            <a:ext cx="5389208" cy="4339891"/>
          </a:xfrm>
          <a:prstGeom prst="rect">
            <a:avLst/>
          </a:prstGeom>
        </p:spPr>
      </p:pic>
      <p:pic>
        <p:nvPicPr>
          <p:cNvPr id="6" name="Obrázek 11">
            <a:extLst>
              <a:ext uri="{FF2B5EF4-FFF2-40B4-BE49-F238E27FC236}">
                <a16:creationId xmlns:a16="http://schemas.microsoft.com/office/drawing/2014/main" id="{119FB864-CBB5-7245-B0D9-2439FBC1F1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87283" y="2415134"/>
            <a:ext cx="6353365" cy="3568699"/>
          </a:xfrm>
          <a:prstGeom prst="rect">
            <a:avLst/>
          </a:prstGeom>
        </p:spPr>
      </p:pic>
    </p:spTree>
    <p:extLst>
      <p:ext uri="{BB962C8B-B14F-4D97-AF65-F5344CB8AC3E}">
        <p14:creationId xmlns:p14="http://schemas.microsoft.com/office/powerpoint/2010/main" val="304103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ernate Process 3">
            <a:extLst>
              <a:ext uri="{FF2B5EF4-FFF2-40B4-BE49-F238E27FC236}">
                <a16:creationId xmlns:a16="http://schemas.microsoft.com/office/drawing/2014/main" id="{38E57995-8608-404C-A7FB-37EC7F082657}"/>
              </a:ext>
            </a:extLst>
          </p:cNvPr>
          <p:cNvSpPr/>
          <p:nvPr/>
        </p:nvSpPr>
        <p:spPr>
          <a:xfrm>
            <a:off x="4898370" y="280523"/>
            <a:ext cx="2709390" cy="473551"/>
          </a:xfrm>
          <a:prstGeom prst="flowChartAlternateProcess">
            <a:avLst/>
          </a:prstGeom>
          <a:solidFill>
            <a:srgbClr val="E2FF9D"/>
          </a:solidFill>
          <a:scene3d>
            <a:camera prst="orthographicFront"/>
            <a:lightRig rig="threePt" dir="t"/>
          </a:scene3d>
          <a:sp3d>
            <a:bevelT/>
          </a:sp3d>
        </p:spPr>
        <p:txBody>
          <a:bodyPr wrap="square" anchor="t">
            <a:noAutofit/>
          </a:bodyPr>
          <a:lstStyle/>
          <a:p>
            <a:pPr algn="ctr">
              <a:lnSpc>
                <a:spcPct val="130000"/>
              </a:lnSpc>
            </a:pPr>
            <a:r>
              <a:rPr lang="cs-CZ" sz="1400" b="1" dirty="0" err="1">
                <a:solidFill>
                  <a:schemeClr val="accent1">
                    <a:lumMod val="75000"/>
                  </a:schemeClr>
                </a:solidFill>
                <a:latin typeface="Arial"/>
                <a:cs typeface="Arial"/>
              </a:rPr>
              <a:t>Tests</a:t>
            </a:r>
            <a:r>
              <a:rPr lang="cs-CZ" sz="1400" b="1" dirty="0">
                <a:solidFill>
                  <a:schemeClr val="accent1">
                    <a:lumMod val="75000"/>
                  </a:schemeClr>
                </a:solidFill>
                <a:latin typeface="Arial"/>
                <a:cs typeface="Arial"/>
              </a:rPr>
              <a:t> at ENEA C43 </a:t>
            </a:r>
            <a:r>
              <a:rPr lang="cs-CZ" sz="1400" b="1" dirty="0" err="1">
                <a:solidFill>
                  <a:schemeClr val="accent1">
                    <a:lumMod val="75000"/>
                  </a:schemeClr>
                </a:solidFill>
                <a:latin typeface="Arial"/>
                <a:cs typeface="Arial"/>
              </a:rPr>
              <a:t>lab</a:t>
            </a:r>
            <a:endParaRPr lang="en-US" sz="1600" b="1" dirty="0">
              <a:solidFill>
                <a:schemeClr val="accent1">
                  <a:lumMod val="75000"/>
                </a:schemeClr>
              </a:solidFill>
              <a:latin typeface="Arial"/>
              <a:cs typeface="Arial"/>
            </a:endParaRPr>
          </a:p>
        </p:txBody>
      </p:sp>
      <p:pic>
        <p:nvPicPr>
          <p:cNvPr id="3" name="Obrázek 7" descr="Obsah obrázku oranžová&#10;&#10;Popis byl vytvořen automaticky">
            <a:extLst>
              <a:ext uri="{FF2B5EF4-FFF2-40B4-BE49-F238E27FC236}">
                <a16:creationId xmlns:a16="http://schemas.microsoft.com/office/drawing/2014/main" id="{345A02D9-EB34-EF47-A96C-8D5C9B4BC4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1768" y="394650"/>
            <a:ext cx="3251489" cy="2743200"/>
          </a:xfrm>
          <a:prstGeom prst="rect">
            <a:avLst/>
          </a:prstGeom>
        </p:spPr>
      </p:pic>
      <p:sp>
        <p:nvSpPr>
          <p:cNvPr id="4" name="Zástupný obsah 2">
            <a:extLst>
              <a:ext uri="{FF2B5EF4-FFF2-40B4-BE49-F238E27FC236}">
                <a16:creationId xmlns:a16="http://schemas.microsoft.com/office/drawing/2014/main" id="{2F74F6E2-2051-F34E-B7AC-996F44001D60}"/>
              </a:ext>
            </a:extLst>
          </p:cNvPr>
          <p:cNvSpPr txBox="1">
            <a:spLocks/>
          </p:cNvSpPr>
          <p:nvPr/>
        </p:nvSpPr>
        <p:spPr>
          <a:xfrm>
            <a:off x="816198" y="3265029"/>
            <a:ext cx="3694472" cy="312354"/>
          </a:xfrm>
          <a:prstGeom prst="rect">
            <a:avLst/>
          </a:prstGeom>
        </p:spPr>
        <p:txBody>
          <a:bodyPr>
            <a:noAutofit/>
          </a:bodyPr>
          <a:lstStyle>
            <a:lvl1pPr marL="260924" indent="-260924" algn="l" defTabSz="1043696" rtl="0" eaLnBrk="1" latinLnBrk="0" hangingPunct="1">
              <a:lnSpc>
                <a:spcPct val="90000"/>
              </a:lnSpc>
              <a:spcBef>
                <a:spcPts val="1141"/>
              </a:spcBef>
              <a:buFont typeface="Arial" panose="020B0604020202020204" pitchFamily="34" charset="0"/>
              <a:buChar char="•"/>
              <a:defRPr sz="3196" kern="1200">
                <a:solidFill>
                  <a:schemeClr val="tx1"/>
                </a:solidFill>
                <a:latin typeface="+mn-lt"/>
                <a:ea typeface="+mn-ea"/>
                <a:cs typeface="+mn-cs"/>
              </a:defRPr>
            </a:lvl1pPr>
            <a:lvl2pPr marL="782772" indent="-260924" algn="l" defTabSz="1043696" rtl="0" eaLnBrk="1" latinLnBrk="0" hangingPunct="1">
              <a:lnSpc>
                <a:spcPct val="90000"/>
              </a:lnSpc>
              <a:spcBef>
                <a:spcPts val="571"/>
              </a:spcBef>
              <a:buFont typeface="Arial" panose="020B0604020202020204" pitchFamily="34" charset="0"/>
              <a:buChar char="•"/>
              <a:defRPr sz="2739" kern="1200">
                <a:solidFill>
                  <a:schemeClr val="tx1"/>
                </a:solidFill>
                <a:latin typeface="+mn-lt"/>
                <a:ea typeface="+mn-ea"/>
                <a:cs typeface="+mn-cs"/>
              </a:defRPr>
            </a:lvl2pPr>
            <a:lvl3pPr marL="1304620" indent="-260924" algn="l" defTabSz="1043696" rtl="0" eaLnBrk="1" latinLnBrk="0" hangingPunct="1">
              <a:lnSpc>
                <a:spcPct val="90000"/>
              </a:lnSpc>
              <a:spcBef>
                <a:spcPts val="571"/>
              </a:spcBef>
              <a:buFont typeface="Arial" panose="020B0604020202020204" pitchFamily="34" charset="0"/>
              <a:buChar char="•"/>
              <a:defRPr sz="2283" kern="1200">
                <a:solidFill>
                  <a:schemeClr val="tx1"/>
                </a:solidFill>
                <a:latin typeface="+mn-lt"/>
                <a:ea typeface="+mn-ea"/>
                <a:cs typeface="+mn-cs"/>
              </a:defRPr>
            </a:lvl3pPr>
            <a:lvl4pPr marL="1826468"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4pPr>
            <a:lvl5pPr marL="2348316"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5pPr>
            <a:lvl6pPr marL="2870164"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6pPr>
            <a:lvl7pPr marL="3392013"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7pPr>
            <a:lvl8pPr marL="3913861"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8pPr>
            <a:lvl9pPr marL="4435709" indent="-260924" algn="l" defTabSz="1043696" rtl="0" eaLnBrk="1" latinLnBrk="0" hangingPunct="1">
              <a:lnSpc>
                <a:spcPct val="90000"/>
              </a:lnSpc>
              <a:spcBef>
                <a:spcPts val="571"/>
              </a:spcBef>
              <a:buFont typeface="Arial" panose="020B0604020202020204" pitchFamily="34" charset="0"/>
              <a:buChar char="•"/>
              <a:defRPr sz="2055" kern="1200">
                <a:solidFill>
                  <a:schemeClr val="tx1"/>
                </a:solidFill>
                <a:latin typeface="+mn-lt"/>
                <a:ea typeface="+mn-ea"/>
                <a:cs typeface="+mn-cs"/>
              </a:defRPr>
            </a:lvl9pPr>
          </a:lstStyle>
          <a:p>
            <a:pPr marL="180000" lvl="1" indent="0">
              <a:buNone/>
            </a:pPr>
            <a:r>
              <a:rPr lang="cs-CZ" sz="1400" dirty="0">
                <a:solidFill>
                  <a:schemeClr val="accent1">
                    <a:lumMod val="75000"/>
                  </a:schemeClr>
                </a:solidFill>
                <a:latin typeface="Arial"/>
                <a:cs typeface="Arial"/>
              </a:rPr>
              <a:t>Timepix3</a:t>
            </a:r>
            <a:r>
              <a:rPr lang="en-US" sz="1400" dirty="0">
                <a:solidFill>
                  <a:schemeClr val="accent1">
                    <a:lumMod val="75000"/>
                  </a:schemeClr>
                </a:solidFill>
                <a:latin typeface="Arial"/>
                <a:cs typeface="Arial"/>
              </a:rPr>
              <a:t> detectors (all 4 sensor types)</a:t>
            </a:r>
          </a:p>
        </p:txBody>
      </p:sp>
      <p:cxnSp>
        <p:nvCxnSpPr>
          <p:cNvPr id="5" name="Přímá spojnice se šipkou 10">
            <a:extLst>
              <a:ext uri="{FF2B5EF4-FFF2-40B4-BE49-F238E27FC236}">
                <a16:creationId xmlns:a16="http://schemas.microsoft.com/office/drawing/2014/main" id="{D7FCFB52-606C-5E4A-873E-42E015689E79}"/>
              </a:ext>
            </a:extLst>
          </p:cNvPr>
          <p:cNvCxnSpPr>
            <a:cxnSpLocks/>
            <a:stCxn id="4" idx="0"/>
          </p:cNvCxnSpPr>
          <p:nvPr/>
        </p:nvCxnSpPr>
        <p:spPr>
          <a:xfrm flipH="1" flipV="1">
            <a:off x="1769806" y="1846120"/>
            <a:ext cx="893628" cy="14189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11">
            <a:extLst>
              <a:ext uri="{FF2B5EF4-FFF2-40B4-BE49-F238E27FC236}">
                <a16:creationId xmlns:a16="http://schemas.microsoft.com/office/drawing/2014/main" id="{368D448D-23E1-694A-9D7A-30DB1FE0B142}"/>
              </a:ext>
            </a:extLst>
          </p:cNvPr>
          <p:cNvCxnSpPr>
            <a:cxnSpLocks/>
            <a:stCxn id="4" idx="0"/>
          </p:cNvCxnSpPr>
          <p:nvPr/>
        </p:nvCxnSpPr>
        <p:spPr>
          <a:xfrm flipV="1">
            <a:off x="2663434" y="1941985"/>
            <a:ext cx="440367" cy="13230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14">
            <a:extLst>
              <a:ext uri="{FF2B5EF4-FFF2-40B4-BE49-F238E27FC236}">
                <a16:creationId xmlns:a16="http://schemas.microsoft.com/office/drawing/2014/main" id="{934AF541-B6A5-1E47-8BD0-E7A2EF5EC67C}"/>
              </a:ext>
            </a:extLst>
          </p:cNvPr>
          <p:cNvCxnSpPr>
            <a:cxnSpLocks/>
            <a:stCxn id="4" idx="0"/>
          </p:cNvCxnSpPr>
          <p:nvPr/>
        </p:nvCxnSpPr>
        <p:spPr>
          <a:xfrm flipH="1" flipV="1">
            <a:off x="2027903" y="2686778"/>
            <a:ext cx="635531" cy="5782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17">
            <a:extLst>
              <a:ext uri="{FF2B5EF4-FFF2-40B4-BE49-F238E27FC236}">
                <a16:creationId xmlns:a16="http://schemas.microsoft.com/office/drawing/2014/main" id="{F421C789-9AD8-6A4E-BCA9-EF99104D159C}"/>
              </a:ext>
            </a:extLst>
          </p:cNvPr>
          <p:cNvCxnSpPr>
            <a:cxnSpLocks/>
            <a:stCxn id="4" idx="0"/>
          </p:cNvCxnSpPr>
          <p:nvPr/>
        </p:nvCxnSpPr>
        <p:spPr>
          <a:xfrm flipV="1">
            <a:off x="2663434" y="2686778"/>
            <a:ext cx="339382" cy="5782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Obrázek 23">
            <a:extLst>
              <a:ext uri="{FF2B5EF4-FFF2-40B4-BE49-F238E27FC236}">
                <a16:creationId xmlns:a16="http://schemas.microsoft.com/office/drawing/2014/main" id="{D51DA774-F489-8F42-8C2D-2DE0847A06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365" y="3704562"/>
            <a:ext cx="5016139" cy="2743201"/>
          </a:xfrm>
          <a:prstGeom prst="rect">
            <a:avLst/>
          </a:prstGeom>
        </p:spPr>
      </p:pic>
      <p:pic>
        <p:nvPicPr>
          <p:cNvPr id="10" name="Obrázek 25">
            <a:extLst>
              <a:ext uri="{FF2B5EF4-FFF2-40B4-BE49-F238E27FC236}">
                <a16:creationId xmlns:a16="http://schemas.microsoft.com/office/drawing/2014/main" id="{7E1621DA-FAF1-8045-8835-548851669A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2833" y="4289544"/>
            <a:ext cx="3700023" cy="2031736"/>
          </a:xfrm>
          <a:prstGeom prst="rect">
            <a:avLst/>
          </a:prstGeom>
        </p:spPr>
      </p:pic>
      <p:pic>
        <p:nvPicPr>
          <p:cNvPr id="11" name="Obrázek 27">
            <a:extLst>
              <a:ext uri="{FF2B5EF4-FFF2-40B4-BE49-F238E27FC236}">
                <a16:creationId xmlns:a16="http://schemas.microsoft.com/office/drawing/2014/main" id="{BD53709C-D32C-BC4F-A415-D8F210E467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94063" y="924624"/>
            <a:ext cx="3944089" cy="2958067"/>
          </a:xfrm>
          <a:prstGeom prst="rect">
            <a:avLst/>
          </a:prstGeom>
        </p:spPr>
      </p:pic>
      <p:pic>
        <p:nvPicPr>
          <p:cNvPr id="12" name="Obrázek 42">
            <a:extLst>
              <a:ext uri="{FF2B5EF4-FFF2-40B4-BE49-F238E27FC236}">
                <a16:creationId xmlns:a16="http://schemas.microsoft.com/office/drawing/2014/main" id="{7134CC49-3A32-4A4E-9AB0-436298C7F65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71504" y="4208269"/>
            <a:ext cx="2925715" cy="2194286"/>
          </a:xfrm>
          <a:prstGeom prst="rect">
            <a:avLst/>
          </a:prstGeom>
        </p:spPr>
      </p:pic>
      <p:sp>
        <p:nvSpPr>
          <p:cNvPr id="13" name="Obdélník 43">
            <a:extLst>
              <a:ext uri="{FF2B5EF4-FFF2-40B4-BE49-F238E27FC236}">
                <a16:creationId xmlns:a16="http://schemas.microsoft.com/office/drawing/2014/main" id="{6CB63E07-22E7-BA4D-9C1F-8413D546DBA8}"/>
              </a:ext>
            </a:extLst>
          </p:cNvPr>
          <p:cNvSpPr/>
          <p:nvPr/>
        </p:nvSpPr>
        <p:spPr>
          <a:xfrm>
            <a:off x="6511413" y="1046808"/>
            <a:ext cx="494071" cy="2145889"/>
          </a:xfrm>
          <a:prstGeom prst="rect">
            <a:avLst/>
          </a:prstGeom>
          <a:solidFill>
            <a:schemeClr val="accent2">
              <a:lumMod val="20000"/>
              <a:lumOff val="80000"/>
              <a:alpha val="41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44">
            <a:extLst>
              <a:ext uri="{FF2B5EF4-FFF2-40B4-BE49-F238E27FC236}">
                <a16:creationId xmlns:a16="http://schemas.microsoft.com/office/drawing/2014/main" id="{DE7D917F-FF6E-5C45-AA20-E49593EE2B7E}"/>
              </a:ext>
            </a:extLst>
          </p:cNvPr>
          <p:cNvSpPr/>
          <p:nvPr/>
        </p:nvSpPr>
        <p:spPr>
          <a:xfrm>
            <a:off x="8443452" y="2661756"/>
            <a:ext cx="848032" cy="833284"/>
          </a:xfrm>
          <a:prstGeom prst="rect">
            <a:avLst/>
          </a:prstGeom>
          <a:solidFill>
            <a:schemeClr val="accent2">
              <a:lumMod val="20000"/>
              <a:lumOff val="80000"/>
              <a:alpha val="41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46">
            <a:extLst>
              <a:ext uri="{FF2B5EF4-FFF2-40B4-BE49-F238E27FC236}">
                <a16:creationId xmlns:a16="http://schemas.microsoft.com/office/drawing/2014/main" id="{99340FEB-2B6D-4E4D-9AB0-B1E6AE4ED128}"/>
              </a:ext>
            </a:extLst>
          </p:cNvPr>
          <p:cNvCxnSpPr>
            <a:cxnSpLocks/>
          </p:cNvCxnSpPr>
          <p:nvPr/>
        </p:nvCxnSpPr>
        <p:spPr>
          <a:xfrm flipH="1">
            <a:off x="5552768" y="3192697"/>
            <a:ext cx="958645" cy="1096847"/>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Přímá spojnice 49">
            <a:extLst>
              <a:ext uri="{FF2B5EF4-FFF2-40B4-BE49-F238E27FC236}">
                <a16:creationId xmlns:a16="http://schemas.microsoft.com/office/drawing/2014/main" id="{2576CDA5-8EBA-D045-89D7-423DB022EFF7}"/>
              </a:ext>
            </a:extLst>
          </p:cNvPr>
          <p:cNvCxnSpPr>
            <a:cxnSpLocks/>
          </p:cNvCxnSpPr>
          <p:nvPr/>
        </p:nvCxnSpPr>
        <p:spPr>
          <a:xfrm>
            <a:off x="7005484" y="3192697"/>
            <a:ext cx="1032387" cy="1096847"/>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Přímá spojnice 52">
            <a:extLst>
              <a:ext uri="{FF2B5EF4-FFF2-40B4-BE49-F238E27FC236}">
                <a16:creationId xmlns:a16="http://schemas.microsoft.com/office/drawing/2014/main" id="{6BC1794F-1ADF-5A4E-AAE8-07B1A0B56D7C}"/>
              </a:ext>
            </a:extLst>
          </p:cNvPr>
          <p:cNvCxnSpPr>
            <a:cxnSpLocks/>
          </p:cNvCxnSpPr>
          <p:nvPr/>
        </p:nvCxnSpPr>
        <p:spPr>
          <a:xfrm flipH="1">
            <a:off x="8252833" y="3495040"/>
            <a:ext cx="185681" cy="794504"/>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Přímá spojnice 54">
            <a:extLst>
              <a:ext uri="{FF2B5EF4-FFF2-40B4-BE49-F238E27FC236}">
                <a16:creationId xmlns:a16="http://schemas.microsoft.com/office/drawing/2014/main" id="{05891626-DDD8-1C44-9DC8-D186BE1ED3B6}"/>
              </a:ext>
            </a:extLst>
          </p:cNvPr>
          <p:cNvCxnSpPr>
            <a:cxnSpLocks/>
          </p:cNvCxnSpPr>
          <p:nvPr/>
        </p:nvCxnSpPr>
        <p:spPr>
          <a:xfrm>
            <a:off x="9291484" y="3495040"/>
            <a:ext cx="2623828" cy="794504"/>
          </a:xfrm>
          <a:prstGeom prst="line">
            <a:avLst/>
          </a:prstGeom>
        </p:spPr>
        <p:style>
          <a:lnRef idx="1">
            <a:schemeClr val="accent2"/>
          </a:lnRef>
          <a:fillRef idx="0">
            <a:schemeClr val="accent2"/>
          </a:fillRef>
          <a:effectRef idx="0">
            <a:schemeClr val="accent2"/>
          </a:effectRef>
          <a:fontRef idx="minor">
            <a:schemeClr val="tx1"/>
          </a:fontRef>
        </p:style>
      </p:cxnSp>
      <p:sp>
        <p:nvSpPr>
          <p:cNvPr id="19" name="TextovéPole 59">
            <a:extLst>
              <a:ext uri="{FF2B5EF4-FFF2-40B4-BE49-F238E27FC236}">
                <a16:creationId xmlns:a16="http://schemas.microsoft.com/office/drawing/2014/main" id="{9B395B58-3F9C-1240-8934-C31DB96271B0}"/>
              </a:ext>
            </a:extLst>
          </p:cNvPr>
          <p:cNvSpPr txBox="1"/>
          <p:nvPr/>
        </p:nvSpPr>
        <p:spPr>
          <a:xfrm>
            <a:off x="9554424" y="3778982"/>
            <a:ext cx="1082091" cy="553998"/>
          </a:xfrm>
          <a:prstGeom prst="rect">
            <a:avLst/>
          </a:prstGeom>
          <a:noFill/>
        </p:spPr>
        <p:txBody>
          <a:bodyPr wrap="none" rtlCol="0">
            <a:spAutoFit/>
          </a:bodyPr>
          <a:lstStyle/>
          <a:p>
            <a:pPr algn="ctr"/>
            <a:r>
              <a:rPr lang="el-GR" dirty="0"/>
              <a:t>α</a:t>
            </a:r>
            <a:r>
              <a:rPr lang="cs-CZ" dirty="0"/>
              <a:t> </a:t>
            </a:r>
            <a:r>
              <a:rPr lang="en-US" sz="1200" dirty="0"/>
              <a:t>particles </a:t>
            </a:r>
          </a:p>
          <a:p>
            <a:pPr algn="ctr"/>
            <a:r>
              <a:rPr lang="en-US" sz="1200" dirty="0"/>
              <a:t>from Rn decay</a:t>
            </a:r>
          </a:p>
        </p:txBody>
      </p:sp>
      <p:sp>
        <p:nvSpPr>
          <p:cNvPr id="20" name="TextovéPole 60">
            <a:extLst>
              <a:ext uri="{FF2B5EF4-FFF2-40B4-BE49-F238E27FC236}">
                <a16:creationId xmlns:a16="http://schemas.microsoft.com/office/drawing/2014/main" id="{E45CF68C-D394-E240-93EE-877DAFD4A85B}"/>
              </a:ext>
            </a:extLst>
          </p:cNvPr>
          <p:cNvSpPr txBox="1"/>
          <p:nvPr/>
        </p:nvSpPr>
        <p:spPr>
          <a:xfrm>
            <a:off x="6983201" y="4900389"/>
            <a:ext cx="516487" cy="338554"/>
          </a:xfrm>
          <a:prstGeom prst="rect">
            <a:avLst/>
          </a:prstGeom>
          <a:noFill/>
        </p:spPr>
        <p:txBody>
          <a:bodyPr wrap="none" rtlCol="0">
            <a:spAutoFit/>
          </a:bodyPr>
          <a:lstStyle/>
          <a:p>
            <a:pPr algn="ctr"/>
            <a:r>
              <a:rPr lang="en-US" sz="800" baseline="30000" dirty="0">
                <a:latin typeface="Arial"/>
                <a:cs typeface="Arial"/>
              </a:rPr>
              <a:t>137</a:t>
            </a:r>
            <a:r>
              <a:rPr lang="en-US" sz="800" dirty="0">
                <a:latin typeface="Arial"/>
                <a:cs typeface="Arial"/>
              </a:rPr>
              <a:t>Cs</a:t>
            </a:r>
            <a:r>
              <a:rPr lang="cs-CZ" sz="800" dirty="0"/>
              <a:t> </a:t>
            </a:r>
          </a:p>
          <a:p>
            <a:pPr algn="ctr"/>
            <a:r>
              <a:rPr lang="cs-CZ" sz="800" dirty="0"/>
              <a:t>662 </a:t>
            </a:r>
            <a:r>
              <a:rPr lang="cs-CZ" sz="800" dirty="0" err="1"/>
              <a:t>keV</a:t>
            </a:r>
            <a:endParaRPr lang="cs-CZ" sz="800" dirty="0"/>
          </a:p>
        </p:txBody>
      </p:sp>
    </p:spTree>
    <p:extLst>
      <p:ext uri="{BB962C8B-B14F-4D97-AF65-F5344CB8AC3E}">
        <p14:creationId xmlns:p14="http://schemas.microsoft.com/office/powerpoint/2010/main" val="153862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97461" y="2436921"/>
            <a:ext cx="3580484" cy="2685363"/>
            <a:chOff x="7986972" y="2781587"/>
            <a:chExt cx="4086890" cy="3065168"/>
          </a:xfrm>
        </p:grpSpPr>
        <p:grpSp>
          <p:nvGrpSpPr>
            <p:cNvPr id="31" name="Group 30"/>
            <p:cNvGrpSpPr/>
            <p:nvPr/>
          </p:nvGrpSpPr>
          <p:grpSpPr>
            <a:xfrm>
              <a:off x="7986972" y="2781587"/>
              <a:ext cx="4086890" cy="3065168"/>
              <a:chOff x="5548332" y="2141650"/>
              <a:chExt cx="4086890" cy="3065168"/>
            </a:xfrm>
          </p:grpSpPr>
          <p:pic>
            <p:nvPicPr>
              <p:cNvPr id="32" name="Picture 31" descr="Sensori_in_mock-u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8332" y="2141650"/>
                <a:ext cx="4086890" cy="3065168"/>
              </a:xfrm>
              <a:prstGeom prst="rect">
                <a:avLst/>
              </a:prstGeom>
            </p:spPr>
          </p:pic>
          <p:sp>
            <p:nvSpPr>
              <p:cNvPr id="33" name="Rectangle 32">
                <a:extLst>
                  <a:ext uri="{FF2B5EF4-FFF2-40B4-BE49-F238E27FC236}">
                    <a16:creationId xmlns:a16="http://schemas.microsoft.com/office/drawing/2014/main" id="{DB83E660-F826-934F-AF6F-525B8F7718FE}"/>
                  </a:ext>
                </a:extLst>
              </p:cNvPr>
              <p:cNvSpPr/>
              <p:nvPr/>
            </p:nvSpPr>
            <p:spPr bwMode="auto">
              <a:xfrm>
                <a:off x="8563593" y="2524178"/>
                <a:ext cx="383618" cy="396894"/>
              </a:xfrm>
              <a:prstGeom prst="rect">
                <a:avLst/>
              </a:prstGeom>
              <a:solidFill>
                <a:schemeClr val="bg1"/>
              </a:solidFill>
              <a:ln w="9525" cap="flat" cmpd="sng" algn="ctr">
                <a:noFill/>
                <a:prstDash val="solid"/>
                <a:round/>
                <a:headEnd type="none" w="med" len="med"/>
                <a:tailEnd type="none" w="med" len="med"/>
              </a:ln>
              <a:effectLst/>
              <a:scene3d>
                <a:camera prst="orthographicFront">
                  <a:rot lat="7260000" lon="2040000" rev="7620000"/>
                </a:camera>
                <a:lightRig rig="balanced" dir="t">
                  <a:rot lat="0" lon="0" rev="0"/>
                </a:lightRig>
              </a:scene3d>
              <a:sp3d z="63500" extrusionH="396000" prstMaterial="matte">
                <a:extrusionClr>
                  <a:schemeClr val="bg2">
                    <a:lumMod val="90000"/>
                  </a:schemeClr>
                </a:extrusionClr>
              </a:sp3d>
            </p:spPr>
            <p:txBody>
              <a:bodyPr vert="horz" wrap="square" lIns="80110" tIns="40055" rIns="80110" bIns="40055" numCol="1" rtlCol="0" anchor="t" anchorCtr="0" compatLnSpc="1">
                <a:prstTxWarp prst="textNoShape">
                  <a:avLst/>
                </a:prstTxWarp>
              </a:bodyPr>
              <a:lstStyle/>
              <a:p>
                <a:pPr defTabSz="801106" eaLnBrk="0" fontAlgn="base" hangingPunct="0">
                  <a:spcBef>
                    <a:spcPct val="0"/>
                  </a:spcBef>
                  <a:spcAft>
                    <a:spcPct val="0"/>
                  </a:spcAft>
                </a:pPr>
                <a:endParaRPr lang="en-US" sz="2103">
                  <a:latin typeface="Times" charset="0"/>
                  <a:ea typeface="ＭＳ Ｐゴシック" charset="0"/>
                </a:endParaRPr>
              </a:p>
            </p:txBody>
          </p:sp>
          <p:sp>
            <p:nvSpPr>
              <p:cNvPr id="34" name="Rectangle 33">
                <a:extLst>
                  <a:ext uri="{FF2B5EF4-FFF2-40B4-BE49-F238E27FC236}">
                    <a16:creationId xmlns:a16="http://schemas.microsoft.com/office/drawing/2014/main" id="{DB83E660-F826-934F-AF6F-525B8F7718FE}"/>
                  </a:ext>
                </a:extLst>
              </p:cNvPr>
              <p:cNvSpPr/>
              <p:nvPr/>
            </p:nvSpPr>
            <p:spPr bwMode="auto">
              <a:xfrm>
                <a:off x="6038584" y="4748496"/>
                <a:ext cx="383618" cy="396894"/>
              </a:xfrm>
              <a:prstGeom prst="rect">
                <a:avLst/>
              </a:prstGeom>
              <a:solidFill>
                <a:schemeClr val="bg1"/>
              </a:solidFill>
              <a:ln w="9525" cap="flat" cmpd="sng" algn="ctr">
                <a:noFill/>
                <a:prstDash val="solid"/>
                <a:round/>
                <a:headEnd type="none" w="med" len="med"/>
                <a:tailEnd type="none" w="med" len="med"/>
              </a:ln>
              <a:effectLst/>
              <a:scene3d>
                <a:camera prst="orthographicFront">
                  <a:rot lat="360000" lon="1080000" rev="0"/>
                </a:camera>
                <a:lightRig rig="balanced" dir="t">
                  <a:rot lat="0" lon="0" rev="0"/>
                </a:lightRig>
              </a:scene3d>
              <a:sp3d z="63500" extrusionH="396000" prstMaterial="matte">
                <a:extrusionClr>
                  <a:schemeClr val="bg2">
                    <a:lumMod val="90000"/>
                  </a:schemeClr>
                </a:extrusionClr>
              </a:sp3d>
            </p:spPr>
            <p:txBody>
              <a:bodyPr vert="horz" wrap="square" lIns="80110" tIns="40055" rIns="80110" bIns="40055" numCol="1" rtlCol="0" anchor="t" anchorCtr="0" compatLnSpc="1">
                <a:prstTxWarp prst="textNoShape">
                  <a:avLst/>
                </a:prstTxWarp>
              </a:bodyPr>
              <a:lstStyle/>
              <a:p>
                <a:pPr defTabSz="801106" eaLnBrk="0" fontAlgn="base" hangingPunct="0">
                  <a:spcBef>
                    <a:spcPct val="0"/>
                  </a:spcBef>
                  <a:spcAft>
                    <a:spcPct val="0"/>
                  </a:spcAft>
                </a:pPr>
                <a:endParaRPr lang="en-US" sz="2103">
                  <a:latin typeface="Times" charset="0"/>
                  <a:ea typeface="ＭＳ Ｐゴシック" charset="0"/>
                </a:endParaRPr>
              </a:p>
            </p:txBody>
          </p:sp>
        </p:grpSp>
        <p:pic>
          <p:nvPicPr>
            <p:cNvPr id="46" name="Obrázek 3">
              <a:extLst>
                <a:ext uri="{FF2B5EF4-FFF2-40B4-BE49-F238E27FC236}">
                  <a16:creationId xmlns:a16="http://schemas.microsoft.com/office/drawing/2014/main" id="{BAA4089D-AAE3-4C73-BF75-9D2AC9A239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85" t="2667" r="52089" b="21330"/>
            <a:stretch/>
          </p:blipFill>
          <p:spPr>
            <a:xfrm>
              <a:off x="11092766" y="3814349"/>
              <a:ext cx="351078" cy="597016"/>
            </a:xfrm>
            <a:prstGeom prst="rect">
              <a:avLst/>
            </a:prstGeom>
            <a:scene3d>
              <a:camera prst="orthographicFront">
                <a:rot lat="4540745" lon="1374000" rev="17723357"/>
              </a:camera>
              <a:lightRig rig="threePt" dir="t"/>
            </a:scene3d>
            <a:sp3d extrusionH="127000">
              <a:extrusionClr>
                <a:schemeClr val="tx1">
                  <a:lumMod val="75000"/>
                  <a:lumOff val="25000"/>
                </a:schemeClr>
              </a:extrusionClr>
            </a:sp3d>
          </p:spPr>
        </p:pic>
      </p:grpSp>
      <p:sp>
        <p:nvSpPr>
          <p:cNvPr id="5" name="Alternate Process 4">
            <a:extLst>
              <a:ext uri="{FF2B5EF4-FFF2-40B4-BE49-F238E27FC236}">
                <a16:creationId xmlns:a16="http://schemas.microsoft.com/office/drawing/2014/main" id="{C6520A71-647B-EB4D-B608-9E9114FA016E}"/>
              </a:ext>
            </a:extLst>
          </p:cNvPr>
          <p:cNvSpPr/>
          <p:nvPr/>
        </p:nvSpPr>
        <p:spPr>
          <a:xfrm>
            <a:off x="3872082" y="441773"/>
            <a:ext cx="4440965" cy="414873"/>
          </a:xfrm>
          <a:prstGeom prst="flowChartAlternateProcess">
            <a:avLst/>
          </a:prstGeom>
          <a:solidFill>
            <a:srgbClr val="F4E478"/>
          </a:solidFill>
          <a:scene3d>
            <a:camera prst="orthographicFront"/>
            <a:lightRig rig="threePt" dir="t"/>
          </a:scene3d>
          <a:sp3d>
            <a:bevelT/>
          </a:sp3d>
        </p:spPr>
        <p:txBody>
          <a:bodyPr wrap="square" anchor="t">
            <a:noAutofit/>
          </a:bodyPr>
          <a:lstStyle/>
          <a:p>
            <a:pPr algn="ctr">
              <a:lnSpc>
                <a:spcPct val="130000"/>
              </a:lnSpc>
            </a:pPr>
            <a:r>
              <a:rPr lang="en-US" sz="1402" b="1">
                <a:solidFill>
                  <a:schemeClr val="accent1">
                    <a:lumMod val="75000"/>
                  </a:schemeClr>
                </a:solidFill>
                <a:latin typeface="Arial"/>
                <a:cs typeface="Arial"/>
              </a:rPr>
              <a:t>Monitoring configuration: flexible, scalable</a:t>
            </a:r>
            <a:endParaRPr lang="en-US" sz="1577" b="1">
              <a:solidFill>
                <a:schemeClr val="accent1">
                  <a:lumMod val="75000"/>
                </a:schemeClr>
              </a:solidFill>
              <a:latin typeface="Arial"/>
              <a:cs typeface="Arial"/>
            </a:endParaRPr>
          </a:p>
        </p:txBody>
      </p:sp>
      <p:sp>
        <p:nvSpPr>
          <p:cNvPr id="18" name="Rectangle 17"/>
          <p:cNvSpPr/>
          <p:nvPr/>
        </p:nvSpPr>
        <p:spPr>
          <a:xfrm>
            <a:off x="4906926" y="1345457"/>
            <a:ext cx="2406429" cy="335028"/>
          </a:xfrm>
          <a:prstGeom prst="rect">
            <a:avLst/>
          </a:prstGeom>
        </p:spPr>
        <p:txBody>
          <a:bodyPr wrap="none">
            <a:spAutoFit/>
          </a:bodyPr>
          <a:lstStyle/>
          <a:p>
            <a:pPr algn="ctr"/>
            <a:r>
              <a:rPr lang="en-US" sz="1577" b="1">
                <a:solidFill>
                  <a:schemeClr val="accent1">
                    <a:lumMod val="75000"/>
                  </a:schemeClr>
                </a:solidFill>
                <a:latin typeface="Arial"/>
                <a:cs typeface="Arial"/>
              </a:rPr>
              <a:t>Possible arrangements</a:t>
            </a:r>
            <a:endParaRPr lang="en-US" sz="2103" b="1">
              <a:solidFill>
                <a:schemeClr val="accent1">
                  <a:lumMod val="75000"/>
                </a:schemeClr>
              </a:solidFill>
            </a:endParaRPr>
          </a:p>
        </p:txBody>
      </p:sp>
      <p:sp>
        <p:nvSpPr>
          <p:cNvPr id="19" name="Rectangle 18"/>
          <p:cNvSpPr/>
          <p:nvPr/>
        </p:nvSpPr>
        <p:spPr>
          <a:xfrm>
            <a:off x="4148662" y="1983093"/>
            <a:ext cx="1226618" cy="308098"/>
          </a:xfrm>
          <a:prstGeom prst="rect">
            <a:avLst/>
          </a:prstGeom>
        </p:spPr>
        <p:txBody>
          <a:bodyPr wrap="none">
            <a:spAutoFit/>
          </a:bodyPr>
          <a:lstStyle/>
          <a:p>
            <a:pPr algn="ctr"/>
            <a:r>
              <a:rPr lang="en-US" sz="1402" b="1">
                <a:solidFill>
                  <a:schemeClr val="accent1">
                    <a:lumMod val="50000"/>
                  </a:schemeClr>
                </a:solidFill>
                <a:latin typeface="Arial"/>
                <a:cs typeface="Arial"/>
              </a:rPr>
              <a:t>on the drum</a:t>
            </a:r>
            <a:endParaRPr lang="en-US" sz="1402">
              <a:solidFill>
                <a:schemeClr val="accent1">
                  <a:lumMod val="50000"/>
                </a:schemeClr>
              </a:solidFill>
              <a:latin typeface="Arial"/>
              <a:cs typeface="Arial"/>
            </a:endParaRPr>
          </a:p>
        </p:txBody>
      </p:sp>
      <p:sp>
        <p:nvSpPr>
          <p:cNvPr id="20" name="Rectangle 19"/>
          <p:cNvSpPr/>
          <p:nvPr/>
        </p:nvSpPr>
        <p:spPr>
          <a:xfrm>
            <a:off x="8011141" y="2009427"/>
            <a:ext cx="1494320" cy="308098"/>
          </a:xfrm>
          <a:prstGeom prst="rect">
            <a:avLst/>
          </a:prstGeom>
        </p:spPr>
        <p:txBody>
          <a:bodyPr wrap="none">
            <a:spAutoFit/>
          </a:bodyPr>
          <a:lstStyle/>
          <a:p>
            <a:pPr algn="ctr"/>
            <a:r>
              <a:rPr lang="en-US" sz="1402" b="1">
                <a:solidFill>
                  <a:schemeClr val="accent1">
                    <a:lumMod val="50000"/>
                  </a:schemeClr>
                </a:solidFill>
                <a:latin typeface="Arial"/>
                <a:cs typeface="Arial"/>
              </a:rPr>
              <a:t>on the platform</a:t>
            </a:r>
            <a:endParaRPr lang="en-US" sz="1402">
              <a:solidFill>
                <a:schemeClr val="accent1">
                  <a:lumMod val="50000"/>
                </a:schemeClr>
              </a:solidFill>
              <a:latin typeface="Arial"/>
              <a:cs typeface="Arial"/>
            </a:endParaRPr>
          </a:p>
        </p:txBody>
      </p:sp>
      <p:grpSp>
        <p:nvGrpSpPr>
          <p:cNvPr id="21" name="Group 20"/>
          <p:cNvGrpSpPr/>
          <p:nvPr/>
        </p:nvGrpSpPr>
        <p:grpSpPr>
          <a:xfrm>
            <a:off x="3665742" y="2436927"/>
            <a:ext cx="2051073" cy="2903307"/>
            <a:chOff x="1745390" y="2141656"/>
            <a:chExt cx="2341167" cy="3313937"/>
          </a:xfrm>
        </p:grpSpPr>
        <p:pic>
          <p:nvPicPr>
            <p:cNvPr id="22" name="Picture 21" descr="SciFi.jp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flipH="1" flipV="1">
              <a:off x="1582136" y="3296880"/>
              <a:ext cx="2765369" cy="469955"/>
            </a:xfrm>
            <a:prstGeom prst="rect">
              <a:avLst/>
            </a:prstGeom>
          </p:spPr>
        </p:pic>
        <p:sp>
          <p:nvSpPr>
            <p:cNvPr id="23" name="Rectangle 22">
              <a:extLst>
                <a:ext uri="{FF2B5EF4-FFF2-40B4-BE49-F238E27FC236}">
                  <a16:creationId xmlns:a16="http://schemas.microsoft.com/office/drawing/2014/main" id="{1EC4030F-B74F-E04B-8BB0-DFA1FA3757F8}"/>
                </a:ext>
              </a:extLst>
            </p:cNvPr>
            <p:cNvSpPr/>
            <p:nvPr/>
          </p:nvSpPr>
          <p:spPr bwMode="auto">
            <a:xfrm>
              <a:off x="1758129" y="3399287"/>
              <a:ext cx="383618" cy="396894"/>
            </a:xfrm>
            <a:prstGeom prst="rect">
              <a:avLst/>
            </a:prstGeom>
            <a:solidFill>
              <a:schemeClr val="bg1">
                <a:lumMod val="85000"/>
              </a:schemeClr>
            </a:solidFill>
            <a:ln w="9525" cap="flat" cmpd="sng" algn="ctr">
              <a:noFill/>
              <a:prstDash val="solid"/>
              <a:round/>
              <a:headEnd type="none" w="med" len="med"/>
              <a:tailEnd type="none" w="med" len="med"/>
            </a:ln>
            <a:effectLst/>
            <a:scene3d>
              <a:camera prst="orthographicFront">
                <a:rot lat="900000" lon="2700000" rev="0"/>
              </a:camera>
              <a:lightRig rig="balanced" dir="t">
                <a:rot lat="0" lon="0" rev="0"/>
              </a:lightRig>
            </a:scene3d>
            <a:sp3d extrusionH="396000" prstMaterial="matte">
              <a:extrusionClr>
                <a:schemeClr val="bg2">
                  <a:lumMod val="90000"/>
                </a:schemeClr>
              </a:extrusionClr>
            </a:sp3d>
          </p:spPr>
          <p:txBody>
            <a:bodyPr vert="horz" wrap="square" lIns="80110" tIns="40055" rIns="80110" bIns="40055" numCol="1" rtlCol="0" anchor="t" anchorCtr="0" compatLnSpc="1">
              <a:prstTxWarp prst="textNoShape">
                <a:avLst/>
              </a:prstTxWarp>
            </a:bodyPr>
            <a:lstStyle/>
            <a:p>
              <a:pPr defTabSz="801106" eaLnBrk="0" fontAlgn="base" hangingPunct="0">
                <a:spcBef>
                  <a:spcPct val="0"/>
                </a:spcBef>
                <a:spcAft>
                  <a:spcPct val="0"/>
                </a:spcAft>
              </a:pPr>
              <a:endParaRPr lang="en-US" sz="2103">
                <a:latin typeface="Times" charset="0"/>
                <a:ea typeface="ＭＳ Ｐゴシック" charset="0"/>
              </a:endParaRPr>
            </a:p>
          </p:txBody>
        </p:sp>
        <p:sp>
          <p:nvSpPr>
            <p:cNvPr id="24" name="Rectangle 23">
              <a:extLst>
                <a:ext uri="{FF2B5EF4-FFF2-40B4-BE49-F238E27FC236}">
                  <a16:creationId xmlns:a16="http://schemas.microsoft.com/office/drawing/2014/main" id="{C208E153-E343-084F-895E-59C758C65360}"/>
                </a:ext>
              </a:extLst>
            </p:cNvPr>
            <p:cNvSpPr/>
            <p:nvPr/>
          </p:nvSpPr>
          <p:spPr bwMode="auto">
            <a:xfrm>
              <a:off x="3380076" y="3376740"/>
              <a:ext cx="383618" cy="396894"/>
            </a:xfrm>
            <a:prstGeom prst="rect">
              <a:avLst/>
            </a:prstGeom>
            <a:solidFill>
              <a:schemeClr val="bg1">
                <a:lumMod val="85000"/>
              </a:schemeClr>
            </a:solidFill>
            <a:ln w="9525" cap="flat" cmpd="sng" algn="ctr">
              <a:noFill/>
              <a:prstDash val="solid"/>
              <a:round/>
              <a:headEnd type="none" w="med" len="med"/>
              <a:tailEnd type="none" w="med" len="med"/>
            </a:ln>
            <a:effectLst/>
            <a:scene3d>
              <a:camera prst="orthographicFront">
                <a:rot lat="900000" lon="2700000" rev="0"/>
              </a:camera>
              <a:lightRig rig="balanced" dir="t">
                <a:rot lat="0" lon="0" rev="0"/>
              </a:lightRig>
            </a:scene3d>
            <a:sp3d extrusionH="396000" prstMaterial="matte">
              <a:extrusionClr>
                <a:schemeClr val="bg2">
                  <a:lumMod val="90000"/>
                </a:schemeClr>
              </a:extrusionClr>
            </a:sp3d>
          </p:spPr>
          <p:txBody>
            <a:bodyPr vert="horz" wrap="square" lIns="80110" tIns="40055" rIns="80110" bIns="40055" numCol="1" rtlCol="0" anchor="t" anchorCtr="0" compatLnSpc="1">
              <a:prstTxWarp prst="textNoShape">
                <a:avLst/>
              </a:prstTxWarp>
            </a:bodyPr>
            <a:lstStyle/>
            <a:p>
              <a:pPr defTabSz="801106" eaLnBrk="0" fontAlgn="base" hangingPunct="0">
                <a:spcBef>
                  <a:spcPct val="0"/>
                </a:spcBef>
                <a:spcAft>
                  <a:spcPct val="0"/>
                </a:spcAft>
              </a:pPr>
              <a:endParaRPr lang="en-US" sz="2103">
                <a:latin typeface="Times" charset="0"/>
                <a:ea typeface="ＭＳ Ｐゴシック" charset="0"/>
              </a:endParaRPr>
            </a:p>
          </p:txBody>
        </p:sp>
        <p:pic>
          <p:nvPicPr>
            <p:cNvPr id="25" name="Grafik 9">
              <a:extLst>
                <a:ext uri="{FF2B5EF4-FFF2-40B4-BE49-F238E27FC236}">
                  <a16:creationId xmlns:a16="http://schemas.microsoft.com/office/drawing/2014/main" id="{937091C6-144E-4B8F-BF5C-ADF1680ACFE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472" b="99528" l="0" r="100000"/>
                      </a14:imgEffect>
                    </a14:imgLayer>
                  </a14:imgProps>
                </a:ext>
                <a:ext uri="{28A0092B-C50C-407E-A947-70E740481C1C}">
                  <a14:useLocalDpi xmlns:a14="http://schemas.microsoft.com/office/drawing/2010/main"/>
                </a:ext>
              </a:extLst>
            </a:blip>
            <a:srcRect/>
            <a:stretch/>
          </p:blipFill>
          <p:spPr>
            <a:xfrm>
              <a:off x="1938846" y="2141656"/>
              <a:ext cx="1983936" cy="3238787"/>
            </a:xfrm>
            <a:prstGeom prst="rect">
              <a:avLst/>
            </a:prstGeom>
          </p:spPr>
        </p:pic>
        <p:pic>
          <p:nvPicPr>
            <p:cNvPr id="26" name="Picture 25" descr="SciFi.jp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flipH="1" flipV="1">
              <a:off x="1506987" y="3837931"/>
              <a:ext cx="2765369" cy="469955"/>
            </a:xfrm>
            <a:prstGeom prst="rect">
              <a:avLst/>
            </a:prstGeom>
          </p:spPr>
        </p:pic>
        <p:pic>
          <p:nvPicPr>
            <p:cNvPr id="27" name="Picture 26" descr="SciFi.jpg"/>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flipH="1" flipV="1">
              <a:off x="706645" y="3541104"/>
              <a:ext cx="2547446" cy="469955"/>
            </a:xfrm>
            <a:prstGeom prst="rect">
              <a:avLst/>
            </a:prstGeom>
          </p:spPr>
        </p:pic>
        <p:sp>
          <p:nvSpPr>
            <p:cNvPr id="28" name="Rectangle 27">
              <a:extLst>
                <a:ext uri="{FF2B5EF4-FFF2-40B4-BE49-F238E27FC236}">
                  <a16:creationId xmlns:a16="http://schemas.microsoft.com/office/drawing/2014/main" id="{1EC4030F-B74F-E04B-8BB0-DFA1FA3757F8}"/>
                </a:ext>
              </a:extLst>
            </p:cNvPr>
            <p:cNvSpPr/>
            <p:nvPr/>
          </p:nvSpPr>
          <p:spPr bwMode="auto">
            <a:xfrm>
              <a:off x="1769513" y="3778943"/>
              <a:ext cx="383618" cy="396894"/>
            </a:xfrm>
            <a:prstGeom prst="rect">
              <a:avLst/>
            </a:prstGeom>
            <a:solidFill>
              <a:schemeClr val="bg1">
                <a:lumMod val="85000"/>
              </a:schemeClr>
            </a:solidFill>
            <a:ln w="9525" cap="flat" cmpd="sng" algn="ctr">
              <a:noFill/>
              <a:prstDash val="solid"/>
              <a:round/>
              <a:headEnd type="none" w="med" len="med"/>
              <a:tailEnd type="none" w="med" len="med"/>
            </a:ln>
            <a:effectLst/>
            <a:scene3d>
              <a:camera prst="orthographicFront">
                <a:rot lat="900000" lon="2700000" rev="0"/>
              </a:camera>
              <a:lightRig rig="balanced" dir="t">
                <a:rot lat="0" lon="0" rev="0"/>
              </a:lightRig>
            </a:scene3d>
            <a:sp3d extrusionH="396000" prstMaterial="matte">
              <a:extrusionClr>
                <a:schemeClr val="bg2">
                  <a:lumMod val="90000"/>
                </a:schemeClr>
              </a:extrusionClr>
            </a:sp3d>
          </p:spPr>
          <p:txBody>
            <a:bodyPr vert="horz" wrap="square" lIns="80110" tIns="40055" rIns="80110" bIns="40055" numCol="1" rtlCol="0" anchor="t" anchorCtr="0" compatLnSpc="1">
              <a:prstTxWarp prst="textNoShape">
                <a:avLst/>
              </a:prstTxWarp>
            </a:bodyPr>
            <a:lstStyle/>
            <a:p>
              <a:pPr defTabSz="801106" eaLnBrk="0" fontAlgn="base" hangingPunct="0">
                <a:spcBef>
                  <a:spcPct val="0"/>
                </a:spcBef>
                <a:spcAft>
                  <a:spcPct val="0"/>
                </a:spcAft>
              </a:pPr>
              <a:endParaRPr lang="en-US" sz="2103">
                <a:latin typeface="Times" charset="0"/>
                <a:ea typeface="ＭＳ Ｐゴシック" charset="0"/>
              </a:endParaRPr>
            </a:p>
          </p:txBody>
        </p:sp>
        <p:pic>
          <p:nvPicPr>
            <p:cNvPr id="29" name="Picture 28" descr="SciFi.jpg"/>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flipH="1" flipV="1">
              <a:off x="2577857" y="3571164"/>
              <a:ext cx="2547446" cy="469955"/>
            </a:xfrm>
            <a:prstGeom prst="rect">
              <a:avLst/>
            </a:prstGeom>
          </p:spPr>
        </p:pic>
        <p:sp>
          <p:nvSpPr>
            <p:cNvPr id="30" name="Rectangle 29">
              <a:extLst>
                <a:ext uri="{FF2B5EF4-FFF2-40B4-BE49-F238E27FC236}">
                  <a16:creationId xmlns:a16="http://schemas.microsoft.com/office/drawing/2014/main" id="{DB83E660-F826-934F-AF6F-525B8F7718FE}"/>
                </a:ext>
              </a:extLst>
            </p:cNvPr>
            <p:cNvSpPr/>
            <p:nvPr/>
          </p:nvSpPr>
          <p:spPr bwMode="auto">
            <a:xfrm>
              <a:off x="3353660" y="3792035"/>
              <a:ext cx="383618" cy="396894"/>
            </a:xfrm>
            <a:prstGeom prst="rect">
              <a:avLst/>
            </a:prstGeom>
            <a:solidFill>
              <a:schemeClr val="bg1">
                <a:lumMod val="85000"/>
              </a:schemeClr>
            </a:solidFill>
            <a:ln w="9525" cap="flat" cmpd="sng" algn="ctr">
              <a:noFill/>
              <a:prstDash val="solid"/>
              <a:round/>
              <a:headEnd type="none" w="med" len="med"/>
              <a:tailEnd type="none" w="med" len="med"/>
            </a:ln>
            <a:effectLst/>
            <a:scene3d>
              <a:camera prst="orthographicFront">
                <a:rot lat="900000" lon="2700000" rev="0"/>
              </a:camera>
              <a:lightRig rig="balanced" dir="t">
                <a:rot lat="0" lon="0" rev="0"/>
              </a:lightRig>
            </a:scene3d>
            <a:sp3d extrusionH="396000" prstMaterial="matte">
              <a:extrusionClr>
                <a:schemeClr val="bg2">
                  <a:lumMod val="90000"/>
                </a:schemeClr>
              </a:extrusionClr>
            </a:sp3d>
          </p:spPr>
          <p:txBody>
            <a:bodyPr vert="horz" wrap="square" lIns="80110" tIns="40055" rIns="80110" bIns="40055" numCol="1" rtlCol="0" anchor="t" anchorCtr="0" compatLnSpc="1">
              <a:prstTxWarp prst="textNoShape">
                <a:avLst/>
              </a:prstTxWarp>
            </a:bodyPr>
            <a:lstStyle/>
            <a:p>
              <a:pPr defTabSz="801106" eaLnBrk="0" fontAlgn="base" hangingPunct="0">
                <a:spcBef>
                  <a:spcPct val="0"/>
                </a:spcBef>
                <a:spcAft>
                  <a:spcPct val="0"/>
                </a:spcAft>
              </a:pPr>
              <a:endParaRPr lang="en-US" sz="2103">
                <a:latin typeface="Times" charset="0"/>
                <a:ea typeface="ＭＳ Ｐゴシック" charset="0"/>
              </a:endParaRPr>
            </a:p>
          </p:txBody>
        </p:sp>
      </p:grpSp>
      <p:pic>
        <p:nvPicPr>
          <p:cNvPr id="35" name="Picture 34" descr="SciFi.jpg"/>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flipH="1" flipV="1">
            <a:off x="18100" y="2171743"/>
            <a:ext cx="2231792" cy="411723"/>
          </a:xfrm>
          <a:prstGeom prst="rect">
            <a:avLst/>
          </a:prstGeom>
        </p:spPr>
      </p:pic>
      <p:sp>
        <p:nvSpPr>
          <p:cNvPr id="36" name="Rectangle 35">
            <a:extLst>
              <a:ext uri="{FF2B5EF4-FFF2-40B4-BE49-F238E27FC236}">
                <a16:creationId xmlns:a16="http://schemas.microsoft.com/office/drawing/2014/main" id="{1EC4030F-B74F-E04B-8BB0-DFA1FA3757F8}"/>
              </a:ext>
            </a:extLst>
          </p:cNvPr>
          <p:cNvSpPr/>
          <p:nvPr/>
        </p:nvSpPr>
        <p:spPr bwMode="auto">
          <a:xfrm>
            <a:off x="865873" y="3762271"/>
            <a:ext cx="336084" cy="347715"/>
          </a:xfrm>
          <a:prstGeom prst="rect">
            <a:avLst/>
          </a:prstGeom>
          <a:solidFill>
            <a:schemeClr val="bg1">
              <a:lumMod val="85000"/>
            </a:schemeClr>
          </a:solidFill>
          <a:ln w="9525" cap="flat" cmpd="sng" algn="ctr">
            <a:noFill/>
            <a:prstDash val="solid"/>
            <a:round/>
            <a:headEnd type="none" w="med" len="med"/>
            <a:tailEnd type="none" w="med" len="med"/>
          </a:ln>
          <a:effectLst/>
          <a:scene3d>
            <a:camera prst="orthographicFront">
              <a:rot lat="900000" lon="2700000" rev="0"/>
            </a:camera>
            <a:lightRig rig="balanced" dir="t">
              <a:rot lat="0" lon="0" rev="0"/>
            </a:lightRig>
          </a:scene3d>
          <a:sp3d extrusionH="396000" prstMaterial="matte">
            <a:extrusionClr>
              <a:schemeClr val="bg2">
                <a:lumMod val="90000"/>
              </a:schemeClr>
            </a:extrusionClr>
          </a:sp3d>
        </p:spPr>
        <p:txBody>
          <a:bodyPr vert="horz" wrap="square" lIns="80110" tIns="40055" rIns="80110" bIns="40055" numCol="1" rtlCol="0" anchor="t" anchorCtr="0" compatLnSpc="1">
            <a:prstTxWarp prst="textNoShape">
              <a:avLst/>
            </a:prstTxWarp>
          </a:bodyPr>
          <a:lstStyle/>
          <a:p>
            <a:pPr defTabSz="801106" eaLnBrk="0" fontAlgn="base" hangingPunct="0">
              <a:spcBef>
                <a:spcPct val="0"/>
              </a:spcBef>
              <a:spcAft>
                <a:spcPct val="0"/>
              </a:spcAft>
            </a:pPr>
            <a:endParaRPr lang="en-US" sz="2103">
              <a:latin typeface="Times" charset="0"/>
              <a:ea typeface="ＭＳ Ｐゴシック" charset="0"/>
            </a:endParaRPr>
          </a:p>
        </p:txBody>
      </p:sp>
      <p:sp>
        <p:nvSpPr>
          <p:cNvPr id="37" name="Rectangle 36"/>
          <p:cNvSpPr/>
          <p:nvPr/>
        </p:nvSpPr>
        <p:spPr>
          <a:xfrm>
            <a:off x="1199915" y="2212393"/>
            <a:ext cx="1511952" cy="308098"/>
          </a:xfrm>
          <a:prstGeom prst="rect">
            <a:avLst/>
          </a:prstGeom>
        </p:spPr>
        <p:txBody>
          <a:bodyPr wrap="none">
            <a:spAutoFit/>
          </a:bodyPr>
          <a:lstStyle/>
          <a:p>
            <a:pPr algn="ctr"/>
            <a:r>
              <a:rPr lang="en-US" sz="1402" b="1">
                <a:solidFill>
                  <a:srgbClr val="FF0000"/>
                </a:solidFill>
                <a:latin typeface="Arial"/>
                <a:cs typeface="Arial"/>
              </a:rPr>
              <a:t>SciFi (gammas)</a:t>
            </a:r>
            <a:endParaRPr lang="en-US" sz="1402">
              <a:solidFill>
                <a:srgbClr val="FF0000"/>
              </a:solidFill>
              <a:latin typeface="Arial"/>
              <a:cs typeface="Arial"/>
            </a:endParaRPr>
          </a:p>
        </p:txBody>
      </p:sp>
      <p:sp>
        <p:nvSpPr>
          <p:cNvPr id="38" name="Rectangle 37"/>
          <p:cNvSpPr/>
          <p:nvPr/>
        </p:nvSpPr>
        <p:spPr>
          <a:xfrm>
            <a:off x="1371947" y="3747728"/>
            <a:ext cx="1564852" cy="308098"/>
          </a:xfrm>
          <a:prstGeom prst="rect">
            <a:avLst/>
          </a:prstGeom>
        </p:spPr>
        <p:txBody>
          <a:bodyPr wrap="none">
            <a:spAutoFit/>
          </a:bodyPr>
          <a:lstStyle/>
          <a:p>
            <a:pPr algn="ctr"/>
            <a:r>
              <a:rPr lang="en-US" sz="1402" b="1">
                <a:solidFill>
                  <a:srgbClr val="FF0000"/>
                </a:solidFill>
                <a:latin typeface="Arial"/>
                <a:cs typeface="Arial"/>
              </a:rPr>
              <a:t>SiLiF (neutrons)</a:t>
            </a:r>
            <a:endParaRPr lang="en-US" sz="1402">
              <a:solidFill>
                <a:srgbClr val="FF0000"/>
              </a:solidFill>
              <a:latin typeface="Arial"/>
              <a:cs typeface="Arial"/>
            </a:endParaRPr>
          </a:p>
        </p:txBody>
      </p:sp>
      <p:sp>
        <p:nvSpPr>
          <p:cNvPr id="40" name="Rectangle 39"/>
          <p:cNvSpPr/>
          <p:nvPr/>
        </p:nvSpPr>
        <p:spPr>
          <a:xfrm>
            <a:off x="7149716" y="5257218"/>
            <a:ext cx="625492" cy="308098"/>
          </a:xfrm>
          <a:prstGeom prst="rect">
            <a:avLst/>
          </a:prstGeom>
        </p:spPr>
        <p:txBody>
          <a:bodyPr wrap="none">
            <a:spAutoFit/>
          </a:bodyPr>
          <a:lstStyle/>
          <a:p>
            <a:pPr algn="ctr"/>
            <a:r>
              <a:rPr lang="en-US" sz="1402" b="1">
                <a:solidFill>
                  <a:srgbClr val="FF0000"/>
                </a:solidFill>
                <a:latin typeface="Arial"/>
                <a:cs typeface="Arial"/>
              </a:rPr>
              <a:t>SiLiF</a:t>
            </a:r>
            <a:endParaRPr lang="en-US" sz="1402">
              <a:solidFill>
                <a:srgbClr val="FF0000"/>
              </a:solidFill>
              <a:latin typeface="Arial"/>
              <a:cs typeface="Arial"/>
            </a:endParaRPr>
          </a:p>
        </p:txBody>
      </p:sp>
      <p:sp>
        <p:nvSpPr>
          <p:cNvPr id="41" name="Rectangle 40"/>
          <p:cNvSpPr/>
          <p:nvPr/>
        </p:nvSpPr>
        <p:spPr>
          <a:xfrm>
            <a:off x="10794919" y="3599426"/>
            <a:ext cx="614271" cy="308098"/>
          </a:xfrm>
          <a:prstGeom prst="rect">
            <a:avLst/>
          </a:prstGeom>
        </p:spPr>
        <p:txBody>
          <a:bodyPr wrap="none">
            <a:spAutoFit/>
          </a:bodyPr>
          <a:lstStyle/>
          <a:p>
            <a:pPr algn="ctr"/>
            <a:r>
              <a:rPr lang="en-US" sz="1402" b="1">
                <a:solidFill>
                  <a:srgbClr val="FF0000"/>
                </a:solidFill>
                <a:latin typeface="Arial"/>
                <a:cs typeface="Arial"/>
              </a:rPr>
              <a:t>SciFi</a:t>
            </a:r>
            <a:endParaRPr lang="en-US" sz="1402">
              <a:solidFill>
                <a:srgbClr val="FF0000"/>
              </a:solidFill>
              <a:latin typeface="Arial"/>
              <a:cs typeface="Arial"/>
            </a:endParaRPr>
          </a:p>
        </p:txBody>
      </p:sp>
      <p:cxnSp>
        <p:nvCxnSpPr>
          <p:cNvPr id="42" name="Straight Arrow Connector 41"/>
          <p:cNvCxnSpPr>
            <a:stCxn id="40" idx="0"/>
          </p:cNvCxnSpPr>
          <p:nvPr/>
        </p:nvCxnSpPr>
        <p:spPr>
          <a:xfrm flipV="1">
            <a:off x="7462462" y="4866225"/>
            <a:ext cx="150036" cy="390993"/>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41" idx="1"/>
          </p:cNvCxnSpPr>
          <p:nvPr/>
        </p:nvCxnSpPr>
        <p:spPr>
          <a:xfrm flipH="1">
            <a:off x="9900602" y="3753475"/>
            <a:ext cx="894317" cy="709568"/>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41" idx="1"/>
          </p:cNvCxnSpPr>
          <p:nvPr/>
        </p:nvCxnSpPr>
        <p:spPr>
          <a:xfrm flipH="1">
            <a:off x="9183998" y="3753475"/>
            <a:ext cx="1610921" cy="357554"/>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9" name="Obrázek 3">
            <a:extLst>
              <a:ext uri="{FF2B5EF4-FFF2-40B4-BE49-F238E27FC236}">
                <a16:creationId xmlns:a16="http://schemas.microsoft.com/office/drawing/2014/main" id="{BAA4089D-AAE3-4C73-BF75-9D2AC9A239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85" t="2667" r="52089" b="21330"/>
          <a:stretch/>
        </p:blipFill>
        <p:spPr>
          <a:xfrm>
            <a:off x="947711" y="4406589"/>
            <a:ext cx="307576" cy="523040"/>
          </a:xfrm>
          <a:prstGeom prst="rect">
            <a:avLst/>
          </a:prstGeom>
        </p:spPr>
      </p:pic>
      <p:pic>
        <p:nvPicPr>
          <p:cNvPr id="43" name="Obrázek 3">
            <a:extLst>
              <a:ext uri="{FF2B5EF4-FFF2-40B4-BE49-F238E27FC236}">
                <a16:creationId xmlns:a16="http://schemas.microsoft.com/office/drawing/2014/main" id="{BAA4089D-AAE3-4C73-BF75-9D2AC9A239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85" t="2667" r="52089" b="21330"/>
          <a:stretch/>
        </p:blipFill>
        <p:spPr>
          <a:xfrm>
            <a:off x="4220635" y="4806948"/>
            <a:ext cx="307576" cy="523040"/>
          </a:xfrm>
          <a:prstGeom prst="rect">
            <a:avLst/>
          </a:prstGeom>
        </p:spPr>
      </p:pic>
      <p:sp>
        <p:nvSpPr>
          <p:cNvPr id="44" name="Rectangle 43"/>
          <p:cNvSpPr/>
          <p:nvPr/>
        </p:nvSpPr>
        <p:spPr>
          <a:xfrm>
            <a:off x="1278207" y="4478002"/>
            <a:ext cx="1752339" cy="361959"/>
          </a:xfrm>
          <a:prstGeom prst="rect">
            <a:avLst/>
          </a:prstGeom>
        </p:spPr>
        <p:txBody>
          <a:bodyPr wrap="none">
            <a:spAutoFit/>
          </a:bodyPr>
          <a:lstStyle/>
          <a:p>
            <a:pPr algn="ctr"/>
            <a:r>
              <a:rPr lang="en-US" sz="1402" b="1">
                <a:solidFill>
                  <a:srgbClr val="FF0000"/>
                </a:solidFill>
                <a:latin typeface="Arial"/>
                <a:cs typeface="Arial"/>
              </a:rPr>
              <a:t>Timepix3 (n and </a:t>
            </a:r>
            <a:r>
              <a:rPr lang="en-US" sz="1752" b="1">
                <a:solidFill>
                  <a:srgbClr val="FF0000"/>
                </a:solidFill>
                <a:latin typeface="Symbol" charset="2"/>
                <a:cs typeface="Symbol" charset="2"/>
              </a:rPr>
              <a:t>g</a:t>
            </a:r>
            <a:r>
              <a:rPr lang="en-US" sz="1402" b="1">
                <a:solidFill>
                  <a:srgbClr val="FF0000"/>
                </a:solidFill>
                <a:latin typeface="Arial"/>
                <a:cs typeface="Arial"/>
              </a:rPr>
              <a:t>)</a:t>
            </a:r>
            <a:endParaRPr lang="en-US" sz="1402">
              <a:solidFill>
                <a:srgbClr val="FF0000"/>
              </a:solidFill>
              <a:latin typeface="Arial"/>
              <a:cs typeface="Arial"/>
            </a:endParaRPr>
          </a:p>
        </p:txBody>
      </p:sp>
      <p:sp>
        <p:nvSpPr>
          <p:cNvPr id="47" name="Rectangle 46"/>
          <p:cNvSpPr/>
          <p:nvPr/>
        </p:nvSpPr>
        <p:spPr>
          <a:xfrm>
            <a:off x="10675143" y="2971463"/>
            <a:ext cx="870688" cy="308098"/>
          </a:xfrm>
          <a:prstGeom prst="rect">
            <a:avLst/>
          </a:prstGeom>
        </p:spPr>
        <p:txBody>
          <a:bodyPr wrap="none">
            <a:spAutoFit/>
          </a:bodyPr>
          <a:lstStyle/>
          <a:p>
            <a:pPr algn="ctr"/>
            <a:r>
              <a:rPr lang="en-US" sz="1402" b="1">
                <a:solidFill>
                  <a:srgbClr val="FF0000"/>
                </a:solidFill>
                <a:latin typeface="Arial"/>
                <a:cs typeface="Arial"/>
              </a:rPr>
              <a:t>TimePix</a:t>
            </a:r>
            <a:endParaRPr lang="en-US" sz="1402">
              <a:solidFill>
                <a:srgbClr val="FF0000"/>
              </a:solidFill>
              <a:latin typeface="Arial"/>
              <a:cs typeface="Arial"/>
            </a:endParaRPr>
          </a:p>
        </p:txBody>
      </p:sp>
      <p:cxnSp>
        <p:nvCxnSpPr>
          <p:cNvPr id="49" name="Straight Arrow Connector 48"/>
          <p:cNvCxnSpPr>
            <a:stCxn id="47" idx="1"/>
          </p:cNvCxnSpPr>
          <p:nvPr/>
        </p:nvCxnSpPr>
        <p:spPr>
          <a:xfrm flipH="1">
            <a:off x="10025995" y="3125512"/>
            <a:ext cx="649148" cy="413212"/>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094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2BA8AFA-71FF-CA44-9386-3AA98CFE6B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7473" y="1914245"/>
            <a:ext cx="1893968" cy="2207958"/>
          </a:xfrm>
          <a:prstGeom prst="rect">
            <a:avLst/>
          </a:prstGeom>
        </p:spPr>
      </p:pic>
      <p:pic>
        <p:nvPicPr>
          <p:cNvPr id="24" name="Picture 23">
            <a:extLst>
              <a:ext uri="{FF2B5EF4-FFF2-40B4-BE49-F238E27FC236}">
                <a16:creationId xmlns:a16="http://schemas.microsoft.com/office/drawing/2014/main" id="{0DF4F4A1-1A89-B543-B9D3-2118AA5B35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500" t="5000" r="14062" b="3889"/>
          <a:stretch/>
        </p:blipFill>
        <p:spPr>
          <a:xfrm>
            <a:off x="5266890" y="1922312"/>
            <a:ext cx="1929421" cy="2256150"/>
          </a:xfrm>
          <a:prstGeom prst="rect">
            <a:avLst/>
          </a:prstGeom>
        </p:spPr>
      </p:pic>
      <p:grpSp>
        <p:nvGrpSpPr>
          <p:cNvPr id="27" name="Group 26">
            <a:extLst>
              <a:ext uri="{FF2B5EF4-FFF2-40B4-BE49-F238E27FC236}">
                <a16:creationId xmlns:a16="http://schemas.microsoft.com/office/drawing/2014/main" id="{19E9306C-F8A6-8E48-8924-A4480E3F4054}"/>
              </a:ext>
            </a:extLst>
          </p:cNvPr>
          <p:cNvGrpSpPr/>
          <p:nvPr/>
        </p:nvGrpSpPr>
        <p:grpSpPr>
          <a:xfrm>
            <a:off x="4825772" y="4189589"/>
            <a:ext cx="3151607" cy="2198611"/>
            <a:chOff x="5619750" y="4076521"/>
            <a:chExt cx="3151607" cy="2198611"/>
          </a:xfrm>
        </p:grpSpPr>
        <p:pic>
          <p:nvPicPr>
            <p:cNvPr id="28" name="Picture 27">
              <a:extLst>
                <a:ext uri="{FF2B5EF4-FFF2-40B4-BE49-F238E27FC236}">
                  <a16:creationId xmlns:a16="http://schemas.microsoft.com/office/drawing/2014/main" id="{3429076A-2CD5-7448-8018-33C4A10C04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9750" y="4076521"/>
              <a:ext cx="3151607" cy="2198611"/>
            </a:xfrm>
            <a:prstGeom prst="rect">
              <a:avLst/>
            </a:prstGeom>
          </p:spPr>
        </p:pic>
        <p:sp>
          <p:nvSpPr>
            <p:cNvPr id="29" name="Rectangle 28">
              <a:extLst>
                <a:ext uri="{FF2B5EF4-FFF2-40B4-BE49-F238E27FC236}">
                  <a16:creationId xmlns:a16="http://schemas.microsoft.com/office/drawing/2014/main" id="{E6458BC5-CBF5-5E4E-9D1E-39C3C9AE8498}"/>
                </a:ext>
              </a:extLst>
            </p:cNvPr>
            <p:cNvSpPr/>
            <p:nvPr/>
          </p:nvSpPr>
          <p:spPr>
            <a:xfrm>
              <a:off x="5972175" y="4143375"/>
              <a:ext cx="390525" cy="1885950"/>
            </a:xfrm>
            <a:prstGeom prst="rect">
              <a:avLst/>
            </a:prstGeom>
            <a:solidFill>
              <a:schemeClr val="bg1">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2EB18E0-BFB9-A149-89A7-F589EA3A6DAD}"/>
                </a:ext>
              </a:extLst>
            </p:cNvPr>
            <p:cNvSpPr/>
            <p:nvPr/>
          </p:nvSpPr>
          <p:spPr>
            <a:xfrm>
              <a:off x="6457475" y="4305211"/>
              <a:ext cx="949299" cy="307777"/>
            </a:xfrm>
            <a:prstGeom prst="rect">
              <a:avLst/>
            </a:prstGeom>
          </p:spPr>
          <p:txBody>
            <a:bodyPr wrap="none">
              <a:spAutoFit/>
            </a:bodyPr>
            <a:lstStyle/>
            <a:p>
              <a:r>
                <a:rPr lang="en-US" sz="1400" b="1">
                  <a:solidFill>
                    <a:schemeClr val="accent1">
                      <a:lumMod val="75000"/>
                    </a:schemeClr>
                  </a:solidFill>
                  <a:latin typeface="Arial" panose="020B0604020202020204" pitchFamily="34" charset="0"/>
                  <a:cs typeface="Arial" panose="020B0604020202020204" pitchFamily="34" charset="0"/>
                </a:rPr>
                <a:t>neutrons</a:t>
              </a:r>
              <a:endParaRPr lang="en-US" sz="1400"/>
            </a:p>
          </p:txBody>
        </p:sp>
      </p:grpSp>
      <p:grpSp>
        <p:nvGrpSpPr>
          <p:cNvPr id="31" name="Group 30">
            <a:extLst>
              <a:ext uri="{FF2B5EF4-FFF2-40B4-BE49-F238E27FC236}">
                <a16:creationId xmlns:a16="http://schemas.microsoft.com/office/drawing/2014/main" id="{DF30B62F-149E-124E-A007-4719EE04303B}"/>
              </a:ext>
            </a:extLst>
          </p:cNvPr>
          <p:cNvGrpSpPr/>
          <p:nvPr/>
        </p:nvGrpSpPr>
        <p:grpSpPr>
          <a:xfrm>
            <a:off x="7935003" y="4180242"/>
            <a:ext cx="3151607" cy="2207958"/>
            <a:chOff x="8943499" y="4067175"/>
            <a:chExt cx="3151607" cy="2207958"/>
          </a:xfrm>
        </p:grpSpPr>
        <p:pic>
          <p:nvPicPr>
            <p:cNvPr id="32" name="Picture 2" descr="page4image20439584">
              <a:extLst>
                <a:ext uri="{FF2B5EF4-FFF2-40B4-BE49-F238E27FC236}">
                  <a16:creationId xmlns:a16="http://schemas.microsoft.com/office/drawing/2014/main" id="{FC8A188F-DD2E-2643-BD01-01B6D19AD315}"/>
                </a:ext>
              </a:extLst>
            </p:cNvPr>
            <p:cNvPicPr>
              <a:picLocks noChangeAspect="1" noChangeArrowheads="1"/>
            </p:cNvPicPr>
            <p:nvPr/>
          </p:nvPicPr>
          <p:blipFill>
            <a:blip r:embed="rId5"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a:fillRect/>
            </a:stretch>
          </p:blipFill>
          <p:spPr bwMode="auto">
            <a:xfrm>
              <a:off x="8943499" y="4067175"/>
              <a:ext cx="3151607" cy="2207958"/>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Rectangle 32">
              <a:extLst>
                <a:ext uri="{FF2B5EF4-FFF2-40B4-BE49-F238E27FC236}">
                  <a16:creationId xmlns:a16="http://schemas.microsoft.com/office/drawing/2014/main" id="{D9A9AA38-C92C-DE44-AB23-457A1F58A713}"/>
                </a:ext>
              </a:extLst>
            </p:cNvPr>
            <p:cNvSpPr/>
            <p:nvPr/>
          </p:nvSpPr>
          <p:spPr>
            <a:xfrm>
              <a:off x="9229725" y="4133850"/>
              <a:ext cx="428625" cy="1933575"/>
            </a:xfrm>
            <a:prstGeom prst="rect">
              <a:avLst/>
            </a:prstGeom>
            <a:solidFill>
              <a:schemeClr val="bg1">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C0F9AE-2D4D-804C-BE83-5850D5D9F993}"/>
                </a:ext>
              </a:extLst>
            </p:cNvPr>
            <p:cNvSpPr/>
            <p:nvPr/>
          </p:nvSpPr>
          <p:spPr>
            <a:xfrm>
              <a:off x="10800875" y="4305211"/>
              <a:ext cx="912429" cy="307777"/>
            </a:xfrm>
            <a:prstGeom prst="rect">
              <a:avLst/>
            </a:prstGeom>
          </p:spPr>
          <p:txBody>
            <a:bodyPr wrap="none">
              <a:spAutoFit/>
            </a:bodyPr>
            <a:lstStyle/>
            <a:p>
              <a:r>
                <a:rPr lang="en-US" sz="1400" b="1">
                  <a:solidFill>
                    <a:schemeClr val="accent1">
                      <a:lumMod val="75000"/>
                    </a:schemeClr>
                  </a:solidFill>
                  <a:latin typeface="Arial" panose="020B0604020202020204" pitchFamily="34" charset="0"/>
                  <a:cs typeface="Arial" panose="020B0604020202020204" pitchFamily="34" charset="0"/>
                </a:rPr>
                <a:t>gammas</a:t>
              </a:r>
              <a:endParaRPr lang="en-US" sz="1400"/>
            </a:p>
          </p:txBody>
        </p:sp>
      </p:grpSp>
      <p:sp>
        <p:nvSpPr>
          <p:cNvPr id="35" name="Alternate Process 34">
            <a:extLst>
              <a:ext uri="{FF2B5EF4-FFF2-40B4-BE49-F238E27FC236}">
                <a16:creationId xmlns:a16="http://schemas.microsoft.com/office/drawing/2014/main" id="{905541AA-AAE1-4245-A43D-135239EB4E13}"/>
              </a:ext>
            </a:extLst>
          </p:cNvPr>
          <p:cNvSpPr/>
          <p:nvPr/>
        </p:nvSpPr>
        <p:spPr>
          <a:xfrm>
            <a:off x="7610738" y="747656"/>
            <a:ext cx="2567846" cy="590549"/>
          </a:xfrm>
          <a:prstGeom prst="flowChartAlternateProcess">
            <a:avLst/>
          </a:prstGeom>
          <a:solidFill>
            <a:srgbClr val="E2FF9D"/>
          </a:solidFill>
          <a:scene3d>
            <a:camera prst="orthographicFront"/>
            <a:lightRig rig="threePt" dir="t"/>
          </a:scene3d>
          <a:sp3d>
            <a:bevelT/>
          </a:sp3d>
        </p:spPr>
        <p:txBody>
          <a:bodyPr wrap="square" anchor="ctr" anchorCtr="0">
            <a:noAutofit/>
          </a:bodyPr>
          <a:lstStyle/>
          <a:p>
            <a:pPr algn="ctr"/>
            <a:r>
              <a:rPr lang="en-US" sz="1400" b="1">
                <a:solidFill>
                  <a:schemeClr val="accent1">
                    <a:lumMod val="75000"/>
                  </a:schemeClr>
                </a:solidFill>
                <a:latin typeface="Arial" panose="020B0604020202020204" pitchFamily="34" charset="0"/>
                <a:cs typeface="Arial" panose="020B0604020202020204" pitchFamily="34" charset="0"/>
              </a:rPr>
              <a:t>DAQ CAEN (</a:t>
            </a:r>
            <a:r>
              <a:rPr lang="en-US" sz="1400" b="1">
                <a:solidFill>
                  <a:schemeClr val="accent1">
                    <a:lumMod val="75000"/>
                  </a:schemeClr>
                </a:solidFill>
                <a:latin typeface="Arial" panose="020B0604020202020204" pitchFamily="34" charset="0"/>
                <a:cs typeface="Arial" panose="020B0604020202020204" pitchFamily="34" charset="0"/>
                <a:sym typeface="Wingdings" pitchFamily="2" charset="2"/>
              </a:rPr>
              <a:t> </a:t>
            </a:r>
            <a:r>
              <a:rPr lang="en-US" sz="1400" b="1">
                <a:solidFill>
                  <a:schemeClr val="accent1">
                    <a:lumMod val="75000"/>
                  </a:schemeClr>
                </a:solidFill>
                <a:latin typeface="Arial" panose="020B0604020202020204" pitchFamily="34" charset="0"/>
                <a:cs typeface="Arial" panose="020B0604020202020204" pitchFamily="34" charset="0"/>
              </a:rPr>
              <a:t>DigiWaste) </a:t>
            </a:r>
          </a:p>
        </p:txBody>
      </p:sp>
      <p:pic>
        <p:nvPicPr>
          <p:cNvPr id="36" name="Picture 35">
            <a:extLst>
              <a:ext uri="{FF2B5EF4-FFF2-40B4-BE49-F238E27FC236}">
                <a16:creationId xmlns:a16="http://schemas.microsoft.com/office/drawing/2014/main" id="{CF8CFE4D-1649-FF42-A627-2074729078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00480" y="341909"/>
            <a:ext cx="2496992" cy="1404558"/>
          </a:xfrm>
          <a:prstGeom prst="rect">
            <a:avLst/>
          </a:prstGeom>
        </p:spPr>
      </p:pic>
      <p:sp>
        <p:nvSpPr>
          <p:cNvPr id="37" name="Alternate Process 36">
            <a:extLst>
              <a:ext uri="{FF2B5EF4-FFF2-40B4-BE49-F238E27FC236}">
                <a16:creationId xmlns:a16="http://schemas.microsoft.com/office/drawing/2014/main" id="{BA347C04-72AE-1D4F-B294-4D79CD7A096E}"/>
              </a:ext>
            </a:extLst>
          </p:cNvPr>
          <p:cNvSpPr/>
          <p:nvPr/>
        </p:nvSpPr>
        <p:spPr>
          <a:xfrm>
            <a:off x="9354297" y="2739189"/>
            <a:ext cx="1963411" cy="590549"/>
          </a:xfrm>
          <a:prstGeom prst="flowChartAlternateProcess">
            <a:avLst/>
          </a:prstGeom>
          <a:solidFill>
            <a:srgbClr val="E2FF9D"/>
          </a:solidFill>
          <a:scene3d>
            <a:camera prst="orthographicFront"/>
            <a:lightRig rig="threePt" dir="t"/>
          </a:scene3d>
          <a:sp3d>
            <a:bevelT/>
          </a:sp3d>
        </p:spPr>
        <p:txBody>
          <a:bodyPr wrap="square" anchor="ctr" anchorCtr="0">
            <a:noAutofit/>
          </a:bodyPr>
          <a:lstStyle/>
          <a:p>
            <a:pPr algn="ctr"/>
            <a:r>
              <a:rPr lang="en-US" sz="1400" b="1">
                <a:solidFill>
                  <a:schemeClr val="accent1">
                    <a:lumMod val="75000"/>
                  </a:schemeClr>
                </a:solidFill>
                <a:latin typeface="Arial" panose="020B0604020202020204" pitchFamily="34" charset="0"/>
                <a:cs typeface="Arial" panose="020B0604020202020204" pitchFamily="34" charset="0"/>
              </a:rPr>
              <a:t>Detectors and support structures</a:t>
            </a:r>
          </a:p>
        </p:txBody>
      </p:sp>
      <p:sp>
        <p:nvSpPr>
          <p:cNvPr id="25" name="Alternate Process 81">
            <a:extLst>
              <a:ext uri="{FF2B5EF4-FFF2-40B4-BE49-F238E27FC236}">
                <a16:creationId xmlns:a16="http://schemas.microsoft.com/office/drawing/2014/main" id="{EC4A777D-77D7-3E4E-A878-0337CFB72826}"/>
              </a:ext>
            </a:extLst>
          </p:cNvPr>
          <p:cNvSpPr/>
          <p:nvPr/>
        </p:nvSpPr>
        <p:spPr>
          <a:xfrm>
            <a:off x="558958" y="747656"/>
            <a:ext cx="3765749" cy="818307"/>
          </a:xfrm>
          <a:prstGeom prst="flowChartAlternateProcess">
            <a:avLst/>
          </a:prstGeom>
          <a:solidFill>
            <a:srgbClr val="FFE073"/>
          </a:solidFill>
          <a:scene3d>
            <a:camera prst="orthographicFront"/>
            <a:lightRig rig="threePt" dir="t"/>
          </a:scene3d>
          <a:sp3d>
            <a:bevelT/>
          </a:sp3d>
        </p:spPr>
        <p:txBody>
          <a:bodyPr wrap="square" lIns="91438" tIns="45719" rIns="91438" bIns="45719">
            <a:spAutoFit/>
          </a:bodyPr>
          <a:lstStyle/>
          <a:p>
            <a:pPr algn="ctr"/>
            <a:r>
              <a:rPr lang="en-US" sz="1402" b="1">
                <a:solidFill>
                  <a:schemeClr val="accent1">
                    <a:lumMod val="75000"/>
                  </a:schemeClr>
                </a:solidFill>
                <a:latin typeface="Arial" panose="020B0604020202020204" pitchFamily="34" charset="0"/>
                <a:cs typeface="Arial" panose="020B0604020202020204" pitchFamily="34" charset="0"/>
              </a:rPr>
              <a:t>Integration and tests of detectors with CAEN electronics at INFN-LNS</a:t>
            </a:r>
          </a:p>
          <a:p>
            <a:pPr algn="ctr"/>
            <a:r>
              <a:rPr lang="en-US" sz="1402" b="1">
                <a:solidFill>
                  <a:schemeClr val="accent1">
                    <a:lumMod val="75000"/>
                  </a:schemeClr>
                </a:solidFill>
                <a:latin typeface="Arial" panose="020B0604020202020204" pitchFamily="34" charset="0"/>
                <a:cs typeface="Arial" panose="020B0604020202020204" pitchFamily="34" charset="0"/>
              </a:rPr>
              <a:t>Tested with special sources at ENEA</a:t>
            </a:r>
          </a:p>
        </p:txBody>
      </p:sp>
      <p:sp>
        <p:nvSpPr>
          <p:cNvPr id="26" name="Alternate Process 81">
            <a:extLst>
              <a:ext uri="{FF2B5EF4-FFF2-40B4-BE49-F238E27FC236}">
                <a16:creationId xmlns:a16="http://schemas.microsoft.com/office/drawing/2014/main" id="{7FEBECCB-0B54-E243-A624-21CBA386D8CE}"/>
              </a:ext>
            </a:extLst>
          </p:cNvPr>
          <p:cNvSpPr/>
          <p:nvPr/>
        </p:nvSpPr>
        <p:spPr>
          <a:xfrm>
            <a:off x="558958" y="2531633"/>
            <a:ext cx="3765749" cy="818307"/>
          </a:xfrm>
          <a:prstGeom prst="flowChartAlternateProcess">
            <a:avLst/>
          </a:prstGeom>
          <a:solidFill>
            <a:srgbClr val="FFE073"/>
          </a:solidFill>
          <a:scene3d>
            <a:camera prst="orthographicFront"/>
            <a:lightRig rig="threePt" dir="t"/>
          </a:scene3d>
          <a:sp3d>
            <a:bevelT/>
          </a:sp3d>
        </p:spPr>
        <p:txBody>
          <a:bodyPr wrap="square" lIns="91438" tIns="45719" rIns="91438" bIns="45719">
            <a:spAutoFit/>
          </a:bodyPr>
          <a:lstStyle/>
          <a:p>
            <a:pPr algn="ctr"/>
            <a:r>
              <a:rPr lang="en-US" sz="1402" b="1">
                <a:solidFill>
                  <a:schemeClr val="accent1">
                    <a:lumMod val="75000"/>
                  </a:schemeClr>
                </a:solidFill>
                <a:latin typeface="Arial" panose="020B0604020202020204" pitchFamily="34" charset="0"/>
                <a:cs typeface="Arial" panose="020B0604020202020204" pitchFamily="34" charset="0"/>
              </a:rPr>
              <a:t>flexible support structure for quick and easy reassembling using Bosch Rexroth aluminum profiles </a:t>
            </a:r>
          </a:p>
        </p:txBody>
      </p:sp>
      <p:sp>
        <p:nvSpPr>
          <p:cNvPr id="39" name="Alternate Process 81">
            <a:extLst>
              <a:ext uri="{FF2B5EF4-FFF2-40B4-BE49-F238E27FC236}">
                <a16:creationId xmlns:a16="http://schemas.microsoft.com/office/drawing/2014/main" id="{3E3DC732-9296-DA49-99C3-A46AF8B0384F}"/>
              </a:ext>
            </a:extLst>
          </p:cNvPr>
          <p:cNvSpPr/>
          <p:nvPr/>
        </p:nvSpPr>
        <p:spPr>
          <a:xfrm>
            <a:off x="558958" y="5028982"/>
            <a:ext cx="3765749" cy="340872"/>
          </a:xfrm>
          <a:prstGeom prst="flowChartAlternateProcess">
            <a:avLst/>
          </a:prstGeom>
          <a:solidFill>
            <a:srgbClr val="FFE073"/>
          </a:solidFill>
          <a:scene3d>
            <a:camera prst="orthographicFront"/>
            <a:lightRig rig="threePt" dir="t"/>
          </a:scene3d>
          <a:sp3d>
            <a:bevelT/>
          </a:sp3d>
        </p:spPr>
        <p:txBody>
          <a:bodyPr wrap="square" lIns="91438" tIns="45719" rIns="91438" bIns="45719">
            <a:spAutoFit/>
          </a:bodyPr>
          <a:lstStyle/>
          <a:p>
            <a:pPr algn="ctr"/>
            <a:r>
              <a:rPr lang="en-US" sz="1402" b="1">
                <a:solidFill>
                  <a:schemeClr val="accent1">
                    <a:lumMod val="75000"/>
                  </a:schemeClr>
                </a:solidFill>
                <a:latin typeface="Arial" panose="020B0604020202020204" pitchFamily="34" charset="0"/>
                <a:cs typeface="Arial" panose="020B0604020202020204" pitchFamily="34" charset="0"/>
              </a:rPr>
              <a:t>sample data </a:t>
            </a:r>
          </a:p>
        </p:txBody>
      </p:sp>
      <p:sp>
        <p:nvSpPr>
          <p:cNvPr id="18" name="TextBox 17">
            <a:extLst>
              <a:ext uri="{FF2B5EF4-FFF2-40B4-BE49-F238E27FC236}">
                <a16:creationId xmlns:a16="http://schemas.microsoft.com/office/drawing/2014/main" id="{785593B4-F1B5-1F40-8DB0-02DA1989F43E}"/>
              </a:ext>
            </a:extLst>
          </p:cNvPr>
          <p:cNvSpPr txBox="1"/>
          <p:nvPr/>
        </p:nvSpPr>
        <p:spPr>
          <a:xfrm>
            <a:off x="10419148" y="4752039"/>
            <a:ext cx="1406154" cy="461665"/>
          </a:xfrm>
          <a:prstGeom prst="rect">
            <a:avLst/>
          </a:prstGeom>
          <a:solidFill>
            <a:schemeClr val="bg1"/>
          </a:solidFill>
        </p:spPr>
        <p:txBody>
          <a:bodyPr wrap="none" rtlCol="0">
            <a:spAutoFit/>
          </a:bodyPr>
          <a:lstStyle/>
          <a:p>
            <a:pPr algn="ctr"/>
            <a:r>
              <a:rPr lang="en-IT" sz="1200">
                <a:solidFill>
                  <a:schemeClr val="accent1">
                    <a:lumMod val="75000"/>
                  </a:schemeClr>
                </a:solidFill>
                <a:latin typeface="Arial"/>
                <a:cs typeface="Arial"/>
              </a:rPr>
              <a:t>SiPM sensitive to </a:t>
            </a:r>
          </a:p>
          <a:p>
            <a:pPr algn="ctr"/>
            <a:r>
              <a:rPr lang="en-IT" sz="1200">
                <a:solidFill>
                  <a:schemeClr val="accent1">
                    <a:lumMod val="75000"/>
                  </a:schemeClr>
                </a:solidFill>
                <a:latin typeface="Arial"/>
                <a:cs typeface="Arial"/>
              </a:rPr>
              <a:t>single photons</a:t>
            </a:r>
          </a:p>
        </p:txBody>
      </p:sp>
    </p:spTree>
    <p:extLst>
      <p:ext uri="{BB962C8B-B14F-4D97-AF65-F5344CB8AC3E}">
        <p14:creationId xmlns:p14="http://schemas.microsoft.com/office/powerpoint/2010/main" val="329013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70B887A-C5B5-4F42-9ABB-358A73A2DCC2}"/>
              </a:ext>
            </a:extLst>
          </p:cNvPr>
          <p:cNvSpPr>
            <a:spLocks noChangeArrowheads="1"/>
          </p:cNvSpPr>
          <p:nvPr/>
        </p:nvSpPr>
        <p:spPr bwMode="auto">
          <a:xfrm>
            <a:off x="2711079" y="1645212"/>
            <a:ext cx="2411252" cy="78323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200" b="1">
                <a:solidFill>
                  <a:schemeClr val="accent1">
                    <a:lumMod val="75000"/>
                  </a:schemeClr>
                </a:solidFill>
                <a:latin typeface="Arial" panose="020B0604020202020204" pitchFamily="34" charset="0"/>
                <a:cs typeface="Arial" panose="020B0604020202020204" pitchFamily="34" charset="0"/>
              </a:rPr>
              <a:t>The simple &amp; lightweight support structure with four SiLiF+SciFi detectors</a:t>
            </a:r>
          </a:p>
        </p:txBody>
      </p:sp>
      <p:sp>
        <p:nvSpPr>
          <p:cNvPr id="7" name="Rectangle 8">
            <a:extLst>
              <a:ext uri="{FF2B5EF4-FFF2-40B4-BE49-F238E27FC236}">
                <a16:creationId xmlns:a16="http://schemas.microsoft.com/office/drawing/2014/main" id="{3D643865-9B23-4C43-807A-67E4B105B5A6}"/>
              </a:ext>
            </a:extLst>
          </p:cNvPr>
          <p:cNvSpPr>
            <a:spLocks noChangeArrowheads="1"/>
          </p:cNvSpPr>
          <p:nvPr/>
        </p:nvSpPr>
        <p:spPr bwMode="auto">
          <a:xfrm>
            <a:off x="0" y="7536190"/>
            <a:ext cx="255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01925" algn="ctr"/>
              </a:tabLst>
              <a:defRPr>
                <a:solidFill>
                  <a:schemeClr val="tx1"/>
                </a:solidFill>
                <a:latin typeface="Arial" panose="020B0604020202020204" pitchFamily="34" charset="0"/>
              </a:defRPr>
            </a:lvl1pPr>
            <a:lvl2pPr eaLnBrk="0" fontAlgn="base" hangingPunct="0">
              <a:spcBef>
                <a:spcPct val="0"/>
              </a:spcBef>
              <a:spcAft>
                <a:spcPct val="0"/>
              </a:spcAft>
              <a:tabLst>
                <a:tab pos="2701925" algn="ctr"/>
              </a:tabLst>
              <a:defRPr>
                <a:solidFill>
                  <a:schemeClr val="tx1"/>
                </a:solidFill>
                <a:latin typeface="Arial" panose="020B0604020202020204" pitchFamily="34" charset="0"/>
              </a:defRPr>
            </a:lvl2pPr>
            <a:lvl3pPr eaLnBrk="0" fontAlgn="base" hangingPunct="0">
              <a:spcBef>
                <a:spcPct val="0"/>
              </a:spcBef>
              <a:spcAft>
                <a:spcPct val="0"/>
              </a:spcAft>
              <a:tabLst>
                <a:tab pos="2701925" algn="ctr"/>
              </a:tabLst>
              <a:defRPr>
                <a:solidFill>
                  <a:schemeClr val="tx1"/>
                </a:solidFill>
                <a:latin typeface="Arial" panose="020B0604020202020204" pitchFamily="34" charset="0"/>
              </a:defRPr>
            </a:lvl3pPr>
            <a:lvl4pPr eaLnBrk="0" fontAlgn="base" hangingPunct="0">
              <a:spcBef>
                <a:spcPct val="0"/>
              </a:spcBef>
              <a:spcAft>
                <a:spcPct val="0"/>
              </a:spcAft>
              <a:tabLst>
                <a:tab pos="2701925" algn="ctr"/>
              </a:tabLst>
              <a:defRPr>
                <a:solidFill>
                  <a:schemeClr val="tx1"/>
                </a:solidFill>
                <a:latin typeface="Arial" panose="020B0604020202020204" pitchFamily="34" charset="0"/>
              </a:defRPr>
            </a:lvl4pPr>
            <a:lvl5pPr eaLnBrk="0" fontAlgn="base" hangingPunct="0">
              <a:spcBef>
                <a:spcPct val="0"/>
              </a:spcBef>
              <a:spcAft>
                <a:spcPct val="0"/>
              </a:spcAft>
              <a:tabLst>
                <a:tab pos="2701925" algn="ctr"/>
              </a:tabLst>
              <a:defRPr>
                <a:solidFill>
                  <a:schemeClr val="tx1"/>
                </a:solidFill>
                <a:latin typeface="Arial" panose="020B0604020202020204" pitchFamily="34" charset="0"/>
              </a:defRPr>
            </a:lvl5pPr>
            <a:lvl6pPr eaLnBrk="0" fontAlgn="base" hangingPunct="0">
              <a:spcBef>
                <a:spcPct val="0"/>
              </a:spcBef>
              <a:spcAft>
                <a:spcPct val="0"/>
              </a:spcAft>
              <a:tabLst>
                <a:tab pos="2701925" algn="ctr"/>
              </a:tabLst>
              <a:defRPr>
                <a:solidFill>
                  <a:schemeClr val="tx1"/>
                </a:solidFill>
                <a:latin typeface="Arial" panose="020B0604020202020204" pitchFamily="34" charset="0"/>
              </a:defRPr>
            </a:lvl6pPr>
            <a:lvl7pPr eaLnBrk="0" fontAlgn="base" hangingPunct="0">
              <a:spcBef>
                <a:spcPct val="0"/>
              </a:spcBef>
              <a:spcAft>
                <a:spcPct val="0"/>
              </a:spcAft>
              <a:tabLst>
                <a:tab pos="2701925" algn="ctr"/>
              </a:tabLst>
              <a:defRPr>
                <a:solidFill>
                  <a:schemeClr val="tx1"/>
                </a:solidFill>
                <a:latin typeface="Arial" panose="020B0604020202020204" pitchFamily="34" charset="0"/>
              </a:defRPr>
            </a:lvl7pPr>
            <a:lvl8pPr eaLnBrk="0" fontAlgn="base" hangingPunct="0">
              <a:spcBef>
                <a:spcPct val="0"/>
              </a:spcBef>
              <a:spcAft>
                <a:spcPct val="0"/>
              </a:spcAft>
              <a:tabLst>
                <a:tab pos="2701925" algn="ctr"/>
              </a:tabLst>
              <a:defRPr>
                <a:solidFill>
                  <a:schemeClr val="tx1"/>
                </a:solidFill>
                <a:latin typeface="Arial" panose="020B0604020202020204" pitchFamily="34" charset="0"/>
              </a:defRPr>
            </a:lvl8pPr>
            <a:lvl9pPr eaLnBrk="0" fontAlgn="base" hangingPunct="0">
              <a:spcBef>
                <a:spcPct val="0"/>
              </a:spcBef>
              <a:spcAft>
                <a:spcPct val="0"/>
              </a:spcAft>
              <a:tabLst>
                <a:tab pos="2701925"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701925" algn="ctr"/>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1925" algn="ctr"/>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Alternate Process 14">
            <a:extLst>
              <a:ext uri="{FF2B5EF4-FFF2-40B4-BE49-F238E27FC236}">
                <a16:creationId xmlns:a16="http://schemas.microsoft.com/office/drawing/2014/main" id="{4BFC75B6-733B-4448-83FC-A9CE7FD8C9C2}"/>
              </a:ext>
            </a:extLst>
          </p:cNvPr>
          <p:cNvSpPr/>
          <p:nvPr/>
        </p:nvSpPr>
        <p:spPr>
          <a:xfrm>
            <a:off x="4108450" y="270411"/>
            <a:ext cx="3975099" cy="590549"/>
          </a:xfrm>
          <a:prstGeom prst="flowChartAlternateProcess">
            <a:avLst/>
          </a:prstGeom>
          <a:solidFill>
            <a:srgbClr val="E2FF9D"/>
          </a:solidFill>
          <a:scene3d>
            <a:camera prst="orthographicFront"/>
            <a:lightRig rig="threePt" dir="t"/>
          </a:scene3d>
          <a:sp3d>
            <a:bevelT/>
          </a:sp3d>
        </p:spPr>
        <p:txBody>
          <a:bodyPr wrap="square" anchor="ctr" anchorCtr="0">
            <a:noAutofit/>
          </a:bodyPr>
          <a:lstStyle/>
          <a:p>
            <a:pPr algn="ctr"/>
            <a:r>
              <a:rPr lang="en-US" sz="1400" b="1">
                <a:solidFill>
                  <a:schemeClr val="accent1">
                    <a:lumMod val="75000"/>
                  </a:schemeClr>
                </a:solidFill>
                <a:latin typeface="Arial" panose="020B0604020202020204" pitchFamily="34" charset="0"/>
                <a:cs typeface="Arial" panose="020B0604020202020204" pitchFamily="34" charset="0"/>
              </a:rPr>
              <a:t>Test at ENEA C43-lab  27-30 May 2022</a:t>
            </a:r>
          </a:p>
        </p:txBody>
      </p:sp>
      <p:pic>
        <p:nvPicPr>
          <p:cNvPr id="6" name="Picture 27" descr="Shape, circle&#10;&#10;Description automatically generated">
            <a:extLst>
              <a:ext uri="{FF2B5EF4-FFF2-40B4-BE49-F238E27FC236}">
                <a16:creationId xmlns:a16="http://schemas.microsoft.com/office/drawing/2014/main" id="{3635E0AF-4FE8-B243-81AD-2B9671B929C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034" y="698925"/>
            <a:ext cx="2169450" cy="27997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A picture containing indoor, floor, person, cluttered&#10;&#10;Description automatically generated">
            <a:extLst>
              <a:ext uri="{FF2B5EF4-FFF2-40B4-BE49-F238E27FC236}">
                <a16:creationId xmlns:a16="http://schemas.microsoft.com/office/drawing/2014/main" id="{2E782B17-BAB4-E744-8AC0-D814DD92B2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0949" y="1061770"/>
            <a:ext cx="2656636" cy="221596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4B2466DB-C7DD-7C44-A8E1-59EB84275D27}"/>
              </a:ext>
            </a:extLst>
          </p:cNvPr>
          <p:cNvSpPr/>
          <p:nvPr/>
        </p:nvSpPr>
        <p:spPr>
          <a:xfrm>
            <a:off x="8891160" y="1769161"/>
            <a:ext cx="2410417" cy="659290"/>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200" b="1">
                <a:solidFill>
                  <a:schemeClr val="accent1">
                    <a:lumMod val="75000"/>
                  </a:schemeClr>
                </a:solidFill>
                <a:latin typeface="Arial" panose="020B0604020202020204" pitchFamily="34" charset="0"/>
                <a:cs typeface="Arial" panose="020B0604020202020204" pitchFamily="34" charset="0"/>
              </a:rPr>
              <a:t>The detectors in position to accommodate a large 220 liter mock-up drum</a:t>
            </a:r>
            <a:endParaRPr lang="en-US" sz="1200" b="1">
              <a:solidFill>
                <a:schemeClr val="accent1">
                  <a:lumMod val="75000"/>
                </a:schemeClr>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6A724DA4-A1F8-C74B-A713-82F8121637D6}"/>
              </a:ext>
            </a:extLst>
          </p:cNvPr>
          <p:cNvSpPr>
            <a:spLocks noChangeArrowheads="1"/>
          </p:cNvSpPr>
          <p:nvPr/>
        </p:nvSpPr>
        <p:spPr bwMode="auto">
          <a:xfrm>
            <a:off x="10097814" y="4426181"/>
            <a:ext cx="1969225" cy="709466"/>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200" b="1">
                <a:solidFill>
                  <a:schemeClr val="accent1">
                    <a:lumMod val="75000"/>
                  </a:schemeClr>
                </a:solidFill>
                <a:latin typeface="Arial" panose="020B0604020202020204" pitchFamily="34" charset="0"/>
                <a:cs typeface="Arial" panose="020B0604020202020204" pitchFamily="34" charset="0"/>
              </a:rPr>
              <a:t>Test with gamma and neutron sources in the mock-up drum</a:t>
            </a:r>
          </a:p>
        </p:txBody>
      </p:sp>
      <p:sp>
        <p:nvSpPr>
          <p:cNvPr id="17" name="Text Box 30">
            <a:extLst>
              <a:ext uri="{FF2B5EF4-FFF2-40B4-BE49-F238E27FC236}">
                <a16:creationId xmlns:a16="http://schemas.microsoft.com/office/drawing/2014/main" id="{B8481023-B631-A849-9151-FA85262A3B17}"/>
              </a:ext>
            </a:extLst>
          </p:cNvPr>
          <p:cNvSpPr txBox="1">
            <a:spLocks noChangeAspect="1" noEditPoints="1" noChangeArrowheads="1" noChangeShapeType="1" noTextEdit="1"/>
          </p:cNvSpPr>
          <p:nvPr/>
        </p:nvSpPr>
        <p:spPr>
          <a:xfrm>
            <a:off x="10215355" y="5818648"/>
            <a:ext cx="1074906" cy="5043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6350">
              <a:spcAft>
                <a:spcPts val="0"/>
              </a:spcAft>
            </a:pPr>
            <a:r>
              <a:rPr lang="it-IT" sz="1400" b="1" kern="1000" baseline="30000">
                <a:solidFill>
                  <a:schemeClr val="accent1">
                    <a:lumMod val="75000"/>
                  </a:schemeClr>
                </a:solidFill>
                <a:effectLst/>
                <a:latin typeface="Arial" panose="020B0604020202020204" pitchFamily="34" charset="0"/>
                <a:ea typeface="Times New Roman" panose="02020603050405020304" pitchFamily="18" charset="0"/>
              </a:rPr>
              <a:t>137</a:t>
            </a:r>
            <a:r>
              <a:rPr lang="it-IT" sz="1400" b="1" kern="1000">
                <a:solidFill>
                  <a:schemeClr val="accent1">
                    <a:lumMod val="75000"/>
                  </a:schemeClr>
                </a:solidFill>
                <a:effectLst/>
                <a:latin typeface="Arial" panose="020B0604020202020204" pitchFamily="34" charset="0"/>
                <a:ea typeface="Times New Roman" panose="02020603050405020304" pitchFamily="18" charset="0"/>
              </a:rPr>
              <a:t>Cs </a:t>
            </a:r>
          </a:p>
          <a:p>
            <a:pPr indent="6350">
              <a:spcAft>
                <a:spcPts val="0"/>
              </a:spcAft>
            </a:pPr>
            <a:r>
              <a:rPr lang="it-IT" sz="1400" b="1" kern="1000">
                <a:solidFill>
                  <a:schemeClr val="accent1">
                    <a:lumMod val="75000"/>
                  </a:schemeClr>
                </a:solidFill>
                <a:effectLst/>
                <a:latin typeface="Arial" panose="020B0604020202020204" pitchFamily="34" charset="0"/>
                <a:ea typeface="Times New Roman" panose="02020603050405020304" pitchFamily="18" charset="0"/>
              </a:rPr>
              <a:t>2.33 MBq</a:t>
            </a:r>
            <a:endParaRPr lang="en-US" sz="1050" b="1" kern="1000">
              <a:solidFill>
                <a:schemeClr val="accent1">
                  <a:lumMod val="75000"/>
                </a:schemeClr>
              </a:solidFill>
              <a:effectLst/>
              <a:latin typeface="Times New Roman" panose="02020603050405020304" pitchFamily="18" charset="0"/>
              <a:ea typeface="Times New Roman" panose="02020603050405020304" pitchFamily="18" charset="0"/>
            </a:endParaRPr>
          </a:p>
        </p:txBody>
      </p:sp>
      <p:sp>
        <p:nvSpPr>
          <p:cNvPr id="18" name="Text Box 31">
            <a:extLst>
              <a:ext uri="{FF2B5EF4-FFF2-40B4-BE49-F238E27FC236}">
                <a16:creationId xmlns:a16="http://schemas.microsoft.com/office/drawing/2014/main" id="{D4D3AF7C-ACEF-794A-B6EA-2C6127AD610E}"/>
              </a:ext>
            </a:extLst>
          </p:cNvPr>
          <p:cNvSpPr txBox="1">
            <a:spLocks noChangeAspect="1" noEditPoints="1" noChangeArrowheads="1" noChangeShapeType="1" noTextEdit="1"/>
          </p:cNvSpPr>
          <p:nvPr/>
        </p:nvSpPr>
        <p:spPr>
          <a:xfrm>
            <a:off x="10339785" y="3509693"/>
            <a:ext cx="1326567" cy="55931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indent="6350" algn="ctr">
              <a:spcAft>
                <a:spcPts val="0"/>
              </a:spcAft>
              <a:defRPr sz="1400" kern="1000" baseline="30000">
                <a:effectLst/>
                <a:latin typeface="Arial" panose="020B0604020202020204" pitchFamily="34" charset="0"/>
                <a:ea typeface="Times New Roman" panose="02020603050405020304" pitchFamily="18" charset="0"/>
              </a:defRPr>
            </a:lvl1pPr>
          </a:lstStyle>
          <a:p>
            <a:pPr algn="l"/>
            <a:r>
              <a:rPr lang="it-IT" b="1">
                <a:solidFill>
                  <a:schemeClr val="accent1">
                    <a:lumMod val="75000"/>
                  </a:schemeClr>
                </a:solidFill>
              </a:rPr>
              <a:t>240</a:t>
            </a:r>
            <a:r>
              <a:rPr lang="it-IT" b="1" baseline="0">
                <a:solidFill>
                  <a:schemeClr val="accent1">
                    <a:lumMod val="75000"/>
                  </a:schemeClr>
                </a:solidFill>
              </a:rPr>
              <a:t>Pu </a:t>
            </a:r>
          </a:p>
          <a:p>
            <a:pPr algn="l"/>
            <a:r>
              <a:rPr lang="it-IT" b="1" baseline="0">
                <a:solidFill>
                  <a:schemeClr val="accent1">
                    <a:lumMod val="75000"/>
                  </a:schemeClr>
                </a:solidFill>
              </a:rPr>
              <a:t>4×10</a:t>
            </a:r>
            <a:r>
              <a:rPr lang="it-IT" b="1">
                <a:solidFill>
                  <a:schemeClr val="accent1">
                    <a:lumMod val="75000"/>
                  </a:schemeClr>
                </a:solidFill>
              </a:rPr>
              <a:t>3</a:t>
            </a:r>
            <a:r>
              <a:rPr lang="it-IT" b="1" baseline="0">
                <a:solidFill>
                  <a:schemeClr val="accent1">
                    <a:lumMod val="75000"/>
                  </a:schemeClr>
                </a:solidFill>
              </a:rPr>
              <a:t> n/s</a:t>
            </a:r>
            <a:endParaRPr lang="en-US" b="1" baseline="0">
              <a:solidFill>
                <a:schemeClr val="accent1">
                  <a:lumMod val="75000"/>
                </a:schemeClr>
              </a:solidFill>
            </a:endParaRPr>
          </a:p>
        </p:txBody>
      </p:sp>
      <p:sp>
        <p:nvSpPr>
          <p:cNvPr id="20" name="Rectangle 9">
            <a:extLst>
              <a:ext uri="{FF2B5EF4-FFF2-40B4-BE49-F238E27FC236}">
                <a16:creationId xmlns:a16="http://schemas.microsoft.com/office/drawing/2014/main" id="{AE63D9AB-742F-7543-A962-9BD792F6BA44}"/>
              </a:ext>
            </a:extLst>
          </p:cNvPr>
          <p:cNvSpPr>
            <a:spLocks noChangeArrowheads="1"/>
          </p:cNvSpPr>
          <p:nvPr/>
        </p:nvSpPr>
        <p:spPr bwMode="auto">
          <a:xfrm>
            <a:off x="2663904" y="4582060"/>
            <a:ext cx="2411254"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200" b="1">
                <a:solidFill>
                  <a:schemeClr val="accent1">
                    <a:lumMod val="75000"/>
                  </a:schemeClr>
                </a:solidFill>
                <a:latin typeface="Arial" panose="020B0604020202020204" pitchFamily="34" charset="0"/>
                <a:cs typeface="Arial" panose="020B0604020202020204" pitchFamily="34" charset="0"/>
              </a:rPr>
              <a:t>the data acquisition system</a:t>
            </a:r>
          </a:p>
        </p:txBody>
      </p:sp>
      <p:pic>
        <p:nvPicPr>
          <p:cNvPr id="21" name="Picture 20" descr="A computer on a table&#10;&#10;Description automatically generated with medium confidence">
            <a:extLst>
              <a:ext uri="{FF2B5EF4-FFF2-40B4-BE49-F238E27FC236}">
                <a16:creationId xmlns:a16="http://schemas.microsoft.com/office/drawing/2014/main" id="{3C11F76E-E898-D743-B0A3-BFB8604E4F52}"/>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417786" y="3672360"/>
            <a:ext cx="2169450" cy="2241290"/>
          </a:xfrm>
          <a:prstGeom prst="rect">
            <a:avLst/>
          </a:prstGeom>
          <a:noFill/>
          <a:ln>
            <a:noFill/>
          </a:ln>
        </p:spPr>
      </p:pic>
      <p:grpSp>
        <p:nvGrpSpPr>
          <p:cNvPr id="26" name="Group 25">
            <a:extLst>
              <a:ext uri="{FF2B5EF4-FFF2-40B4-BE49-F238E27FC236}">
                <a16:creationId xmlns:a16="http://schemas.microsoft.com/office/drawing/2014/main" id="{C6E0B40A-8789-C14C-A253-43033812A7F1}"/>
              </a:ext>
            </a:extLst>
          </p:cNvPr>
          <p:cNvGrpSpPr/>
          <p:nvPr/>
        </p:nvGrpSpPr>
        <p:grpSpPr>
          <a:xfrm>
            <a:off x="5740422" y="3672360"/>
            <a:ext cx="4299897" cy="2409455"/>
            <a:chOff x="7489815" y="2569978"/>
            <a:chExt cx="4299897" cy="2409455"/>
          </a:xfrm>
        </p:grpSpPr>
        <p:pic>
          <p:nvPicPr>
            <p:cNvPr id="27" name="Picture 26" descr="A picture containing wall, indoor&#10;&#10;Description automatically generated">
              <a:extLst>
                <a:ext uri="{FF2B5EF4-FFF2-40B4-BE49-F238E27FC236}">
                  <a16:creationId xmlns:a16="http://schemas.microsoft.com/office/drawing/2014/main" id="{1DBF5D9E-4F27-4A46-B6A3-49F68FA2AEEB}"/>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89815" y="2569978"/>
              <a:ext cx="4299897" cy="2409455"/>
            </a:xfrm>
            <a:prstGeom prst="rect">
              <a:avLst/>
            </a:prstGeom>
            <a:noFill/>
            <a:ln>
              <a:noFill/>
            </a:ln>
          </p:spPr>
        </p:pic>
        <p:sp>
          <p:nvSpPr>
            <p:cNvPr id="28" name="TextBox 27">
              <a:extLst>
                <a:ext uri="{FF2B5EF4-FFF2-40B4-BE49-F238E27FC236}">
                  <a16:creationId xmlns:a16="http://schemas.microsoft.com/office/drawing/2014/main" id="{01E1C903-EC6B-714C-B189-34F4D75AF5EF}"/>
                </a:ext>
              </a:extLst>
            </p:cNvPr>
            <p:cNvSpPr txBox="1"/>
            <p:nvPr/>
          </p:nvSpPr>
          <p:spPr>
            <a:xfrm>
              <a:off x="10019654" y="2597293"/>
              <a:ext cx="311304" cy="369332"/>
            </a:xfrm>
            <a:prstGeom prst="rect">
              <a:avLst/>
            </a:prstGeom>
            <a:solidFill>
              <a:srgbClr val="FFFF00"/>
            </a:solidFill>
          </p:spPr>
          <p:txBody>
            <a:bodyPr wrap="none" rtlCol="0">
              <a:spAutoFit/>
            </a:bodyPr>
            <a:lstStyle/>
            <a:p>
              <a:r>
                <a:rPr lang="en-US"/>
                <a:t>1</a:t>
              </a:r>
            </a:p>
          </p:txBody>
        </p:sp>
        <p:sp>
          <p:nvSpPr>
            <p:cNvPr id="29" name="TextBox 28">
              <a:extLst>
                <a:ext uri="{FF2B5EF4-FFF2-40B4-BE49-F238E27FC236}">
                  <a16:creationId xmlns:a16="http://schemas.microsoft.com/office/drawing/2014/main" id="{8400CEC3-CA06-FE42-8684-74192ADCCB4A}"/>
                </a:ext>
              </a:extLst>
            </p:cNvPr>
            <p:cNvSpPr txBox="1"/>
            <p:nvPr/>
          </p:nvSpPr>
          <p:spPr>
            <a:xfrm>
              <a:off x="8237349" y="3007998"/>
              <a:ext cx="311304" cy="369332"/>
            </a:xfrm>
            <a:prstGeom prst="rect">
              <a:avLst/>
            </a:prstGeom>
            <a:solidFill>
              <a:srgbClr val="FFFF00"/>
            </a:solidFill>
          </p:spPr>
          <p:txBody>
            <a:bodyPr wrap="none" rtlCol="0">
              <a:spAutoFit/>
            </a:bodyPr>
            <a:lstStyle/>
            <a:p>
              <a:r>
                <a:rPr lang="en-US"/>
                <a:t>2</a:t>
              </a:r>
            </a:p>
          </p:txBody>
        </p:sp>
        <p:sp>
          <p:nvSpPr>
            <p:cNvPr id="30" name="TextBox 29">
              <a:extLst>
                <a:ext uri="{FF2B5EF4-FFF2-40B4-BE49-F238E27FC236}">
                  <a16:creationId xmlns:a16="http://schemas.microsoft.com/office/drawing/2014/main" id="{3346344C-93E9-264C-891A-1430C1CD21BA}"/>
                </a:ext>
              </a:extLst>
            </p:cNvPr>
            <p:cNvSpPr txBox="1"/>
            <p:nvPr/>
          </p:nvSpPr>
          <p:spPr>
            <a:xfrm>
              <a:off x="9337729" y="4457090"/>
              <a:ext cx="311304" cy="369332"/>
            </a:xfrm>
            <a:prstGeom prst="rect">
              <a:avLst/>
            </a:prstGeom>
            <a:solidFill>
              <a:srgbClr val="FFFF00"/>
            </a:solidFill>
          </p:spPr>
          <p:txBody>
            <a:bodyPr wrap="none" rtlCol="0">
              <a:spAutoFit/>
            </a:bodyPr>
            <a:lstStyle/>
            <a:p>
              <a:r>
                <a:rPr lang="en-US"/>
                <a:t>3</a:t>
              </a:r>
            </a:p>
          </p:txBody>
        </p:sp>
        <p:sp>
          <p:nvSpPr>
            <p:cNvPr id="31" name="TextBox 30">
              <a:extLst>
                <a:ext uri="{FF2B5EF4-FFF2-40B4-BE49-F238E27FC236}">
                  <a16:creationId xmlns:a16="http://schemas.microsoft.com/office/drawing/2014/main" id="{3FBF092E-955A-9C4C-B888-D8EEC07FCC0F}"/>
                </a:ext>
              </a:extLst>
            </p:cNvPr>
            <p:cNvSpPr txBox="1"/>
            <p:nvPr/>
          </p:nvSpPr>
          <p:spPr>
            <a:xfrm>
              <a:off x="11073539" y="3465198"/>
              <a:ext cx="311304" cy="369332"/>
            </a:xfrm>
            <a:prstGeom prst="rect">
              <a:avLst/>
            </a:prstGeom>
            <a:solidFill>
              <a:srgbClr val="FFFF00"/>
            </a:solidFill>
          </p:spPr>
          <p:txBody>
            <a:bodyPr wrap="none" rtlCol="0">
              <a:spAutoFit/>
            </a:bodyPr>
            <a:lstStyle/>
            <a:p>
              <a:r>
                <a:rPr lang="en-US"/>
                <a:t>4</a:t>
              </a:r>
            </a:p>
          </p:txBody>
        </p:sp>
      </p:grpSp>
      <p:cxnSp>
        <p:nvCxnSpPr>
          <p:cNvPr id="14" name="Straight Arrow Connector 13">
            <a:extLst>
              <a:ext uri="{FF2B5EF4-FFF2-40B4-BE49-F238E27FC236}">
                <a16:creationId xmlns:a16="http://schemas.microsoft.com/office/drawing/2014/main" id="{6EA2D33D-43CB-4141-9526-4F7ED7CB0764}"/>
              </a:ext>
            </a:extLst>
          </p:cNvPr>
          <p:cNvCxnSpPr>
            <a:cxnSpLocks noEditPoints="1" noChangeArrowheads="1" noChangeShapeType="1"/>
            <a:stCxn id="18" idx="1"/>
          </p:cNvCxnSpPr>
          <p:nvPr/>
        </p:nvCxnSpPr>
        <p:spPr>
          <a:xfrm flipH="1">
            <a:off x="8083549" y="3789350"/>
            <a:ext cx="2256236" cy="778230"/>
          </a:xfrm>
          <a:prstGeom prst="straightConnector1">
            <a:avLst/>
          </a:prstGeom>
          <a:noFill/>
          <a:ln w="19050" cap="flat" cmpd="sng" algn="ctr">
            <a:solidFill>
              <a:schemeClr val="tx2"/>
            </a:solidFill>
            <a:prstDash val="solid"/>
            <a:miter lim="800000"/>
            <a:tailEnd type="triangle"/>
          </a:ln>
          <a:effectLst/>
        </p:spPr>
      </p:cxnSp>
      <p:cxnSp>
        <p:nvCxnSpPr>
          <p:cNvPr id="47" name="Straight Arrow Connector 46">
            <a:extLst>
              <a:ext uri="{FF2B5EF4-FFF2-40B4-BE49-F238E27FC236}">
                <a16:creationId xmlns:a16="http://schemas.microsoft.com/office/drawing/2014/main" id="{CA825252-7BB9-C343-8E8A-1CACBCFCC83A}"/>
              </a:ext>
            </a:extLst>
          </p:cNvPr>
          <p:cNvCxnSpPr>
            <a:cxnSpLocks noEditPoints="1" noChangeArrowheads="1" noChangeShapeType="1"/>
            <a:stCxn id="17" idx="1"/>
          </p:cNvCxnSpPr>
          <p:nvPr/>
        </p:nvCxnSpPr>
        <p:spPr>
          <a:xfrm flipH="1" flipV="1">
            <a:off x="7461115" y="4936912"/>
            <a:ext cx="2754240" cy="1133902"/>
          </a:xfrm>
          <a:prstGeom prst="straightConnector1">
            <a:avLst/>
          </a:prstGeom>
          <a:noFill/>
          <a:ln w="19050" cap="flat" cmpd="sng" algn="ctr">
            <a:solidFill>
              <a:schemeClr val="tx2"/>
            </a:solidFill>
            <a:prstDash val="solid"/>
            <a:miter lim="800000"/>
            <a:tailEnd type="triangle"/>
          </a:ln>
          <a:effectLst/>
        </p:spPr>
      </p:cxnSp>
    </p:spTree>
    <p:extLst>
      <p:ext uri="{BB962C8B-B14F-4D97-AF65-F5344CB8AC3E}">
        <p14:creationId xmlns:p14="http://schemas.microsoft.com/office/powerpoint/2010/main" val="8081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3D643865-9B23-4C43-807A-67E4B105B5A6}"/>
              </a:ext>
            </a:extLst>
          </p:cNvPr>
          <p:cNvSpPr>
            <a:spLocks noChangeArrowheads="1"/>
          </p:cNvSpPr>
          <p:nvPr/>
        </p:nvSpPr>
        <p:spPr bwMode="auto">
          <a:xfrm>
            <a:off x="0" y="7536190"/>
            <a:ext cx="255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01925" algn="ctr"/>
              </a:tabLst>
              <a:defRPr>
                <a:solidFill>
                  <a:schemeClr val="tx1"/>
                </a:solidFill>
                <a:latin typeface="Arial" panose="020B0604020202020204" pitchFamily="34" charset="0"/>
              </a:defRPr>
            </a:lvl1pPr>
            <a:lvl2pPr eaLnBrk="0" fontAlgn="base" hangingPunct="0">
              <a:spcBef>
                <a:spcPct val="0"/>
              </a:spcBef>
              <a:spcAft>
                <a:spcPct val="0"/>
              </a:spcAft>
              <a:tabLst>
                <a:tab pos="2701925" algn="ctr"/>
              </a:tabLst>
              <a:defRPr>
                <a:solidFill>
                  <a:schemeClr val="tx1"/>
                </a:solidFill>
                <a:latin typeface="Arial" panose="020B0604020202020204" pitchFamily="34" charset="0"/>
              </a:defRPr>
            </a:lvl2pPr>
            <a:lvl3pPr eaLnBrk="0" fontAlgn="base" hangingPunct="0">
              <a:spcBef>
                <a:spcPct val="0"/>
              </a:spcBef>
              <a:spcAft>
                <a:spcPct val="0"/>
              </a:spcAft>
              <a:tabLst>
                <a:tab pos="2701925" algn="ctr"/>
              </a:tabLst>
              <a:defRPr>
                <a:solidFill>
                  <a:schemeClr val="tx1"/>
                </a:solidFill>
                <a:latin typeface="Arial" panose="020B0604020202020204" pitchFamily="34" charset="0"/>
              </a:defRPr>
            </a:lvl3pPr>
            <a:lvl4pPr eaLnBrk="0" fontAlgn="base" hangingPunct="0">
              <a:spcBef>
                <a:spcPct val="0"/>
              </a:spcBef>
              <a:spcAft>
                <a:spcPct val="0"/>
              </a:spcAft>
              <a:tabLst>
                <a:tab pos="2701925" algn="ctr"/>
              </a:tabLst>
              <a:defRPr>
                <a:solidFill>
                  <a:schemeClr val="tx1"/>
                </a:solidFill>
                <a:latin typeface="Arial" panose="020B0604020202020204" pitchFamily="34" charset="0"/>
              </a:defRPr>
            </a:lvl4pPr>
            <a:lvl5pPr eaLnBrk="0" fontAlgn="base" hangingPunct="0">
              <a:spcBef>
                <a:spcPct val="0"/>
              </a:spcBef>
              <a:spcAft>
                <a:spcPct val="0"/>
              </a:spcAft>
              <a:tabLst>
                <a:tab pos="2701925" algn="ctr"/>
              </a:tabLst>
              <a:defRPr>
                <a:solidFill>
                  <a:schemeClr val="tx1"/>
                </a:solidFill>
                <a:latin typeface="Arial" panose="020B0604020202020204" pitchFamily="34" charset="0"/>
              </a:defRPr>
            </a:lvl5pPr>
            <a:lvl6pPr eaLnBrk="0" fontAlgn="base" hangingPunct="0">
              <a:spcBef>
                <a:spcPct val="0"/>
              </a:spcBef>
              <a:spcAft>
                <a:spcPct val="0"/>
              </a:spcAft>
              <a:tabLst>
                <a:tab pos="2701925" algn="ctr"/>
              </a:tabLst>
              <a:defRPr>
                <a:solidFill>
                  <a:schemeClr val="tx1"/>
                </a:solidFill>
                <a:latin typeface="Arial" panose="020B0604020202020204" pitchFamily="34" charset="0"/>
              </a:defRPr>
            </a:lvl6pPr>
            <a:lvl7pPr eaLnBrk="0" fontAlgn="base" hangingPunct="0">
              <a:spcBef>
                <a:spcPct val="0"/>
              </a:spcBef>
              <a:spcAft>
                <a:spcPct val="0"/>
              </a:spcAft>
              <a:tabLst>
                <a:tab pos="2701925" algn="ctr"/>
              </a:tabLst>
              <a:defRPr>
                <a:solidFill>
                  <a:schemeClr val="tx1"/>
                </a:solidFill>
                <a:latin typeface="Arial" panose="020B0604020202020204" pitchFamily="34" charset="0"/>
              </a:defRPr>
            </a:lvl7pPr>
            <a:lvl8pPr eaLnBrk="0" fontAlgn="base" hangingPunct="0">
              <a:spcBef>
                <a:spcPct val="0"/>
              </a:spcBef>
              <a:spcAft>
                <a:spcPct val="0"/>
              </a:spcAft>
              <a:tabLst>
                <a:tab pos="2701925" algn="ctr"/>
              </a:tabLst>
              <a:defRPr>
                <a:solidFill>
                  <a:schemeClr val="tx1"/>
                </a:solidFill>
                <a:latin typeface="Arial" panose="020B0604020202020204" pitchFamily="34" charset="0"/>
              </a:defRPr>
            </a:lvl8pPr>
            <a:lvl9pPr eaLnBrk="0" fontAlgn="base" hangingPunct="0">
              <a:spcBef>
                <a:spcPct val="0"/>
              </a:spcBef>
              <a:spcAft>
                <a:spcPct val="0"/>
              </a:spcAft>
              <a:tabLst>
                <a:tab pos="2701925"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701925" algn="ctr"/>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1925" algn="ctr"/>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9">
            <a:extLst>
              <a:ext uri="{FF2B5EF4-FFF2-40B4-BE49-F238E27FC236}">
                <a16:creationId xmlns:a16="http://schemas.microsoft.com/office/drawing/2014/main" id="{97A434E7-A0C7-AC4D-85D2-6C311B804C92}"/>
              </a:ext>
            </a:extLst>
          </p:cNvPr>
          <p:cNvSpPr>
            <a:spLocks noChangeArrowheads="1"/>
          </p:cNvSpPr>
          <p:nvPr/>
        </p:nvSpPr>
        <p:spPr bwMode="auto">
          <a:xfrm>
            <a:off x="2743204" y="961480"/>
            <a:ext cx="2393162"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200" b="1">
                <a:solidFill>
                  <a:schemeClr val="accent1">
                    <a:lumMod val="75000"/>
                  </a:schemeClr>
                </a:solidFill>
                <a:latin typeface="Arial" panose="020B0604020202020204" pitchFamily="34" charset="0"/>
                <a:cs typeface="Arial" panose="020B0604020202020204" pitchFamily="34" charset="0"/>
              </a:rPr>
              <a:t>SciFi gamma detectors</a:t>
            </a:r>
          </a:p>
        </p:txBody>
      </p:sp>
      <p:pic>
        <p:nvPicPr>
          <p:cNvPr id="6148" name="Picture 5" descr="PFiMAC_HD:Users:finox:LNS_Drive:MICADO_WP7:Test_Casaccia:2022-05-27_Deliverable_D7.3:SciFi1.gif">
            <a:extLst>
              <a:ext uri="{FF2B5EF4-FFF2-40B4-BE49-F238E27FC236}">
                <a16:creationId xmlns:a16="http://schemas.microsoft.com/office/drawing/2014/main" id="{040A4804-B8B3-1742-8C8B-8DB6BDD67E6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6111" y="1507487"/>
            <a:ext cx="3159792" cy="236636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6" descr="PFiMAC_HD:Users:finox:LNS_Drive:MICADO_WP7:Test_Casaccia:2022-05-27_Deliverable_D7.3:SciFi2.gif">
            <a:extLst>
              <a:ext uri="{FF2B5EF4-FFF2-40B4-BE49-F238E27FC236}">
                <a16:creationId xmlns:a16="http://schemas.microsoft.com/office/drawing/2014/main" id="{DEA7DEBF-A2DE-D647-A88A-5B92A38AE9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2562" y="1525174"/>
            <a:ext cx="3159792" cy="235244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7" descr="PFiMAC_HD:Users:finox:LNS_Drive:MICADO_WP7:Test_Casaccia:2022-05-27_Deliverable_D7.3:SciFi3.gif">
            <a:extLst>
              <a:ext uri="{FF2B5EF4-FFF2-40B4-BE49-F238E27FC236}">
                <a16:creationId xmlns:a16="http://schemas.microsoft.com/office/drawing/2014/main" id="{C48BC126-8B4C-C947-8393-A4D22CE60F7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111" y="3890143"/>
            <a:ext cx="3159792" cy="2352444"/>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8" descr="PFiMAC_HD:Users:finox:LNS_Drive:MICADO_WP7:Test_Casaccia:2022-05-27_Deliverable_D7.3:SciFi4.gif">
            <a:extLst>
              <a:ext uri="{FF2B5EF4-FFF2-40B4-BE49-F238E27FC236}">
                <a16:creationId xmlns:a16="http://schemas.microsoft.com/office/drawing/2014/main" id="{F6A9D90E-57E6-C34B-9270-7BEEFFF141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86770" y="3890143"/>
            <a:ext cx="3159792" cy="23524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98A6FC8A-5D55-3541-838E-DFD2A20A32C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7">
            <a:extLst>
              <a:ext uri="{FF2B5EF4-FFF2-40B4-BE49-F238E27FC236}">
                <a16:creationId xmlns:a16="http://schemas.microsoft.com/office/drawing/2014/main" id="{91DD9778-BF06-CF45-9260-4D9A1A8A8AE9}"/>
              </a:ext>
            </a:extLst>
          </p:cNvPr>
          <p:cNvSpPr>
            <a:spLocks noChangeArrowheads="1"/>
          </p:cNvSpPr>
          <p:nvPr/>
        </p:nvSpPr>
        <p:spPr bwMode="auto">
          <a:xfrm>
            <a:off x="-180975" y="9055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TextBox 24">
            <a:extLst>
              <a:ext uri="{FF2B5EF4-FFF2-40B4-BE49-F238E27FC236}">
                <a16:creationId xmlns:a16="http://schemas.microsoft.com/office/drawing/2014/main" id="{A62A8AED-2351-894E-ACB5-E329BE095DA8}"/>
              </a:ext>
            </a:extLst>
          </p:cNvPr>
          <p:cNvSpPr txBox="1"/>
          <p:nvPr/>
        </p:nvSpPr>
        <p:spPr>
          <a:xfrm>
            <a:off x="1766806" y="2168787"/>
            <a:ext cx="311304" cy="369332"/>
          </a:xfrm>
          <a:prstGeom prst="rect">
            <a:avLst/>
          </a:prstGeom>
          <a:solidFill>
            <a:srgbClr val="FFFF00"/>
          </a:solidFill>
        </p:spPr>
        <p:txBody>
          <a:bodyPr wrap="none" rtlCol="0">
            <a:spAutoFit/>
          </a:bodyPr>
          <a:lstStyle/>
          <a:p>
            <a:r>
              <a:rPr lang="en-US"/>
              <a:t>1</a:t>
            </a:r>
          </a:p>
        </p:txBody>
      </p:sp>
      <p:sp>
        <p:nvSpPr>
          <p:cNvPr id="26" name="TextBox 25">
            <a:extLst>
              <a:ext uri="{FF2B5EF4-FFF2-40B4-BE49-F238E27FC236}">
                <a16:creationId xmlns:a16="http://schemas.microsoft.com/office/drawing/2014/main" id="{A1E5C05A-C439-B046-89A3-A40CFE983E6B}"/>
              </a:ext>
            </a:extLst>
          </p:cNvPr>
          <p:cNvSpPr txBox="1"/>
          <p:nvPr/>
        </p:nvSpPr>
        <p:spPr>
          <a:xfrm>
            <a:off x="5082122" y="2215281"/>
            <a:ext cx="311304" cy="369332"/>
          </a:xfrm>
          <a:prstGeom prst="rect">
            <a:avLst/>
          </a:prstGeom>
          <a:solidFill>
            <a:srgbClr val="FFFF00"/>
          </a:solidFill>
        </p:spPr>
        <p:txBody>
          <a:bodyPr wrap="none" rtlCol="0">
            <a:spAutoFit/>
          </a:bodyPr>
          <a:lstStyle/>
          <a:p>
            <a:r>
              <a:rPr lang="en-US"/>
              <a:t>2</a:t>
            </a:r>
          </a:p>
        </p:txBody>
      </p:sp>
      <p:sp>
        <p:nvSpPr>
          <p:cNvPr id="27" name="TextBox 26">
            <a:extLst>
              <a:ext uri="{FF2B5EF4-FFF2-40B4-BE49-F238E27FC236}">
                <a16:creationId xmlns:a16="http://schemas.microsoft.com/office/drawing/2014/main" id="{6A1F470D-8065-0048-A5CA-D19AB3CF3834}"/>
              </a:ext>
            </a:extLst>
          </p:cNvPr>
          <p:cNvSpPr txBox="1"/>
          <p:nvPr/>
        </p:nvSpPr>
        <p:spPr>
          <a:xfrm>
            <a:off x="1898543" y="4705063"/>
            <a:ext cx="311304" cy="369332"/>
          </a:xfrm>
          <a:prstGeom prst="rect">
            <a:avLst/>
          </a:prstGeom>
          <a:solidFill>
            <a:srgbClr val="FFFF00"/>
          </a:solidFill>
        </p:spPr>
        <p:txBody>
          <a:bodyPr wrap="none" rtlCol="0">
            <a:spAutoFit/>
          </a:bodyPr>
          <a:lstStyle/>
          <a:p>
            <a:r>
              <a:rPr lang="en-US"/>
              <a:t>3</a:t>
            </a:r>
          </a:p>
        </p:txBody>
      </p:sp>
      <p:sp>
        <p:nvSpPr>
          <p:cNvPr id="28" name="TextBox 27">
            <a:extLst>
              <a:ext uri="{FF2B5EF4-FFF2-40B4-BE49-F238E27FC236}">
                <a16:creationId xmlns:a16="http://schemas.microsoft.com/office/drawing/2014/main" id="{6DA87B07-8C25-0F4C-81B1-4E67BA5EF9CB}"/>
              </a:ext>
            </a:extLst>
          </p:cNvPr>
          <p:cNvSpPr txBox="1"/>
          <p:nvPr/>
        </p:nvSpPr>
        <p:spPr>
          <a:xfrm>
            <a:off x="5136366" y="4619822"/>
            <a:ext cx="311304" cy="369332"/>
          </a:xfrm>
          <a:prstGeom prst="rect">
            <a:avLst/>
          </a:prstGeom>
          <a:solidFill>
            <a:srgbClr val="FFFF00"/>
          </a:solidFill>
        </p:spPr>
        <p:txBody>
          <a:bodyPr wrap="none" rtlCol="0">
            <a:spAutoFit/>
          </a:bodyPr>
          <a:lstStyle/>
          <a:p>
            <a:r>
              <a:rPr lang="en-US"/>
              <a:t>4</a:t>
            </a:r>
          </a:p>
        </p:txBody>
      </p:sp>
      <p:pic>
        <p:nvPicPr>
          <p:cNvPr id="30" name="Picture 29">
            <a:extLst>
              <a:ext uri="{FF2B5EF4-FFF2-40B4-BE49-F238E27FC236}">
                <a16:creationId xmlns:a16="http://schemas.microsoft.com/office/drawing/2014/main" id="{A9F95FBF-78B0-0D42-A136-0883E9E3EAE5}"/>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71616" y="1509384"/>
            <a:ext cx="3159792" cy="2359748"/>
          </a:xfrm>
          <a:prstGeom prst="rect">
            <a:avLst/>
          </a:prstGeom>
          <a:noFill/>
          <a:ln>
            <a:noFill/>
          </a:ln>
        </p:spPr>
      </p:pic>
      <p:pic>
        <p:nvPicPr>
          <p:cNvPr id="32" name="Picture 31">
            <a:extLst>
              <a:ext uri="{FF2B5EF4-FFF2-40B4-BE49-F238E27FC236}">
                <a16:creationId xmlns:a16="http://schemas.microsoft.com/office/drawing/2014/main" id="{4A88DBF9-1917-1645-B156-945526CF8E51}"/>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71616" y="3906421"/>
            <a:ext cx="3159792" cy="2359748"/>
          </a:xfrm>
          <a:prstGeom prst="rect">
            <a:avLst/>
          </a:prstGeom>
          <a:noFill/>
          <a:ln>
            <a:noFill/>
          </a:ln>
        </p:spPr>
      </p:pic>
      <p:sp>
        <p:nvSpPr>
          <p:cNvPr id="33" name="Rectangle 9">
            <a:extLst>
              <a:ext uri="{FF2B5EF4-FFF2-40B4-BE49-F238E27FC236}">
                <a16:creationId xmlns:a16="http://schemas.microsoft.com/office/drawing/2014/main" id="{239ADA09-B397-484F-B749-B4BFFD4CD1DD}"/>
              </a:ext>
            </a:extLst>
          </p:cNvPr>
          <p:cNvSpPr>
            <a:spLocks noChangeArrowheads="1"/>
          </p:cNvSpPr>
          <p:nvPr/>
        </p:nvSpPr>
        <p:spPr bwMode="auto">
          <a:xfrm>
            <a:off x="8554929" y="961480"/>
            <a:ext cx="2548814"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200" b="1">
                <a:solidFill>
                  <a:schemeClr val="accent1">
                    <a:lumMod val="75000"/>
                  </a:schemeClr>
                </a:solidFill>
                <a:latin typeface="Arial" panose="020B0604020202020204" pitchFamily="34" charset="0"/>
                <a:cs typeface="Arial" panose="020B0604020202020204" pitchFamily="34" charset="0"/>
              </a:rPr>
              <a:t>SiLiF neutron detectors</a:t>
            </a:r>
          </a:p>
        </p:txBody>
      </p:sp>
      <p:sp>
        <p:nvSpPr>
          <p:cNvPr id="34" name="TextBox 33">
            <a:extLst>
              <a:ext uri="{FF2B5EF4-FFF2-40B4-BE49-F238E27FC236}">
                <a16:creationId xmlns:a16="http://schemas.microsoft.com/office/drawing/2014/main" id="{9E865B1E-D080-6C4C-A74F-8F79448F6359}"/>
              </a:ext>
            </a:extLst>
          </p:cNvPr>
          <p:cNvSpPr txBox="1"/>
          <p:nvPr/>
        </p:nvSpPr>
        <p:spPr>
          <a:xfrm>
            <a:off x="10570338" y="2071510"/>
            <a:ext cx="301686" cy="369332"/>
          </a:xfrm>
          <a:prstGeom prst="rect">
            <a:avLst/>
          </a:prstGeom>
          <a:solidFill>
            <a:srgbClr val="FFFF00"/>
          </a:solidFill>
        </p:spPr>
        <p:txBody>
          <a:bodyPr wrap="none" rtlCol="0">
            <a:spAutoFit/>
          </a:bodyPr>
          <a:lstStyle/>
          <a:p>
            <a:r>
              <a:rPr lang="en-US"/>
              <a:t>2</a:t>
            </a:r>
          </a:p>
        </p:txBody>
      </p:sp>
      <p:sp>
        <p:nvSpPr>
          <p:cNvPr id="36" name="TextBox 35">
            <a:extLst>
              <a:ext uri="{FF2B5EF4-FFF2-40B4-BE49-F238E27FC236}">
                <a16:creationId xmlns:a16="http://schemas.microsoft.com/office/drawing/2014/main" id="{E6B2FF92-2627-BD4D-82AA-9F2F822D44EF}"/>
              </a:ext>
            </a:extLst>
          </p:cNvPr>
          <p:cNvSpPr txBox="1"/>
          <p:nvPr/>
        </p:nvSpPr>
        <p:spPr>
          <a:xfrm>
            <a:off x="10593583" y="4532273"/>
            <a:ext cx="311304" cy="369332"/>
          </a:xfrm>
          <a:prstGeom prst="rect">
            <a:avLst/>
          </a:prstGeom>
          <a:solidFill>
            <a:srgbClr val="FFFF00"/>
          </a:solidFill>
        </p:spPr>
        <p:txBody>
          <a:bodyPr wrap="none" rtlCol="0">
            <a:spAutoFit/>
          </a:bodyPr>
          <a:lstStyle/>
          <a:p>
            <a:r>
              <a:rPr lang="en-US"/>
              <a:t>4</a:t>
            </a:r>
          </a:p>
        </p:txBody>
      </p:sp>
    </p:spTree>
    <p:extLst>
      <p:ext uri="{BB962C8B-B14F-4D97-AF65-F5344CB8AC3E}">
        <p14:creationId xmlns:p14="http://schemas.microsoft.com/office/powerpoint/2010/main" val="22280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9466A7-9232-4F1B-8918-437528E006DB}"/>
              </a:ext>
            </a:extLst>
          </p:cNvPr>
          <p:cNvSpPr>
            <a:spLocks noGrp="1"/>
          </p:cNvSpPr>
          <p:nvPr>
            <p:ph idx="1"/>
          </p:nvPr>
        </p:nvSpPr>
        <p:spPr>
          <a:xfrm>
            <a:off x="588335" y="1929260"/>
            <a:ext cx="8351479" cy="3716351"/>
          </a:xfrm>
        </p:spPr>
        <p:txBody>
          <a:bodyPr>
            <a:noAutofit/>
          </a:bodyPr>
          <a:lstStyle/>
          <a:p>
            <a:r>
              <a:rPr lang="en-US" sz="2400"/>
              <a:t>WP7 Waste Monitoring Grid</a:t>
            </a:r>
          </a:p>
          <a:p>
            <a:endParaRPr lang="en-US" sz="900"/>
          </a:p>
          <a:p>
            <a:pPr marL="1335088" lvl="1" indent="-877888">
              <a:buNone/>
            </a:pPr>
            <a:r>
              <a:rPr lang="en-US" sz="1800">
                <a:solidFill>
                  <a:srgbClr val="FF0000"/>
                </a:solidFill>
              </a:rPr>
              <a:t>T7.1</a:t>
            </a:r>
            <a:r>
              <a:rPr lang="en-US" sz="1800"/>
              <a:t>	</a:t>
            </a:r>
            <a:r>
              <a:rPr lang="en-US" sz="1800" b="1"/>
              <a:t>Assess the feasibility of the SiLiF (neutron) and SciFi (gamma) detectors to monitor the different types of nuclear waste</a:t>
            </a:r>
          </a:p>
          <a:p>
            <a:pPr marL="1335088" lvl="1" indent="-877888">
              <a:buNone/>
            </a:pPr>
            <a:endParaRPr lang="en-US" sz="500">
              <a:solidFill>
                <a:srgbClr val="FF0000"/>
              </a:solidFill>
            </a:endParaRPr>
          </a:p>
          <a:p>
            <a:pPr marL="1335088" lvl="1" indent="-877888">
              <a:buNone/>
            </a:pPr>
            <a:r>
              <a:rPr lang="en-US" sz="1800">
                <a:solidFill>
                  <a:srgbClr val="FF0000"/>
                </a:solidFill>
              </a:rPr>
              <a:t>T7.2</a:t>
            </a:r>
            <a:r>
              <a:rPr lang="en-US" sz="1800"/>
              <a:t>	</a:t>
            </a:r>
            <a:r>
              <a:rPr lang="en-US" sz="1800" b="1"/>
              <a:t>Build, test and characterize the detectors’ behavior with respect to different types of nuclear waste and containers</a:t>
            </a:r>
          </a:p>
          <a:p>
            <a:pPr marL="1335088" lvl="1" indent="-877888">
              <a:buNone/>
            </a:pPr>
            <a:endParaRPr lang="en-US" sz="500"/>
          </a:p>
          <a:p>
            <a:pPr marL="1335088" lvl="1" indent="-877888">
              <a:buNone/>
            </a:pPr>
            <a:r>
              <a:rPr lang="en-US" sz="1800">
                <a:solidFill>
                  <a:srgbClr val="FF0000"/>
                </a:solidFill>
              </a:rPr>
              <a:t>T7.3</a:t>
            </a:r>
            <a:r>
              <a:rPr lang="en-US" sz="1800"/>
              <a:t>	</a:t>
            </a:r>
            <a:r>
              <a:rPr lang="en-US" sz="1800" b="1"/>
              <a:t>Characterisation of the system with laboratory tests in order to prepare the final demonstration</a:t>
            </a:r>
          </a:p>
          <a:p>
            <a:pPr marL="1335088" lvl="1" indent="-877888">
              <a:buNone/>
            </a:pPr>
            <a:endParaRPr lang="en-US" sz="500"/>
          </a:p>
          <a:p>
            <a:pPr marL="1335088" lvl="1" indent="-877888">
              <a:buNone/>
            </a:pPr>
            <a:r>
              <a:rPr lang="en-US" sz="1800">
                <a:solidFill>
                  <a:srgbClr val="FF0000"/>
                </a:solidFill>
              </a:rPr>
              <a:t>T7.4</a:t>
            </a:r>
            <a:r>
              <a:rPr lang="en-US" sz="1800"/>
              <a:t>	</a:t>
            </a:r>
            <a:r>
              <a:rPr lang="en-US" sz="1800" b="1"/>
              <a:t>Performance evaluation of alternative technologies (Timepix network)</a:t>
            </a:r>
            <a:endParaRPr lang="en-US" sz="1800">
              <a:solidFill>
                <a:srgbClr val="FF0000"/>
              </a:solidFill>
            </a:endParaRPr>
          </a:p>
        </p:txBody>
      </p:sp>
      <p:pic>
        <p:nvPicPr>
          <p:cNvPr id="4" name="Picture 3" descr="check-mark_small.png">
            <a:extLst>
              <a:ext uri="{FF2B5EF4-FFF2-40B4-BE49-F238E27FC236}">
                <a16:creationId xmlns:a16="http://schemas.microsoft.com/office/drawing/2014/main" id="{A3576D4D-518F-AB4E-A4A2-CA1B0A4FE96F}"/>
              </a:ext>
            </a:extLst>
          </p:cNvPr>
          <p:cNvPicPr>
            <a:picLocks noChangeAspect="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588638" y="2495378"/>
            <a:ext cx="499123" cy="449211"/>
          </a:xfrm>
          <a:prstGeom prst="rect">
            <a:avLst/>
          </a:prstGeom>
        </p:spPr>
      </p:pic>
      <p:pic>
        <p:nvPicPr>
          <p:cNvPr id="5" name="Picture 4" descr="check-mark_small.png">
            <a:extLst>
              <a:ext uri="{FF2B5EF4-FFF2-40B4-BE49-F238E27FC236}">
                <a16:creationId xmlns:a16="http://schemas.microsoft.com/office/drawing/2014/main" id="{3FC04F32-F3CB-C848-A8ED-770FA463537B}"/>
              </a:ext>
            </a:extLst>
          </p:cNvPr>
          <p:cNvPicPr>
            <a:picLocks noChangeAspect="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588638" y="3159686"/>
            <a:ext cx="499123" cy="449211"/>
          </a:xfrm>
          <a:prstGeom prst="rect">
            <a:avLst/>
          </a:prstGeom>
        </p:spPr>
      </p:pic>
      <p:pic>
        <p:nvPicPr>
          <p:cNvPr id="8" name="Picture 7" descr="check-mark_small.png">
            <a:extLst>
              <a:ext uri="{FF2B5EF4-FFF2-40B4-BE49-F238E27FC236}">
                <a16:creationId xmlns:a16="http://schemas.microsoft.com/office/drawing/2014/main" id="{AF013A3B-C0D4-D44A-AE5C-E38E5A35688B}"/>
              </a:ext>
            </a:extLst>
          </p:cNvPr>
          <p:cNvPicPr>
            <a:picLocks noChangeAspect="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588335" y="3870174"/>
            <a:ext cx="499123" cy="449211"/>
          </a:xfrm>
          <a:prstGeom prst="rect">
            <a:avLst/>
          </a:prstGeom>
        </p:spPr>
      </p:pic>
      <p:pic>
        <p:nvPicPr>
          <p:cNvPr id="9" name="Picture 8" descr="check-mark_small.png">
            <a:extLst>
              <a:ext uri="{FF2B5EF4-FFF2-40B4-BE49-F238E27FC236}">
                <a16:creationId xmlns:a16="http://schemas.microsoft.com/office/drawing/2014/main" id="{60056F3C-5A68-A647-AA09-2EBB058D00A8}"/>
              </a:ext>
            </a:extLst>
          </p:cNvPr>
          <p:cNvPicPr>
            <a:picLocks noChangeAspect="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588334" y="4533286"/>
            <a:ext cx="499123" cy="449211"/>
          </a:xfrm>
          <a:prstGeom prst="rect">
            <a:avLst/>
          </a:prstGeom>
        </p:spPr>
      </p:pic>
      <p:sp>
        <p:nvSpPr>
          <p:cNvPr id="10" name="Alternate Process 22">
            <a:extLst>
              <a:ext uri="{FF2B5EF4-FFF2-40B4-BE49-F238E27FC236}">
                <a16:creationId xmlns:a16="http://schemas.microsoft.com/office/drawing/2014/main" id="{EBA02DD9-A02F-C648-8C2F-B9098459FA10}"/>
              </a:ext>
            </a:extLst>
          </p:cNvPr>
          <p:cNvSpPr/>
          <p:nvPr/>
        </p:nvSpPr>
        <p:spPr>
          <a:xfrm>
            <a:off x="1087458" y="604646"/>
            <a:ext cx="1903771" cy="810158"/>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3200" b="1">
                <a:solidFill>
                  <a:schemeClr val="accent1">
                    <a:lumMod val="75000"/>
                  </a:schemeClr>
                </a:solidFill>
                <a:latin typeface="Arial"/>
                <a:cs typeface="Arial"/>
              </a:rPr>
              <a:t>Tasks</a:t>
            </a:r>
            <a:endParaRPr lang="en-US" sz="3600" b="1">
              <a:solidFill>
                <a:schemeClr val="accent1">
                  <a:lumMod val="75000"/>
                </a:schemeClr>
              </a:solidFill>
              <a:latin typeface="Arial"/>
              <a:cs typeface="Arial"/>
            </a:endParaRPr>
          </a:p>
        </p:txBody>
      </p:sp>
      <p:pic>
        <p:nvPicPr>
          <p:cNvPr id="11" name="Picture 10" descr="semaforo_verde.jpg">
            <a:extLst>
              <a:ext uri="{FF2B5EF4-FFF2-40B4-BE49-F238E27FC236}">
                <a16:creationId xmlns:a16="http://schemas.microsoft.com/office/drawing/2014/main" id="{B0A2CAA2-482A-C949-8F29-705B91BFD7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9729741" y="2084009"/>
            <a:ext cx="450024" cy="1271136"/>
          </a:xfrm>
          <a:prstGeom prst="rect">
            <a:avLst/>
          </a:prstGeom>
        </p:spPr>
      </p:pic>
      <p:pic>
        <p:nvPicPr>
          <p:cNvPr id="12" name="Picture 11" descr="semaforo_verde.jpg">
            <a:extLst>
              <a:ext uri="{FF2B5EF4-FFF2-40B4-BE49-F238E27FC236}">
                <a16:creationId xmlns:a16="http://schemas.microsoft.com/office/drawing/2014/main" id="{6D1D8183-ADEA-A845-82D7-7C5D5CAE15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9729741" y="2749130"/>
            <a:ext cx="450024" cy="1271136"/>
          </a:xfrm>
          <a:prstGeom prst="rect">
            <a:avLst/>
          </a:prstGeom>
        </p:spPr>
      </p:pic>
      <p:pic>
        <p:nvPicPr>
          <p:cNvPr id="13" name="Picture 12" descr="semaforo_verde.jpg">
            <a:extLst>
              <a:ext uri="{FF2B5EF4-FFF2-40B4-BE49-F238E27FC236}">
                <a16:creationId xmlns:a16="http://schemas.microsoft.com/office/drawing/2014/main" id="{0F68B0AA-9412-FB4C-8E98-F94E98E038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9729741" y="3459618"/>
            <a:ext cx="450024" cy="1271136"/>
          </a:xfrm>
          <a:prstGeom prst="rect">
            <a:avLst/>
          </a:prstGeom>
        </p:spPr>
      </p:pic>
      <p:pic>
        <p:nvPicPr>
          <p:cNvPr id="14" name="Picture 13" descr="semaforo_verde.jpg">
            <a:extLst>
              <a:ext uri="{FF2B5EF4-FFF2-40B4-BE49-F238E27FC236}">
                <a16:creationId xmlns:a16="http://schemas.microsoft.com/office/drawing/2014/main" id="{8E0749F3-C670-4B4E-8DD6-6A4C876D4B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9729741" y="4121917"/>
            <a:ext cx="450024" cy="1271136"/>
          </a:xfrm>
          <a:prstGeom prst="rect">
            <a:avLst/>
          </a:prstGeom>
        </p:spPr>
      </p:pic>
      <p:sp>
        <p:nvSpPr>
          <p:cNvPr id="15" name="CasellaDiTesto 11">
            <a:extLst>
              <a:ext uri="{FF2B5EF4-FFF2-40B4-BE49-F238E27FC236}">
                <a16:creationId xmlns:a16="http://schemas.microsoft.com/office/drawing/2014/main" id="{045867F7-8121-494C-A016-5AD5C4175D93}"/>
              </a:ext>
            </a:extLst>
          </p:cNvPr>
          <p:cNvSpPr txBox="1"/>
          <p:nvPr/>
        </p:nvSpPr>
        <p:spPr>
          <a:xfrm>
            <a:off x="10678113" y="2538955"/>
            <a:ext cx="791836" cy="369332"/>
          </a:xfrm>
          <a:prstGeom prst="rect">
            <a:avLst/>
          </a:prstGeom>
          <a:noFill/>
        </p:spPr>
        <p:txBody>
          <a:bodyPr wrap="square" rtlCol="0">
            <a:spAutoFit/>
          </a:bodyPr>
          <a:lstStyle/>
          <a:p>
            <a:r>
              <a:rPr lang="en-US" b="1">
                <a:solidFill>
                  <a:srgbClr val="008000"/>
                </a:solidFill>
              </a:rPr>
              <a:t>100%</a:t>
            </a:r>
          </a:p>
        </p:txBody>
      </p:sp>
      <p:sp>
        <p:nvSpPr>
          <p:cNvPr id="16" name="CasellaDiTesto 11">
            <a:extLst>
              <a:ext uri="{FF2B5EF4-FFF2-40B4-BE49-F238E27FC236}">
                <a16:creationId xmlns:a16="http://schemas.microsoft.com/office/drawing/2014/main" id="{1629A52D-795C-044C-BD52-52B6E72CEA13}"/>
              </a:ext>
            </a:extLst>
          </p:cNvPr>
          <p:cNvSpPr txBox="1"/>
          <p:nvPr/>
        </p:nvSpPr>
        <p:spPr>
          <a:xfrm>
            <a:off x="10678113" y="3195902"/>
            <a:ext cx="791836" cy="369332"/>
          </a:xfrm>
          <a:prstGeom prst="rect">
            <a:avLst/>
          </a:prstGeom>
          <a:noFill/>
        </p:spPr>
        <p:txBody>
          <a:bodyPr wrap="square" rtlCol="0">
            <a:spAutoFit/>
          </a:bodyPr>
          <a:lstStyle/>
          <a:p>
            <a:r>
              <a:rPr lang="en-US" b="1">
                <a:solidFill>
                  <a:srgbClr val="008000"/>
                </a:solidFill>
              </a:rPr>
              <a:t>100%</a:t>
            </a:r>
          </a:p>
        </p:txBody>
      </p:sp>
      <p:sp>
        <p:nvSpPr>
          <p:cNvPr id="17" name="CasellaDiTesto 11">
            <a:extLst>
              <a:ext uri="{FF2B5EF4-FFF2-40B4-BE49-F238E27FC236}">
                <a16:creationId xmlns:a16="http://schemas.microsoft.com/office/drawing/2014/main" id="{DDABC202-001D-0D4A-AC76-0B4230F522BA}"/>
              </a:ext>
            </a:extLst>
          </p:cNvPr>
          <p:cNvSpPr txBox="1"/>
          <p:nvPr/>
        </p:nvSpPr>
        <p:spPr>
          <a:xfrm>
            <a:off x="10678113" y="3906116"/>
            <a:ext cx="791836" cy="369332"/>
          </a:xfrm>
          <a:prstGeom prst="rect">
            <a:avLst/>
          </a:prstGeom>
          <a:noFill/>
        </p:spPr>
        <p:txBody>
          <a:bodyPr wrap="square" rtlCol="0">
            <a:spAutoFit/>
          </a:bodyPr>
          <a:lstStyle/>
          <a:p>
            <a:r>
              <a:rPr lang="en-US" b="1">
                <a:solidFill>
                  <a:srgbClr val="008000"/>
                </a:solidFill>
              </a:rPr>
              <a:t>100%</a:t>
            </a:r>
          </a:p>
        </p:txBody>
      </p:sp>
      <p:sp>
        <p:nvSpPr>
          <p:cNvPr id="18" name="CasellaDiTesto 11">
            <a:extLst>
              <a:ext uri="{FF2B5EF4-FFF2-40B4-BE49-F238E27FC236}">
                <a16:creationId xmlns:a16="http://schemas.microsoft.com/office/drawing/2014/main" id="{A29F36E6-35F0-0248-A297-0CEBFA327995}"/>
              </a:ext>
            </a:extLst>
          </p:cNvPr>
          <p:cNvSpPr txBox="1"/>
          <p:nvPr/>
        </p:nvSpPr>
        <p:spPr>
          <a:xfrm>
            <a:off x="10678113" y="4580819"/>
            <a:ext cx="791836" cy="369332"/>
          </a:xfrm>
          <a:prstGeom prst="rect">
            <a:avLst/>
          </a:prstGeom>
          <a:noFill/>
        </p:spPr>
        <p:txBody>
          <a:bodyPr wrap="square" rtlCol="0">
            <a:spAutoFit/>
          </a:bodyPr>
          <a:lstStyle/>
          <a:p>
            <a:r>
              <a:rPr lang="en-US" b="1">
                <a:solidFill>
                  <a:srgbClr val="008000"/>
                </a:solidFill>
              </a:rPr>
              <a:t>100%</a:t>
            </a:r>
          </a:p>
        </p:txBody>
      </p:sp>
    </p:spTree>
    <p:extLst>
      <p:ext uri="{BB962C8B-B14F-4D97-AF65-F5344CB8AC3E}">
        <p14:creationId xmlns:p14="http://schemas.microsoft.com/office/powerpoint/2010/main" val="153361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3D4622D-5984-244D-85AF-A5026E41657F}"/>
              </a:ext>
            </a:extLst>
          </p:cNvPr>
          <p:cNvGraphicFramePr>
            <a:graphicFrameLocks noGrp="1"/>
          </p:cNvGraphicFramePr>
          <p:nvPr>
            <p:extLst>
              <p:ext uri="{D42A27DB-BD31-4B8C-83A1-F6EECF244321}">
                <p14:modId xmlns:p14="http://schemas.microsoft.com/office/powerpoint/2010/main" val="3591650586"/>
              </p:ext>
            </p:extLst>
          </p:nvPr>
        </p:nvGraphicFramePr>
        <p:xfrm>
          <a:off x="838388" y="2512165"/>
          <a:ext cx="4981225" cy="1571639"/>
        </p:xfrm>
        <a:graphic>
          <a:graphicData uri="http://schemas.openxmlformats.org/drawingml/2006/table">
            <a:tbl>
              <a:tblPr firstRow="1" firstCol="1" bandRow="1">
                <a:tableStyleId>{5C22544A-7EE6-4342-B048-85BDC9FD1C3A}</a:tableStyleId>
              </a:tblPr>
              <a:tblGrid>
                <a:gridCol w="883579">
                  <a:extLst>
                    <a:ext uri="{9D8B030D-6E8A-4147-A177-3AD203B41FA5}">
                      <a16:colId xmlns:a16="http://schemas.microsoft.com/office/drawing/2014/main" val="542648898"/>
                    </a:ext>
                  </a:extLst>
                </a:gridCol>
                <a:gridCol w="984670">
                  <a:extLst>
                    <a:ext uri="{9D8B030D-6E8A-4147-A177-3AD203B41FA5}">
                      <a16:colId xmlns:a16="http://schemas.microsoft.com/office/drawing/2014/main" val="3194674194"/>
                    </a:ext>
                  </a:extLst>
                </a:gridCol>
                <a:gridCol w="1011678">
                  <a:extLst>
                    <a:ext uri="{9D8B030D-6E8A-4147-A177-3AD203B41FA5}">
                      <a16:colId xmlns:a16="http://schemas.microsoft.com/office/drawing/2014/main" val="95737855"/>
                    </a:ext>
                  </a:extLst>
                </a:gridCol>
                <a:gridCol w="1054121">
                  <a:extLst>
                    <a:ext uri="{9D8B030D-6E8A-4147-A177-3AD203B41FA5}">
                      <a16:colId xmlns:a16="http://schemas.microsoft.com/office/drawing/2014/main" val="1205603902"/>
                    </a:ext>
                  </a:extLst>
                </a:gridCol>
                <a:gridCol w="1047177">
                  <a:extLst>
                    <a:ext uri="{9D8B030D-6E8A-4147-A177-3AD203B41FA5}">
                      <a16:colId xmlns:a16="http://schemas.microsoft.com/office/drawing/2014/main" val="3572282894"/>
                    </a:ext>
                  </a:extLst>
                </a:gridCol>
              </a:tblGrid>
              <a:tr h="449039">
                <a:tc>
                  <a:txBody>
                    <a:bodyPr/>
                    <a:lstStyle/>
                    <a:p>
                      <a:endParaRPr lang="en-US" sz="1200">
                        <a:effectLst/>
                        <a:latin typeface="Arial" panose="020B0604020202020204" pitchFamily="34" charset="0"/>
                        <a:cs typeface="Arial" panose="020B0604020202020204" pitchFamily="34" charset="0"/>
                      </a:endParaRPr>
                    </a:p>
                  </a:txBody>
                  <a:tcPr marL="68580" marR="68580" marT="0" marB="0" anchor="ctr"/>
                </a:tc>
                <a:tc>
                  <a:txBody>
                    <a:bodyPr/>
                    <a:lstStyle/>
                    <a:p>
                      <a:pPr marL="0" indent="6350" algn="ctr">
                        <a:spcAft>
                          <a:spcPts val="0"/>
                        </a:spcAft>
                        <a:tabLst/>
                      </a:pPr>
                      <a:r>
                        <a:rPr lang="en-US" sz="1200" kern="0">
                          <a:effectLst/>
                          <a:latin typeface="Arial" panose="020B0604020202020204" pitchFamily="34" charset="0"/>
                          <a:cs typeface="Arial" panose="020B0604020202020204" pitchFamily="34" charset="0"/>
                        </a:rPr>
                        <a:t>gamma/s</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indent="6350" algn="ctr">
                        <a:spcAft>
                          <a:spcPts val="0"/>
                        </a:spcAft>
                        <a:tabLst/>
                      </a:pPr>
                      <a:r>
                        <a:rPr lang="en-US" sz="1200" kern="0">
                          <a:effectLst/>
                          <a:latin typeface="Arial" panose="020B0604020202020204" pitchFamily="34" charset="0"/>
                          <a:cs typeface="Arial" panose="020B0604020202020204" pitchFamily="34" charset="0"/>
                        </a:rPr>
                        <a:t>stat error</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indent="6350" algn="ctr">
                        <a:spcAft>
                          <a:spcPts val="0"/>
                        </a:spcAft>
                        <a:tabLst/>
                      </a:pPr>
                      <a:r>
                        <a:rPr lang="en-US" sz="1200" kern="0">
                          <a:effectLst/>
                          <a:latin typeface="Arial" panose="020B0604020202020204" pitchFamily="34" charset="0"/>
                          <a:cs typeface="Arial" panose="020B0604020202020204" pitchFamily="34" charset="0"/>
                        </a:rPr>
                        <a:t>background</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indent="6350" algn="ctr">
                        <a:spcAft>
                          <a:spcPts val="0"/>
                        </a:spcAft>
                        <a:tabLst/>
                      </a:pPr>
                      <a:r>
                        <a:rPr lang="en-US" sz="1200" kern="0">
                          <a:effectLst/>
                          <a:latin typeface="Arial" panose="020B0604020202020204" pitchFamily="34" charset="0"/>
                          <a:cs typeface="Arial" panose="020B0604020202020204" pitchFamily="34" charset="0"/>
                        </a:rPr>
                        <a:t>stat error</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10686862"/>
                  </a:ext>
                </a:extLst>
              </a:tr>
              <a:tr h="280650">
                <a:tc>
                  <a:txBody>
                    <a:bodyPr/>
                    <a:lstStyle/>
                    <a:p>
                      <a:pPr marL="0" indent="6350" algn="l">
                        <a:spcAft>
                          <a:spcPts val="0"/>
                        </a:spcAft>
                        <a:tabLst/>
                      </a:pPr>
                      <a:r>
                        <a:rPr lang="en-US" sz="1200" kern="0">
                          <a:effectLst/>
                          <a:latin typeface="Arial" panose="020B0604020202020204" pitchFamily="34" charset="0"/>
                          <a:cs typeface="Arial" panose="020B0604020202020204" pitchFamily="34" charset="0"/>
                        </a:rPr>
                        <a:t>SciFi 1</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5.28</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0.06</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2.76</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0.02</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86002881"/>
                  </a:ext>
                </a:extLst>
              </a:tr>
              <a:tr h="280650">
                <a:tc>
                  <a:txBody>
                    <a:bodyPr/>
                    <a:lstStyle/>
                    <a:p>
                      <a:pPr marL="0" indent="6350" algn="l">
                        <a:spcAft>
                          <a:spcPts val="0"/>
                        </a:spcAft>
                        <a:tabLst/>
                      </a:pPr>
                      <a:r>
                        <a:rPr lang="en-US" sz="1200" b="1" kern="0">
                          <a:solidFill>
                            <a:schemeClr val="lt1"/>
                          </a:solidFill>
                          <a:effectLst/>
                          <a:latin typeface="Arial" panose="020B0604020202020204" pitchFamily="34" charset="0"/>
                          <a:ea typeface="+mn-ea"/>
                          <a:cs typeface="Arial" panose="020B0604020202020204" pitchFamily="34" charset="0"/>
                        </a:rPr>
                        <a:t>SciFi 2</a:t>
                      </a: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9.57</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0.07</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1.85</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0.02</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9420857"/>
                  </a:ext>
                </a:extLst>
              </a:tr>
              <a:tr h="280650">
                <a:tc>
                  <a:txBody>
                    <a:bodyPr/>
                    <a:lstStyle/>
                    <a:p>
                      <a:pPr marL="0" indent="6350" algn="l">
                        <a:spcAft>
                          <a:spcPts val="0"/>
                        </a:spcAft>
                        <a:tabLst/>
                      </a:pPr>
                      <a:r>
                        <a:rPr lang="en-US" sz="1200" b="1" kern="0">
                          <a:solidFill>
                            <a:schemeClr val="lt1"/>
                          </a:solidFill>
                          <a:effectLst/>
                          <a:latin typeface="Arial" panose="020B0604020202020204" pitchFamily="34" charset="0"/>
                          <a:ea typeface="+mn-ea"/>
                          <a:cs typeface="Arial" panose="020B0604020202020204" pitchFamily="34" charset="0"/>
                        </a:rPr>
                        <a:t>SciFi 3</a:t>
                      </a: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26.14</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0.12</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2.15</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0.02</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17940303"/>
                  </a:ext>
                </a:extLst>
              </a:tr>
              <a:tr h="280650">
                <a:tc>
                  <a:txBody>
                    <a:bodyPr/>
                    <a:lstStyle/>
                    <a:p>
                      <a:pPr marL="0" indent="6350" algn="l">
                        <a:spcAft>
                          <a:spcPts val="0"/>
                        </a:spcAft>
                        <a:tabLst/>
                      </a:pPr>
                      <a:r>
                        <a:rPr lang="en-US" sz="1200" b="1" kern="0">
                          <a:solidFill>
                            <a:schemeClr val="lt1"/>
                          </a:solidFill>
                          <a:effectLst/>
                          <a:latin typeface="Arial" panose="020B0604020202020204" pitchFamily="34" charset="0"/>
                          <a:ea typeface="+mn-ea"/>
                          <a:cs typeface="Arial" panose="020B0604020202020204" pitchFamily="34" charset="0"/>
                        </a:rPr>
                        <a:t>SciFi 4</a:t>
                      </a: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6.18</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0.06</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2.64</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248285" algn="r">
                        <a:spcAft>
                          <a:spcPts val="0"/>
                        </a:spcAft>
                      </a:pPr>
                      <a:r>
                        <a:rPr lang="en-US" sz="1200" kern="0">
                          <a:effectLst/>
                          <a:latin typeface="Arial" panose="020B0604020202020204" pitchFamily="34" charset="0"/>
                          <a:cs typeface="Arial" panose="020B0604020202020204" pitchFamily="34" charset="0"/>
                        </a:rPr>
                        <a:t>0.02</a:t>
                      </a:r>
                      <a:endParaRPr lang="en-US" sz="1200" kern="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74681965"/>
                  </a:ext>
                </a:extLst>
              </a:tr>
            </a:tbl>
          </a:graphicData>
        </a:graphic>
      </p:graphicFrame>
      <p:graphicFrame>
        <p:nvGraphicFramePr>
          <p:cNvPr id="5" name="Table 4">
            <a:extLst>
              <a:ext uri="{FF2B5EF4-FFF2-40B4-BE49-F238E27FC236}">
                <a16:creationId xmlns:a16="http://schemas.microsoft.com/office/drawing/2014/main" id="{D947FB0B-0A2F-A341-BC4A-88A9D0546380}"/>
              </a:ext>
            </a:extLst>
          </p:cNvPr>
          <p:cNvGraphicFramePr>
            <a:graphicFrameLocks noGrp="1"/>
          </p:cNvGraphicFramePr>
          <p:nvPr>
            <p:extLst>
              <p:ext uri="{D42A27DB-BD31-4B8C-83A1-F6EECF244321}">
                <p14:modId xmlns:p14="http://schemas.microsoft.com/office/powerpoint/2010/main" val="546393065"/>
              </p:ext>
            </p:extLst>
          </p:nvPr>
        </p:nvGraphicFramePr>
        <p:xfrm>
          <a:off x="6948492" y="2512165"/>
          <a:ext cx="3675595" cy="1571640"/>
        </p:xfrm>
        <a:graphic>
          <a:graphicData uri="http://schemas.openxmlformats.org/drawingml/2006/table">
            <a:tbl>
              <a:tblPr firstRow="1" firstCol="1" bandRow="1">
                <a:tableStyleId>{5C22544A-7EE6-4342-B048-85BDC9FD1C3A}</a:tableStyleId>
              </a:tblPr>
              <a:tblGrid>
                <a:gridCol w="1143857">
                  <a:extLst>
                    <a:ext uri="{9D8B030D-6E8A-4147-A177-3AD203B41FA5}">
                      <a16:colId xmlns:a16="http://schemas.microsoft.com/office/drawing/2014/main" val="879863098"/>
                    </a:ext>
                  </a:extLst>
                </a:gridCol>
                <a:gridCol w="1206770">
                  <a:extLst>
                    <a:ext uri="{9D8B030D-6E8A-4147-A177-3AD203B41FA5}">
                      <a16:colId xmlns:a16="http://schemas.microsoft.com/office/drawing/2014/main" val="60198010"/>
                    </a:ext>
                  </a:extLst>
                </a:gridCol>
                <a:gridCol w="1324968">
                  <a:extLst>
                    <a:ext uri="{9D8B030D-6E8A-4147-A177-3AD203B41FA5}">
                      <a16:colId xmlns:a16="http://schemas.microsoft.com/office/drawing/2014/main" val="558005546"/>
                    </a:ext>
                  </a:extLst>
                </a:gridCol>
              </a:tblGrid>
              <a:tr h="314328">
                <a:tc>
                  <a:txBody>
                    <a:bodyPr/>
                    <a:lstStyle/>
                    <a:p>
                      <a:pPr marL="0" algn="l" defTabSz="914400" rtl="0" eaLnBrk="1" latinLnBrk="0" hangingPunct="1"/>
                      <a:endParaRPr lang="en-US" sz="12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indent="248285" algn="l" defTabSz="914400" rtl="0" eaLnBrk="1" latinLnBrk="0" hangingPunct="1">
                        <a:spcAft>
                          <a:spcPts val="0"/>
                        </a:spcAft>
                      </a:pPr>
                      <a:r>
                        <a:rPr lang="en-US" sz="1200" b="1" kern="1200">
                          <a:solidFill>
                            <a:schemeClr val="lt1"/>
                          </a:solidFill>
                          <a:effectLst/>
                          <a:latin typeface="Arial" panose="020B0604020202020204" pitchFamily="34" charset="0"/>
                          <a:ea typeface="+mn-ea"/>
                          <a:cs typeface="Arial" panose="020B0604020202020204" pitchFamily="34" charset="0"/>
                        </a:rPr>
                        <a:t>n/s</a:t>
                      </a:r>
                    </a:p>
                  </a:txBody>
                  <a:tcPr marL="68580" marR="68580" marT="0" marB="0" anchor="ctr"/>
                </a:tc>
                <a:tc>
                  <a:txBody>
                    <a:bodyPr/>
                    <a:lstStyle/>
                    <a:p>
                      <a:pPr marL="0" indent="248285" algn="l" defTabSz="914400" rtl="0" eaLnBrk="1" latinLnBrk="0" hangingPunct="1">
                        <a:spcAft>
                          <a:spcPts val="0"/>
                        </a:spcAft>
                      </a:pPr>
                      <a:r>
                        <a:rPr lang="en-US" sz="1200" b="1" kern="1200">
                          <a:solidFill>
                            <a:schemeClr val="lt1"/>
                          </a:solidFill>
                          <a:effectLst/>
                          <a:latin typeface="Arial" panose="020B0604020202020204" pitchFamily="34" charset="0"/>
                          <a:ea typeface="+mn-ea"/>
                          <a:cs typeface="Arial" panose="020B0604020202020204" pitchFamily="34" charset="0"/>
                        </a:rPr>
                        <a:t>stat error</a:t>
                      </a:r>
                    </a:p>
                  </a:txBody>
                  <a:tcPr marL="68580" marR="68580" marT="0" marB="0" anchor="ctr"/>
                </a:tc>
                <a:extLst>
                  <a:ext uri="{0D108BD9-81ED-4DB2-BD59-A6C34878D82A}">
                    <a16:rowId xmlns:a16="http://schemas.microsoft.com/office/drawing/2014/main" val="1576910421"/>
                  </a:ext>
                </a:extLst>
              </a:tr>
              <a:tr h="314328">
                <a:tc>
                  <a:txBody>
                    <a:bodyPr/>
                    <a:lstStyle/>
                    <a:p>
                      <a:pPr marL="0" indent="248285" algn="l" defTabSz="914400" rtl="0" eaLnBrk="1" latinLnBrk="0" hangingPunct="1">
                        <a:spcAft>
                          <a:spcPts val="0"/>
                        </a:spcAft>
                      </a:pPr>
                      <a:r>
                        <a:rPr lang="en-US" sz="1200" b="1" kern="1200">
                          <a:solidFill>
                            <a:schemeClr val="lt1"/>
                          </a:solidFill>
                          <a:effectLst/>
                          <a:latin typeface="Arial" panose="020B0604020202020204" pitchFamily="34" charset="0"/>
                          <a:ea typeface="+mn-ea"/>
                          <a:cs typeface="Arial" panose="020B0604020202020204" pitchFamily="34" charset="0"/>
                        </a:rPr>
                        <a:t>SiLiF4</a:t>
                      </a:r>
                    </a:p>
                  </a:txBody>
                  <a:tcPr marL="68580" marR="68580" marT="0" marB="0" anchor="ctr"/>
                </a:tc>
                <a:tc>
                  <a:txBody>
                    <a:bodyPr/>
                    <a:lstStyle/>
                    <a:p>
                      <a:pPr marL="0" indent="248285" algn="r" defTabSz="914400" rtl="0" eaLnBrk="1" latinLnBrk="0" hangingPunct="1">
                        <a:spcAft>
                          <a:spcPts val="0"/>
                        </a:spcAft>
                      </a:pPr>
                      <a:r>
                        <a:rPr lang="en-US" sz="1200" kern="0">
                          <a:solidFill>
                            <a:schemeClr val="dk1"/>
                          </a:solidFill>
                          <a:effectLst/>
                          <a:latin typeface="Arial" panose="020B0604020202020204" pitchFamily="34" charset="0"/>
                          <a:ea typeface="+mn-ea"/>
                          <a:cs typeface="Arial" panose="020B0604020202020204" pitchFamily="34" charset="0"/>
                        </a:rPr>
                        <a:t>0.0321</a:t>
                      </a:r>
                    </a:p>
                  </a:txBody>
                  <a:tcPr marL="68580" marR="68580" marT="0" marB="0" anchor="ctr"/>
                </a:tc>
                <a:tc>
                  <a:txBody>
                    <a:bodyPr/>
                    <a:lstStyle/>
                    <a:p>
                      <a:pPr marL="0" indent="248285" algn="r" defTabSz="914400" rtl="0" eaLnBrk="1" latinLnBrk="0" hangingPunct="1">
                        <a:spcAft>
                          <a:spcPts val="0"/>
                        </a:spcAft>
                      </a:pPr>
                      <a:r>
                        <a:rPr lang="en-US" sz="1200" kern="0">
                          <a:solidFill>
                            <a:schemeClr val="dk1"/>
                          </a:solidFill>
                          <a:effectLst/>
                          <a:latin typeface="Arial" panose="020B0604020202020204" pitchFamily="34" charset="0"/>
                          <a:ea typeface="+mn-ea"/>
                          <a:cs typeface="Arial" panose="020B0604020202020204" pitchFamily="34" charset="0"/>
                        </a:rPr>
                        <a:t>0.0007</a:t>
                      </a:r>
                    </a:p>
                  </a:txBody>
                  <a:tcPr marL="68580" marR="68580" marT="0" marB="0" anchor="ctr"/>
                </a:tc>
                <a:extLst>
                  <a:ext uri="{0D108BD9-81ED-4DB2-BD59-A6C34878D82A}">
                    <a16:rowId xmlns:a16="http://schemas.microsoft.com/office/drawing/2014/main" val="596709061"/>
                  </a:ext>
                </a:extLst>
              </a:tr>
              <a:tr h="314328">
                <a:tc>
                  <a:txBody>
                    <a:bodyPr/>
                    <a:lstStyle/>
                    <a:p>
                      <a:pPr marL="0" indent="248285" algn="l" defTabSz="914400" rtl="0" eaLnBrk="1" latinLnBrk="0" hangingPunct="1">
                        <a:spcAft>
                          <a:spcPts val="0"/>
                        </a:spcAft>
                      </a:pPr>
                      <a:r>
                        <a:rPr lang="en-US" sz="1200" b="1" kern="1200">
                          <a:solidFill>
                            <a:schemeClr val="lt1"/>
                          </a:solidFill>
                          <a:effectLst/>
                          <a:latin typeface="Arial" panose="020B0604020202020204" pitchFamily="34" charset="0"/>
                          <a:ea typeface="+mn-ea"/>
                          <a:cs typeface="Arial" panose="020B0604020202020204" pitchFamily="34" charset="0"/>
                        </a:rPr>
                        <a:t>SiLiF6</a:t>
                      </a:r>
                    </a:p>
                  </a:txBody>
                  <a:tcPr marL="68580" marR="68580" marT="0" marB="0" anchor="ctr"/>
                </a:tc>
                <a:tc>
                  <a:txBody>
                    <a:bodyPr/>
                    <a:lstStyle/>
                    <a:p>
                      <a:pPr marL="0" indent="248285" algn="r" defTabSz="914400" rtl="0" eaLnBrk="1" latinLnBrk="0" hangingPunct="1">
                        <a:spcAft>
                          <a:spcPts val="0"/>
                        </a:spcAft>
                      </a:pPr>
                      <a:r>
                        <a:rPr lang="en-US" sz="1200" kern="0">
                          <a:solidFill>
                            <a:schemeClr val="dk1"/>
                          </a:solidFill>
                          <a:effectLst/>
                          <a:latin typeface="Arial" panose="020B0604020202020204" pitchFamily="34" charset="0"/>
                          <a:ea typeface="+mn-ea"/>
                          <a:cs typeface="Arial" panose="020B0604020202020204" pitchFamily="34" charset="0"/>
                        </a:rPr>
                        <a:t>0.0417</a:t>
                      </a:r>
                    </a:p>
                  </a:txBody>
                  <a:tcPr marL="68580" marR="68580" marT="0" marB="0" anchor="ctr"/>
                </a:tc>
                <a:tc>
                  <a:txBody>
                    <a:bodyPr/>
                    <a:lstStyle/>
                    <a:p>
                      <a:pPr marL="0" indent="248285" algn="r" defTabSz="914400" rtl="0" eaLnBrk="1" latinLnBrk="0" hangingPunct="1">
                        <a:spcAft>
                          <a:spcPts val="0"/>
                        </a:spcAft>
                      </a:pPr>
                      <a:r>
                        <a:rPr lang="en-US" sz="1200" kern="0">
                          <a:solidFill>
                            <a:schemeClr val="dk1"/>
                          </a:solidFill>
                          <a:effectLst/>
                          <a:latin typeface="Arial" panose="020B0604020202020204" pitchFamily="34" charset="0"/>
                          <a:ea typeface="+mn-ea"/>
                          <a:cs typeface="Arial" panose="020B0604020202020204" pitchFamily="34" charset="0"/>
                        </a:rPr>
                        <a:t>0.0008</a:t>
                      </a:r>
                    </a:p>
                  </a:txBody>
                  <a:tcPr marL="68580" marR="68580" marT="0" marB="0" anchor="ctr"/>
                </a:tc>
                <a:extLst>
                  <a:ext uri="{0D108BD9-81ED-4DB2-BD59-A6C34878D82A}">
                    <a16:rowId xmlns:a16="http://schemas.microsoft.com/office/drawing/2014/main" val="3452399439"/>
                  </a:ext>
                </a:extLst>
              </a:tr>
              <a:tr h="314328">
                <a:tc>
                  <a:txBody>
                    <a:bodyPr/>
                    <a:lstStyle/>
                    <a:p>
                      <a:pPr marL="0" indent="248285" algn="l" defTabSz="914400" rtl="0" eaLnBrk="1" latinLnBrk="0" hangingPunct="1">
                        <a:spcAft>
                          <a:spcPts val="0"/>
                        </a:spcAft>
                      </a:pPr>
                      <a:r>
                        <a:rPr lang="en-US" sz="1200" b="1" kern="1200">
                          <a:solidFill>
                            <a:schemeClr val="lt1"/>
                          </a:solidFill>
                          <a:effectLst/>
                          <a:latin typeface="Arial" panose="020B0604020202020204" pitchFamily="34" charset="0"/>
                          <a:ea typeface="+mn-ea"/>
                          <a:cs typeface="Arial" panose="020B0604020202020204" pitchFamily="34" charset="0"/>
                        </a:rPr>
                        <a:t>SiLiF2</a:t>
                      </a:r>
                    </a:p>
                  </a:txBody>
                  <a:tcPr marL="68580" marR="68580" marT="0" marB="0" anchor="ctr"/>
                </a:tc>
                <a:tc>
                  <a:txBody>
                    <a:bodyPr/>
                    <a:lstStyle/>
                    <a:p>
                      <a:pPr marL="0" indent="248285" algn="r" defTabSz="914400" rtl="0" eaLnBrk="1" latinLnBrk="0" hangingPunct="1">
                        <a:spcAft>
                          <a:spcPts val="0"/>
                        </a:spcAft>
                      </a:pPr>
                      <a:r>
                        <a:rPr lang="en-US" sz="1200" kern="0">
                          <a:solidFill>
                            <a:schemeClr val="dk1"/>
                          </a:solidFill>
                          <a:effectLst/>
                          <a:latin typeface="Arial" panose="020B0604020202020204" pitchFamily="34" charset="0"/>
                          <a:ea typeface="+mn-ea"/>
                          <a:cs typeface="Arial" panose="020B0604020202020204" pitchFamily="34" charset="0"/>
                        </a:rPr>
                        <a:t>0.0363</a:t>
                      </a:r>
                    </a:p>
                  </a:txBody>
                  <a:tcPr marL="68580" marR="68580" marT="0" marB="0" anchor="ctr"/>
                </a:tc>
                <a:tc>
                  <a:txBody>
                    <a:bodyPr/>
                    <a:lstStyle/>
                    <a:p>
                      <a:pPr marL="0" indent="248285" algn="r" defTabSz="914400" rtl="0" eaLnBrk="1" latinLnBrk="0" hangingPunct="1">
                        <a:spcAft>
                          <a:spcPts val="0"/>
                        </a:spcAft>
                      </a:pPr>
                      <a:r>
                        <a:rPr lang="en-US" sz="1200" kern="0">
                          <a:solidFill>
                            <a:schemeClr val="dk1"/>
                          </a:solidFill>
                          <a:effectLst/>
                          <a:latin typeface="Arial" panose="020B0604020202020204" pitchFamily="34" charset="0"/>
                          <a:ea typeface="+mn-ea"/>
                          <a:cs typeface="Arial" panose="020B0604020202020204" pitchFamily="34" charset="0"/>
                        </a:rPr>
                        <a:t>0.0007</a:t>
                      </a:r>
                    </a:p>
                  </a:txBody>
                  <a:tcPr marL="68580" marR="68580" marT="0" marB="0" anchor="ctr"/>
                </a:tc>
                <a:extLst>
                  <a:ext uri="{0D108BD9-81ED-4DB2-BD59-A6C34878D82A}">
                    <a16:rowId xmlns:a16="http://schemas.microsoft.com/office/drawing/2014/main" val="2428837914"/>
                  </a:ext>
                </a:extLst>
              </a:tr>
              <a:tr h="314328">
                <a:tc>
                  <a:txBody>
                    <a:bodyPr/>
                    <a:lstStyle/>
                    <a:p>
                      <a:pPr marL="0" indent="248285" algn="l" defTabSz="914400" rtl="0" eaLnBrk="1" latinLnBrk="0" hangingPunct="1">
                        <a:spcAft>
                          <a:spcPts val="0"/>
                        </a:spcAft>
                      </a:pPr>
                      <a:r>
                        <a:rPr lang="en-US" sz="1200" b="1" kern="1200">
                          <a:solidFill>
                            <a:schemeClr val="lt1"/>
                          </a:solidFill>
                          <a:effectLst/>
                          <a:latin typeface="Arial" panose="020B0604020202020204" pitchFamily="34" charset="0"/>
                          <a:ea typeface="+mn-ea"/>
                          <a:cs typeface="Arial" panose="020B0604020202020204" pitchFamily="34" charset="0"/>
                        </a:rPr>
                        <a:t>SiLiF15</a:t>
                      </a:r>
                    </a:p>
                  </a:txBody>
                  <a:tcPr marL="68580" marR="68580" marT="0" marB="0" anchor="ctr"/>
                </a:tc>
                <a:tc>
                  <a:txBody>
                    <a:bodyPr/>
                    <a:lstStyle/>
                    <a:p>
                      <a:pPr marL="0" indent="248285" algn="r" defTabSz="914400" rtl="0" eaLnBrk="1" latinLnBrk="0" hangingPunct="1">
                        <a:spcAft>
                          <a:spcPts val="0"/>
                        </a:spcAft>
                      </a:pPr>
                      <a:r>
                        <a:rPr lang="en-US" sz="1200" kern="0">
                          <a:solidFill>
                            <a:schemeClr val="dk1"/>
                          </a:solidFill>
                          <a:effectLst/>
                          <a:latin typeface="Arial" panose="020B0604020202020204" pitchFamily="34" charset="0"/>
                          <a:ea typeface="+mn-ea"/>
                          <a:cs typeface="Arial" panose="020B0604020202020204" pitchFamily="34" charset="0"/>
                        </a:rPr>
                        <a:t>0.0372</a:t>
                      </a:r>
                    </a:p>
                  </a:txBody>
                  <a:tcPr marL="68580" marR="68580" marT="0" marB="0" anchor="ctr"/>
                </a:tc>
                <a:tc>
                  <a:txBody>
                    <a:bodyPr/>
                    <a:lstStyle/>
                    <a:p>
                      <a:pPr marL="0" indent="248285" algn="r" defTabSz="914400" rtl="0" eaLnBrk="1" latinLnBrk="0" hangingPunct="1">
                        <a:spcAft>
                          <a:spcPts val="0"/>
                        </a:spcAft>
                      </a:pPr>
                      <a:r>
                        <a:rPr lang="en-US" sz="1200" kern="0">
                          <a:solidFill>
                            <a:schemeClr val="dk1"/>
                          </a:solidFill>
                          <a:effectLst/>
                          <a:latin typeface="Arial" panose="020B0604020202020204" pitchFamily="34" charset="0"/>
                          <a:ea typeface="+mn-ea"/>
                          <a:cs typeface="Arial" panose="020B0604020202020204" pitchFamily="34" charset="0"/>
                        </a:rPr>
                        <a:t>0.0007</a:t>
                      </a:r>
                    </a:p>
                  </a:txBody>
                  <a:tcPr marL="68580" marR="68580" marT="0" marB="0" anchor="ctr"/>
                </a:tc>
                <a:extLst>
                  <a:ext uri="{0D108BD9-81ED-4DB2-BD59-A6C34878D82A}">
                    <a16:rowId xmlns:a16="http://schemas.microsoft.com/office/drawing/2014/main" val="2502475152"/>
                  </a:ext>
                </a:extLst>
              </a:tr>
            </a:tbl>
          </a:graphicData>
        </a:graphic>
      </p:graphicFrame>
      <p:sp>
        <p:nvSpPr>
          <p:cNvPr id="6" name="Rectangle 9">
            <a:extLst>
              <a:ext uri="{FF2B5EF4-FFF2-40B4-BE49-F238E27FC236}">
                <a16:creationId xmlns:a16="http://schemas.microsoft.com/office/drawing/2014/main" id="{BF238E38-D7CE-144B-9462-EA091F7E48A9}"/>
              </a:ext>
            </a:extLst>
          </p:cNvPr>
          <p:cNvSpPr>
            <a:spLocks noChangeArrowheads="1"/>
          </p:cNvSpPr>
          <p:nvPr/>
        </p:nvSpPr>
        <p:spPr bwMode="auto">
          <a:xfrm>
            <a:off x="7787898" y="1932394"/>
            <a:ext cx="2223299"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18 hour test</a:t>
            </a:r>
          </a:p>
        </p:txBody>
      </p:sp>
      <p:sp>
        <p:nvSpPr>
          <p:cNvPr id="7" name="Rectangle 9">
            <a:extLst>
              <a:ext uri="{FF2B5EF4-FFF2-40B4-BE49-F238E27FC236}">
                <a16:creationId xmlns:a16="http://schemas.microsoft.com/office/drawing/2014/main" id="{9B20A444-BBB9-5644-8E40-FBB737468EA3}"/>
              </a:ext>
            </a:extLst>
          </p:cNvPr>
          <p:cNvSpPr>
            <a:spLocks noChangeArrowheads="1"/>
          </p:cNvSpPr>
          <p:nvPr/>
        </p:nvSpPr>
        <p:spPr bwMode="auto">
          <a:xfrm>
            <a:off x="2239505" y="1932394"/>
            <a:ext cx="2223299"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1/2 hour test</a:t>
            </a:r>
          </a:p>
        </p:txBody>
      </p:sp>
      <p:pic>
        <p:nvPicPr>
          <p:cNvPr id="8" name="Picture 7" descr="SciFi.jpg">
            <a:extLst>
              <a:ext uri="{FF2B5EF4-FFF2-40B4-BE49-F238E27FC236}">
                <a16:creationId xmlns:a16="http://schemas.microsoft.com/office/drawing/2014/main" id="{E1253863-F661-6844-A119-3CE3EA4F0420}"/>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flipH="1" flipV="1">
            <a:off x="1199166" y="4083804"/>
            <a:ext cx="4303975" cy="794001"/>
          </a:xfrm>
          <a:prstGeom prst="rect">
            <a:avLst/>
          </a:prstGeom>
        </p:spPr>
      </p:pic>
      <p:pic>
        <p:nvPicPr>
          <p:cNvPr id="9" name="Picture 8" descr="SiLiF_inside_moderator.jpg">
            <a:extLst>
              <a:ext uri="{FF2B5EF4-FFF2-40B4-BE49-F238E27FC236}">
                <a16:creationId xmlns:a16="http://schemas.microsoft.com/office/drawing/2014/main" id="{1D14E3DD-180E-6849-8133-0F57135769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7572" y="4265867"/>
            <a:ext cx="1003949" cy="1081755"/>
          </a:xfrm>
          <a:prstGeom prst="rect">
            <a:avLst/>
          </a:prstGeom>
        </p:spPr>
      </p:pic>
      <p:sp>
        <p:nvSpPr>
          <p:cNvPr id="10" name="Rectangle 9">
            <a:extLst>
              <a:ext uri="{FF2B5EF4-FFF2-40B4-BE49-F238E27FC236}">
                <a16:creationId xmlns:a16="http://schemas.microsoft.com/office/drawing/2014/main" id="{7821D8B9-1497-7541-B0E8-7B40DBF8B3B7}"/>
              </a:ext>
            </a:extLst>
          </p:cNvPr>
          <p:cNvSpPr>
            <a:spLocks noChangeArrowheads="1"/>
          </p:cNvSpPr>
          <p:nvPr/>
        </p:nvSpPr>
        <p:spPr bwMode="auto">
          <a:xfrm>
            <a:off x="7542693" y="1443654"/>
            <a:ext cx="2605058"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200" b="1" baseline="30000">
                <a:solidFill>
                  <a:schemeClr val="accent1">
                    <a:lumMod val="75000"/>
                  </a:schemeClr>
                </a:solidFill>
                <a:latin typeface="Arial" panose="020B0604020202020204" pitchFamily="34" charset="0"/>
                <a:cs typeface="Arial" panose="020B0604020202020204" pitchFamily="34" charset="0"/>
              </a:rPr>
              <a:t>240</a:t>
            </a:r>
            <a:r>
              <a:rPr lang="en-US" altLang="en-US" sz="1200" b="1">
                <a:solidFill>
                  <a:schemeClr val="accent1">
                    <a:lumMod val="75000"/>
                  </a:schemeClr>
                </a:solidFill>
                <a:latin typeface="Arial" panose="020B0604020202020204" pitchFamily="34" charset="0"/>
                <a:cs typeface="Arial" panose="020B0604020202020204" pitchFamily="34" charset="0"/>
              </a:rPr>
              <a:t>Pu neutron source (4·10</a:t>
            </a:r>
            <a:r>
              <a:rPr lang="en-US" altLang="en-US" sz="1200" b="1" baseline="30000">
                <a:solidFill>
                  <a:schemeClr val="accent1">
                    <a:lumMod val="75000"/>
                  </a:schemeClr>
                </a:solidFill>
                <a:latin typeface="Arial" panose="020B0604020202020204" pitchFamily="34" charset="0"/>
                <a:cs typeface="Arial" panose="020B0604020202020204" pitchFamily="34" charset="0"/>
              </a:rPr>
              <a:t>3</a:t>
            </a:r>
            <a:r>
              <a:rPr lang="en-US" altLang="en-US" sz="1200" b="1">
                <a:solidFill>
                  <a:schemeClr val="accent1">
                    <a:lumMod val="75000"/>
                  </a:schemeClr>
                </a:solidFill>
                <a:latin typeface="Arial" panose="020B0604020202020204" pitchFamily="34" charset="0"/>
                <a:cs typeface="Arial" panose="020B0604020202020204" pitchFamily="34" charset="0"/>
              </a:rPr>
              <a:t> n/s)</a:t>
            </a:r>
          </a:p>
        </p:txBody>
      </p:sp>
      <p:sp>
        <p:nvSpPr>
          <p:cNvPr id="11" name="Rectangle 9">
            <a:extLst>
              <a:ext uri="{FF2B5EF4-FFF2-40B4-BE49-F238E27FC236}">
                <a16:creationId xmlns:a16="http://schemas.microsoft.com/office/drawing/2014/main" id="{9AA69599-02B2-6849-B5E1-21FA8DAC5AB6}"/>
              </a:ext>
            </a:extLst>
          </p:cNvPr>
          <p:cNvSpPr>
            <a:spLocks noChangeArrowheads="1"/>
          </p:cNvSpPr>
          <p:nvPr/>
        </p:nvSpPr>
        <p:spPr bwMode="auto">
          <a:xfrm>
            <a:off x="2026471" y="1443654"/>
            <a:ext cx="2605058"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200" b="1">
                <a:solidFill>
                  <a:schemeClr val="accent1">
                    <a:lumMod val="75000"/>
                  </a:schemeClr>
                </a:solidFill>
                <a:latin typeface="Arial" panose="020B0604020202020204" pitchFamily="34" charset="0"/>
                <a:cs typeface="Arial" panose="020B0604020202020204" pitchFamily="34" charset="0"/>
              </a:rPr>
              <a:t>2.33 MBq </a:t>
            </a:r>
            <a:r>
              <a:rPr lang="en-US" altLang="en-US" sz="1200" b="1" baseline="30000">
                <a:solidFill>
                  <a:schemeClr val="accent1">
                    <a:lumMod val="75000"/>
                  </a:schemeClr>
                </a:solidFill>
                <a:latin typeface="Arial" panose="020B0604020202020204" pitchFamily="34" charset="0"/>
                <a:cs typeface="Arial" panose="020B0604020202020204" pitchFamily="34" charset="0"/>
              </a:rPr>
              <a:t>137</a:t>
            </a:r>
            <a:r>
              <a:rPr lang="en-US" altLang="en-US" sz="1200" b="1">
                <a:solidFill>
                  <a:schemeClr val="accent1">
                    <a:lumMod val="75000"/>
                  </a:schemeClr>
                </a:solidFill>
                <a:latin typeface="Arial" panose="020B0604020202020204" pitchFamily="34" charset="0"/>
                <a:cs typeface="Arial" panose="020B0604020202020204" pitchFamily="34" charset="0"/>
              </a:rPr>
              <a:t>Cs gamma source</a:t>
            </a:r>
          </a:p>
        </p:txBody>
      </p:sp>
    </p:spTree>
    <p:extLst>
      <p:ext uri="{BB962C8B-B14F-4D97-AF65-F5344CB8AC3E}">
        <p14:creationId xmlns:p14="http://schemas.microsoft.com/office/powerpoint/2010/main" val="332017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6E561-8864-8C44-BDD2-8224E7E34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624" y="1525868"/>
            <a:ext cx="6350000" cy="4254500"/>
          </a:xfrm>
          <a:prstGeom prst="rect">
            <a:avLst/>
          </a:prstGeom>
        </p:spPr>
      </p:pic>
      <p:sp>
        <p:nvSpPr>
          <p:cNvPr id="4" name="Rectangle 9">
            <a:extLst>
              <a:ext uri="{FF2B5EF4-FFF2-40B4-BE49-F238E27FC236}">
                <a16:creationId xmlns:a16="http://schemas.microsoft.com/office/drawing/2014/main" id="{7FD53AB5-1D9F-5348-82C9-A243A26089C2}"/>
              </a:ext>
            </a:extLst>
          </p:cNvPr>
          <p:cNvSpPr>
            <a:spLocks noChangeArrowheads="1"/>
          </p:cNvSpPr>
          <p:nvPr/>
        </p:nvSpPr>
        <p:spPr bwMode="auto">
          <a:xfrm>
            <a:off x="2535517" y="455805"/>
            <a:ext cx="4518214"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from ENEA Casaccia  to ORANO La Hague</a:t>
            </a:r>
          </a:p>
        </p:txBody>
      </p:sp>
      <p:pic>
        <p:nvPicPr>
          <p:cNvPr id="6" name="Picture 5">
            <a:extLst>
              <a:ext uri="{FF2B5EF4-FFF2-40B4-BE49-F238E27FC236}">
                <a16:creationId xmlns:a16="http://schemas.microsoft.com/office/drawing/2014/main" id="{E4766F4E-6943-AA46-B7CC-83D21C90B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25" y="2624043"/>
            <a:ext cx="3428455" cy="2541342"/>
          </a:xfrm>
          <a:prstGeom prst="rect">
            <a:avLst/>
          </a:prstGeom>
        </p:spPr>
      </p:pic>
      <p:pic>
        <p:nvPicPr>
          <p:cNvPr id="8" name="Immagine 35">
            <a:extLst>
              <a:ext uri="{FF2B5EF4-FFF2-40B4-BE49-F238E27FC236}">
                <a16:creationId xmlns:a16="http://schemas.microsoft.com/office/drawing/2014/main" id="{4ED7D82B-EEC3-F445-9F7C-CA6CD0505529}"/>
              </a:ext>
            </a:extLst>
          </p:cNvPr>
          <p:cNvPicPr>
            <a:picLocks noChangeAspect="1"/>
          </p:cNvPicPr>
          <p:nvPr/>
        </p:nvPicPr>
        <p:blipFill>
          <a:blip r:embed="rId4" cstate="screen">
            <a:clrChange>
              <a:clrFrom>
                <a:srgbClr val="FEFDF9"/>
              </a:clrFrom>
              <a:clrTo>
                <a:srgbClr val="FEFDF9">
                  <a:alpha val="0"/>
                </a:srgbClr>
              </a:clrTo>
            </a:clrChange>
            <a:extLst>
              <a:ext uri="{28A0092B-C50C-407E-A947-70E740481C1C}">
                <a14:useLocalDpi xmlns:a14="http://schemas.microsoft.com/office/drawing/2010/main"/>
              </a:ext>
            </a:extLst>
          </a:blip>
          <a:stretch>
            <a:fillRect/>
          </a:stretch>
        </p:blipFill>
        <p:spPr>
          <a:xfrm>
            <a:off x="4010981" y="1077632"/>
            <a:ext cx="1221455" cy="1181474"/>
          </a:xfrm>
          <a:prstGeom prst="rect">
            <a:avLst/>
          </a:prstGeom>
        </p:spPr>
      </p:pic>
      <p:sp>
        <p:nvSpPr>
          <p:cNvPr id="9" name="Oval 8">
            <a:extLst>
              <a:ext uri="{FF2B5EF4-FFF2-40B4-BE49-F238E27FC236}">
                <a16:creationId xmlns:a16="http://schemas.microsoft.com/office/drawing/2014/main" id="{A8751D32-A216-964C-BACD-A7BFD47D9D1D}"/>
              </a:ext>
            </a:extLst>
          </p:cNvPr>
          <p:cNvSpPr/>
          <p:nvPr/>
        </p:nvSpPr>
        <p:spPr>
          <a:xfrm>
            <a:off x="9941859" y="5109882"/>
            <a:ext cx="1030941" cy="4123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Oval 9">
            <a:extLst>
              <a:ext uri="{FF2B5EF4-FFF2-40B4-BE49-F238E27FC236}">
                <a16:creationId xmlns:a16="http://schemas.microsoft.com/office/drawing/2014/main" id="{5D3B4793-B4D8-264B-8E8A-3EAC910EF696}"/>
              </a:ext>
            </a:extLst>
          </p:cNvPr>
          <p:cNvSpPr/>
          <p:nvPr/>
        </p:nvSpPr>
        <p:spPr>
          <a:xfrm>
            <a:off x="4993342" y="1682749"/>
            <a:ext cx="1030941" cy="3163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Picture 12">
            <a:extLst>
              <a:ext uri="{FF2B5EF4-FFF2-40B4-BE49-F238E27FC236}">
                <a16:creationId xmlns:a16="http://schemas.microsoft.com/office/drawing/2014/main" id="{62B72485-5861-CD4D-B34D-AE7C5D0BA5D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207448" flipH="1">
            <a:off x="6529047" y="1500816"/>
            <a:ext cx="1049369" cy="1156447"/>
          </a:xfrm>
          <a:prstGeom prst="rect">
            <a:avLst/>
          </a:prstGeom>
        </p:spPr>
      </p:pic>
      <p:pic>
        <p:nvPicPr>
          <p:cNvPr id="14" name="Immagine 40" descr="Immagine che contiene clipart&#10;&#10;Descrizione generata automaticamente">
            <a:extLst>
              <a:ext uri="{FF2B5EF4-FFF2-40B4-BE49-F238E27FC236}">
                <a16:creationId xmlns:a16="http://schemas.microsoft.com/office/drawing/2014/main" id="{888F5520-3236-3442-8D0E-53AFBA04EFC6}"/>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68927" y="5403096"/>
            <a:ext cx="1323219" cy="396000"/>
          </a:xfrm>
          <a:prstGeom prst="rect">
            <a:avLst/>
          </a:prstGeom>
        </p:spPr>
      </p:pic>
    </p:spTree>
    <p:extLst>
      <p:ext uri="{BB962C8B-B14F-4D97-AF65-F5344CB8AC3E}">
        <p14:creationId xmlns:p14="http://schemas.microsoft.com/office/powerpoint/2010/main" val="177212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escription: A picture containing indoor, floor, line&#10;&#10;Description automatically generated">
            <a:extLst>
              <a:ext uri="{FF2B5EF4-FFF2-40B4-BE49-F238E27FC236}">
                <a16:creationId xmlns:a16="http://schemas.microsoft.com/office/drawing/2014/main" id="{6EA27FD5-C217-D046-80BE-06A43AC172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8713" y="1099957"/>
            <a:ext cx="2124710" cy="2692400"/>
          </a:xfrm>
          <a:prstGeom prst="rect">
            <a:avLst/>
          </a:prstGeom>
          <a:noFill/>
          <a:ln>
            <a:noFill/>
          </a:ln>
        </p:spPr>
      </p:pic>
      <p:pic>
        <p:nvPicPr>
          <p:cNvPr id="7" name="Picture 6" descr="Description: A picture containing indoor, wall, floor, miller&#10;&#10;Description automatically generated">
            <a:extLst>
              <a:ext uri="{FF2B5EF4-FFF2-40B4-BE49-F238E27FC236}">
                <a16:creationId xmlns:a16="http://schemas.microsoft.com/office/drawing/2014/main" id="{975ED948-0636-8E4C-9FF0-F0DC13E246A8}"/>
              </a:ext>
            </a:extLst>
          </p:cNvPr>
          <p:cNvPicPr/>
          <p:nvPr/>
        </p:nvPicPr>
        <p:blipFill rotWithShape="1">
          <a:blip r:embed="rId3">
            <a:extLst>
              <a:ext uri="{28A0092B-C50C-407E-A947-70E740481C1C}">
                <a14:useLocalDpi xmlns:a14="http://schemas.microsoft.com/office/drawing/2010/main" val="0"/>
              </a:ext>
            </a:extLst>
          </a:blip>
          <a:srcRect l="9468" r="3550"/>
          <a:stretch/>
        </p:blipFill>
        <p:spPr bwMode="auto">
          <a:xfrm>
            <a:off x="2943159" y="1080814"/>
            <a:ext cx="3436620" cy="2692400"/>
          </a:xfrm>
          <a:prstGeom prst="rect">
            <a:avLst/>
          </a:prstGeom>
          <a:noFill/>
          <a:ln>
            <a:noFill/>
          </a:ln>
          <a:extLst>
            <a:ext uri="{53640926-AAD7-44D8-BBD7-CCE9431645EC}">
              <a14:shadowObscured xmlns:a14="http://schemas.microsoft.com/office/drawing/2010/main"/>
            </a:ext>
          </a:extLst>
        </p:spPr>
      </p:pic>
      <p:pic>
        <p:nvPicPr>
          <p:cNvPr id="8" name="Picture 7" descr="Description: A picture containing indoor, wall, person, floor&#10;&#10;Description automatically generated">
            <a:extLst>
              <a:ext uri="{FF2B5EF4-FFF2-40B4-BE49-F238E27FC236}">
                <a16:creationId xmlns:a16="http://schemas.microsoft.com/office/drawing/2014/main" id="{5991F55D-636A-0D42-85EC-39754DFA2A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553068" y="1080813"/>
            <a:ext cx="4935504" cy="2692399"/>
          </a:xfrm>
          <a:prstGeom prst="rect">
            <a:avLst/>
          </a:prstGeom>
          <a:noFill/>
          <a:ln>
            <a:noFill/>
          </a:ln>
        </p:spPr>
      </p:pic>
      <p:pic>
        <p:nvPicPr>
          <p:cNvPr id="10" name="Picture 9" descr="Description: A drum set in a room&#10;&#10;Description automatically generated with low confidence">
            <a:extLst>
              <a:ext uri="{FF2B5EF4-FFF2-40B4-BE49-F238E27FC236}">
                <a16:creationId xmlns:a16="http://schemas.microsoft.com/office/drawing/2014/main" id="{AC7D122F-1C96-9B45-9EBD-5E52593C6D1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8713" y="4099161"/>
            <a:ext cx="2768600" cy="2082800"/>
          </a:xfrm>
          <a:prstGeom prst="rect">
            <a:avLst/>
          </a:prstGeom>
          <a:noFill/>
          <a:ln>
            <a:noFill/>
          </a:ln>
        </p:spPr>
      </p:pic>
      <p:sp>
        <p:nvSpPr>
          <p:cNvPr id="11" name="Rectangle 9">
            <a:extLst>
              <a:ext uri="{FF2B5EF4-FFF2-40B4-BE49-F238E27FC236}">
                <a16:creationId xmlns:a16="http://schemas.microsoft.com/office/drawing/2014/main" id="{F8C32808-4927-4440-B8A2-A533DE1FC1BF}"/>
              </a:ext>
            </a:extLst>
          </p:cNvPr>
          <p:cNvSpPr>
            <a:spLocks noChangeArrowheads="1"/>
          </p:cNvSpPr>
          <p:nvPr/>
        </p:nvSpPr>
        <p:spPr bwMode="auto">
          <a:xfrm>
            <a:off x="3836893" y="357158"/>
            <a:ext cx="4518214" cy="620304"/>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Test at ORANO La Hague on four drums (with Pu)  25-28 Jul 2022</a:t>
            </a:r>
          </a:p>
        </p:txBody>
      </p:sp>
      <p:pic>
        <p:nvPicPr>
          <p:cNvPr id="12" name="Picture 11" descr="Description: gamma_sample_plot">
            <a:extLst>
              <a:ext uri="{FF2B5EF4-FFF2-40B4-BE49-F238E27FC236}">
                <a16:creationId xmlns:a16="http://schemas.microsoft.com/office/drawing/2014/main" id="{91E54666-8D57-BB49-9718-3366D26CA68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556549" y="4099159"/>
            <a:ext cx="4231618" cy="2411310"/>
          </a:xfrm>
          <a:prstGeom prst="rect">
            <a:avLst/>
          </a:prstGeom>
          <a:noFill/>
          <a:ln>
            <a:noFill/>
          </a:ln>
        </p:spPr>
      </p:pic>
      <p:pic>
        <p:nvPicPr>
          <p:cNvPr id="13" name="Picture 12" descr="Description: neutron_sample_plot">
            <a:extLst>
              <a:ext uri="{FF2B5EF4-FFF2-40B4-BE49-F238E27FC236}">
                <a16:creationId xmlns:a16="http://schemas.microsoft.com/office/drawing/2014/main" id="{05C4275F-8D33-F74A-9CAA-25A748746FE3}"/>
              </a:ext>
            </a:extLst>
          </p:cNvPr>
          <p:cNvPicPr/>
          <p:nvPr/>
        </p:nvPicPr>
        <p:blipFill rotWithShape="1">
          <a:blip r:embed="rId7">
            <a:extLst>
              <a:ext uri="{28A0092B-C50C-407E-A947-70E740481C1C}">
                <a14:useLocalDpi xmlns:a14="http://schemas.microsoft.com/office/drawing/2010/main" val="0"/>
              </a:ext>
            </a:extLst>
          </a:blip>
          <a:srcRect t="2181"/>
          <a:stretch/>
        </p:blipFill>
        <p:spPr bwMode="auto">
          <a:xfrm>
            <a:off x="7973148" y="4107041"/>
            <a:ext cx="3617541" cy="24113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629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cription: Diagram&#10;&#10;Description automatically generated with medium confidence">
            <a:extLst>
              <a:ext uri="{FF2B5EF4-FFF2-40B4-BE49-F238E27FC236}">
                <a16:creationId xmlns:a16="http://schemas.microsoft.com/office/drawing/2014/main" id="{DCA26DA5-A5BC-0647-AC07-9A64E331FDC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60795" y="993843"/>
            <a:ext cx="5774055" cy="1439545"/>
          </a:xfrm>
          <a:prstGeom prst="rect">
            <a:avLst/>
          </a:prstGeom>
          <a:noFill/>
          <a:ln>
            <a:noFill/>
          </a:ln>
        </p:spPr>
      </p:pic>
      <p:pic>
        <p:nvPicPr>
          <p:cNvPr id="3" name="Picture 2" descr="Description: drums_summary_gamma">
            <a:extLst>
              <a:ext uri="{FF2B5EF4-FFF2-40B4-BE49-F238E27FC236}">
                <a16:creationId xmlns:a16="http://schemas.microsoft.com/office/drawing/2014/main" id="{DEE486AE-33EF-E04C-8DEE-541344C2905A}"/>
              </a:ext>
            </a:extLst>
          </p:cNvPr>
          <p:cNvPicPr/>
          <p:nvPr/>
        </p:nvPicPr>
        <p:blipFill rotWithShape="1">
          <a:blip r:embed="rId3">
            <a:extLst>
              <a:ext uri="{28A0092B-C50C-407E-A947-70E740481C1C}">
                <a14:useLocalDpi xmlns:a14="http://schemas.microsoft.com/office/drawing/2010/main" val="0"/>
              </a:ext>
            </a:extLst>
          </a:blip>
          <a:srcRect t="1679" b="1427"/>
          <a:stretch/>
        </p:blipFill>
        <p:spPr bwMode="auto">
          <a:xfrm>
            <a:off x="7977197" y="4100411"/>
            <a:ext cx="4075357" cy="2442275"/>
          </a:xfrm>
          <a:prstGeom prst="rect">
            <a:avLst/>
          </a:prstGeom>
          <a:noFill/>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24B6DCA5-0993-C645-84B5-3589903B2D65}"/>
              </a:ext>
            </a:extLst>
          </p:cNvPr>
          <p:cNvGrpSpPr/>
          <p:nvPr/>
        </p:nvGrpSpPr>
        <p:grpSpPr>
          <a:xfrm>
            <a:off x="218275" y="4414758"/>
            <a:ext cx="7576279" cy="1667406"/>
            <a:chOff x="13324" y="2807696"/>
            <a:chExt cx="7894032" cy="1737338"/>
          </a:xfrm>
        </p:grpSpPr>
        <p:pic>
          <p:nvPicPr>
            <p:cNvPr id="4" name="Picture 3" descr="Description: D_gammas">
              <a:extLst>
                <a:ext uri="{FF2B5EF4-FFF2-40B4-BE49-F238E27FC236}">
                  <a16:creationId xmlns:a16="http://schemas.microsoft.com/office/drawing/2014/main" id="{E462E438-D35F-8741-AD01-AE903F6C283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324" y="2807696"/>
              <a:ext cx="1982831" cy="1737338"/>
            </a:xfrm>
            <a:prstGeom prst="rect">
              <a:avLst/>
            </a:prstGeom>
            <a:noFill/>
            <a:ln>
              <a:noFill/>
            </a:ln>
          </p:spPr>
        </p:pic>
        <p:pic>
          <p:nvPicPr>
            <p:cNvPr id="5" name="Picture 4" descr="Description: C_gammas">
              <a:extLst>
                <a:ext uri="{FF2B5EF4-FFF2-40B4-BE49-F238E27FC236}">
                  <a16:creationId xmlns:a16="http://schemas.microsoft.com/office/drawing/2014/main" id="{277C541D-FCF0-804C-BC41-27FDD4124FA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996156" y="2807696"/>
              <a:ext cx="1957810" cy="1737338"/>
            </a:xfrm>
            <a:prstGeom prst="rect">
              <a:avLst/>
            </a:prstGeom>
            <a:noFill/>
            <a:ln>
              <a:noFill/>
            </a:ln>
          </p:spPr>
        </p:pic>
        <p:pic>
          <p:nvPicPr>
            <p:cNvPr id="6" name="Picture 5" descr="Description: B_gammas">
              <a:extLst>
                <a:ext uri="{FF2B5EF4-FFF2-40B4-BE49-F238E27FC236}">
                  <a16:creationId xmlns:a16="http://schemas.microsoft.com/office/drawing/2014/main" id="{54DEC73D-B211-C740-AF22-73121DF503D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953967" y="2807696"/>
              <a:ext cx="1976694" cy="1737338"/>
            </a:xfrm>
            <a:prstGeom prst="rect">
              <a:avLst/>
            </a:prstGeom>
            <a:noFill/>
            <a:ln>
              <a:noFill/>
            </a:ln>
          </p:spPr>
        </p:pic>
        <p:pic>
          <p:nvPicPr>
            <p:cNvPr id="7" name="Picture 6" descr="Description: A_gammas">
              <a:extLst>
                <a:ext uri="{FF2B5EF4-FFF2-40B4-BE49-F238E27FC236}">
                  <a16:creationId xmlns:a16="http://schemas.microsoft.com/office/drawing/2014/main" id="{1B8A26B5-B7DD-ED4B-8143-1C41C8BC2E9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930662" y="2807696"/>
              <a:ext cx="1976694" cy="1737338"/>
            </a:xfrm>
            <a:prstGeom prst="rect">
              <a:avLst/>
            </a:prstGeom>
            <a:noFill/>
            <a:ln>
              <a:noFill/>
            </a:ln>
          </p:spPr>
        </p:pic>
      </p:grpSp>
      <p:sp>
        <p:nvSpPr>
          <p:cNvPr id="9" name="Rectangle 9">
            <a:extLst>
              <a:ext uri="{FF2B5EF4-FFF2-40B4-BE49-F238E27FC236}">
                <a16:creationId xmlns:a16="http://schemas.microsoft.com/office/drawing/2014/main" id="{441796CC-C156-164B-9FC3-4667A5C14F7C}"/>
              </a:ext>
            </a:extLst>
          </p:cNvPr>
          <p:cNvSpPr>
            <a:spLocks noChangeArrowheads="1"/>
          </p:cNvSpPr>
          <p:nvPr/>
        </p:nvSpPr>
        <p:spPr bwMode="auto">
          <a:xfrm>
            <a:off x="3836893" y="357158"/>
            <a:ext cx="4518214"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Test at ORANO La Hague on four drums (with Pu)</a:t>
            </a:r>
          </a:p>
        </p:txBody>
      </p:sp>
      <p:grpSp>
        <p:nvGrpSpPr>
          <p:cNvPr id="14" name="Group 13">
            <a:extLst>
              <a:ext uri="{FF2B5EF4-FFF2-40B4-BE49-F238E27FC236}">
                <a16:creationId xmlns:a16="http://schemas.microsoft.com/office/drawing/2014/main" id="{8E6F3970-D91E-C34B-9C17-60C5C43D997C}"/>
              </a:ext>
            </a:extLst>
          </p:cNvPr>
          <p:cNvGrpSpPr/>
          <p:nvPr/>
        </p:nvGrpSpPr>
        <p:grpSpPr>
          <a:xfrm>
            <a:off x="139446" y="2593419"/>
            <a:ext cx="11815156" cy="1378458"/>
            <a:chOff x="139446" y="2985662"/>
            <a:chExt cx="11223386" cy="1309417"/>
          </a:xfrm>
        </p:grpSpPr>
        <p:pic>
          <p:nvPicPr>
            <p:cNvPr id="10" name="Picture 9" descr="Description: Drum_D_monitor">
              <a:extLst>
                <a:ext uri="{FF2B5EF4-FFF2-40B4-BE49-F238E27FC236}">
                  <a16:creationId xmlns:a16="http://schemas.microsoft.com/office/drawing/2014/main" id="{BDF1C2BB-AC5C-8E4B-881A-19784A90233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39446" y="2990008"/>
              <a:ext cx="2808705" cy="1305070"/>
            </a:xfrm>
            <a:prstGeom prst="rect">
              <a:avLst/>
            </a:prstGeom>
            <a:noFill/>
            <a:ln>
              <a:noFill/>
            </a:ln>
          </p:spPr>
        </p:pic>
        <p:pic>
          <p:nvPicPr>
            <p:cNvPr id="11" name="Picture 10" descr="Description: Drum_C_monitor">
              <a:extLst>
                <a:ext uri="{FF2B5EF4-FFF2-40B4-BE49-F238E27FC236}">
                  <a16:creationId xmlns:a16="http://schemas.microsoft.com/office/drawing/2014/main" id="{8063FE14-4F35-A745-B924-A039CBD57C5A}"/>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948151" y="2990009"/>
              <a:ext cx="2808705" cy="1305070"/>
            </a:xfrm>
            <a:prstGeom prst="rect">
              <a:avLst/>
            </a:prstGeom>
            <a:noFill/>
            <a:ln>
              <a:noFill/>
            </a:ln>
          </p:spPr>
        </p:pic>
        <p:pic>
          <p:nvPicPr>
            <p:cNvPr id="12" name="Picture 11" descr="Description: Drum_B_monitor">
              <a:extLst>
                <a:ext uri="{FF2B5EF4-FFF2-40B4-BE49-F238E27FC236}">
                  <a16:creationId xmlns:a16="http://schemas.microsoft.com/office/drawing/2014/main" id="{405E485A-82ED-1148-8899-D55297D6C8FF}"/>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755816" y="2990008"/>
              <a:ext cx="2799351" cy="1300724"/>
            </a:xfrm>
            <a:prstGeom prst="rect">
              <a:avLst/>
            </a:prstGeom>
            <a:noFill/>
            <a:ln>
              <a:noFill/>
            </a:ln>
          </p:spPr>
        </p:pic>
        <p:pic>
          <p:nvPicPr>
            <p:cNvPr id="13" name="Picture 12" descr="Description: Drum_A_monitor">
              <a:extLst>
                <a:ext uri="{FF2B5EF4-FFF2-40B4-BE49-F238E27FC236}">
                  <a16:creationId xmlns:a16="http://schemas.microsoft.com/office/drawing/2014/main" id="{28DA1C43-9BAE-D642-A4A8-0592C8A3823A}"/>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8554127" y="2985662"/>
              <a:ext cx="2808705" cy="1305070"/>
            </a:xfrm>
            <a:prstGeom prst="rect">
              <a:avLst/>
            </a:prstGeom>
            <a:noFill/>
            <a:ln>
              <a:noFill/>
            </a:ln>
          </p:spPr>
        </p:pic>
      </p:grpSp>
      <p:sp>
        <p:nvSpPr>
          <p:cNvPr id="15" name="Rectangle 9">
            <a:extLst>
              <a:ext uri="{FF2B5EF4-FFF2-40B4-BE49-F238E27FC236}">
                <a16:creationId xmlns:a16="http://schemas.microsoft.com/office/drawing/2014/main" id="{1E6A016E-E9CD-CA40-94DE-BC5925155DAB}"/>
              </a:ext>
            </a:extLst>
          </p:cNvPr>
          <p:cNvSpPr>
            <a:spLocks noChangeArrowheads="1"/>
          </p:cNvSpPr>
          <p:nvPr/>
        </p:nvSpPr>
        <p:spPr bwMode="auto">
          <a:xfrm>
            <a:off x="354728" y="739717"/>
            <a:ext cx="2393162" cy="397709"/>
          </a:xfrm>
          <a:prstGeom prst="roundRect">
            <a:avLst/>
          </a:prstGeom>
          <a:solidFill>
            <a:srgbClr val="FFE073"/>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SciFi gamma detectors</a:t>
            </a:r>
          </a:p>
        </p:txBody>
      </p:sp>
      <p:sp>
        <p:nvSpPr>
          <p:cNvPr id="16" name="TextBox 15">
            <a:extLst>
              <a:ext uri="{FF2B5EF4-FFF2-40B4-BE49-F238E27FC236}">
                <a16:creationId xmlns:a16="http://schemas.microsoft.com/office/drawing/2014/main" id="{294DB0EB-C810-7741-9F3C-ED28E6798828}"/>
              </a:ext>
            </a:extLst>
          </p:cNvPr>
          <p:cNvSpPr txBox="1"/>
          <p:nvPr/>
        </p:nvSpPr>
        <p:spPr>
          <a:xfrm>
            <a:off x="418478" y="2099554"/>
            <a:ext cx="1199367" cy="276999"/>
          </a:xfrm>
          <a:prstGeom prst="rect">
            <a:avLst/>
          </a:prstGeom>
          <a:noFill/>
        </p:spPr>
        <p:txBody>
          <a:bodyPr wrap="none" rtlCol="0">
            <a:spAutoFit/>
          </a:bodyPr>
          <a:lstStyle/>
          <a:p>
            <a:r>
              <a:rPr lang="en-IT" sz="1200">
                <a:latin typeface="Arial"/>
                <a:cs typeface="Arial"/>
              </a:rPr>
              <a:t>gamma source</a:t>
            </a:r>
          </a:p>
        </p:txBody>
      </p:sp>
      <p:cxnSp>
        <p:nvCxnSpPr>
          <p:cNvPr id="18" name="Straight Arrow Connector 17">
            <a:extLst>
              <a:ext uri="{FF2B5EF4-FFF2-40B4-BE49-F238E27FC236}">
                <a16:creationId xmlns:a16="http://schemas.microsoft.com/office/drawing/2014/main" id="{ECCC3043-8A95-DF47-884B-7CCB906E2619}"/>
              </a:ext>
            </a:extLst>
          </p:cNvPr>
          <p:cNvCxnSpPr/>
          <p:nvPr/>
        </p:nvCxnSpPr>
        <p:spPr>
          <a:xfrm flipH="1">
            <a:off x="420914" y="2377192"/>
            <a:ext cx="370115" cy="3369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64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cription: Diagram&#10;&#10;Description automatically generated with medium confidence">
            <a:extLst>
              <a:ext uri="{FF2B5EF4-FFF2-40B4-BE49-F238E27FC236}">
                <a16:creationId xmlns:a16="http://schemas.microsoft.com/office/drawing/2014/main" id="{DCA26DA5-A5BC-0647-AC07-9A64E331FDC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81052" y="1563785"/>
            <a:ext cx="5774055" cy="1439545"/>
          </a:xfrm>
          <a:prstGeom prst="rect">
            <a:avLst/>
          </a:prstGeom>
          <a:noFill/>
          <a:ln>
            <a:noFill/>
          </a:ln>
        </p:spPr>
      </p:pic>
      <p:sp>
        <p:nvSpPr>
          <p:cNvPr id="9" name="Rectangle 9">
            <a:extLst>
              <a:ext uri="{FF2B5EF4-FFF2-40B4-BE49-F238E27FC236}">
                <a16:creationId xmlns:a16="http://schemas.microsoft.com/office/drawing/2014/main" id="{441796CC-C156-164B-9FC3-4667A5C14F7C}"/>
              </a:ext>
            </a:extLst>
          </p:cNvPr>
          <p:cNvSpPr>
            <a:spLocks noChangeArrowheads="1"/>
          </p:cNvSpPr>
          <p:nvPr/>
        </p:nvSpPr>
        <p:spPr bwMode="auto">
          <a:xfrm>
            <a:off x="3836893" y="604866"/>
            <a:ext cx="4518214"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Test at ORANO La Hague on four drums (with Pu)</a:t>
            </a:r>
          </a:p>
        </p:txBody>
      </p:sp>
      <p:sp>
        <p:nvSpPr>
          <p:cNvPr id="15" name="Rectangle 9">
            <a:extLst>
              <a:ext uri="{FF2B5EF4-FFF2-40B4-BE49-F238E27FC236}">
                <a16:creationId xmlns:a16="http://schemas.microsoft.com/office/drawing/2014/main" id="{1E6A016E-E9CD-CA40-94DE-BC5925155DAB}"/>
              </a:ext>
            </a:extLst>
          </p:cNvPr>
          <p:cNvSpPr>
            <a:spLocks noChangeArrowheads="1"/>
          </p:cNvSpPr>
          <p:nvPr/>
        </p:nvSpPr>
        <p:spPr bwMode="auto">
          <a:xfrm>
            <a:off x="362610" y="1002575"/>
            <a:ext cx="2393162" cy="397709"/>
          </a:xfrm>
          <a:prstGeom prst="roundRect">
            <a:avLst/>
          </a:prstGeom>
          <a:solidFill>
            <a:srgbClr val="FFE073"/>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SiLiF neutron detectors</a:t>
            </a:r>
          </a:p>
        </p:txBody>
      </p:sp>
      <p:pic>
        <p:nvPicPr>
          <p:cNvPr id="16" name="Picture 15" descr="A picture containing timeline&#10;&#10;Description automatically generated">
            <a:extLst>
              <a:ext uri="{FF2B5EF4-FFF2-40B4-BE49-F238E27FC236}">
                <a16:creationId xmlns:a16="http://schemas.microsoft.com/office/drawing/2014/main" id="{5DBAC13A-1903-614A-82A4-654B2F0078B0}"/>
              </a:ext>
            </a:extLst>
          </p:cNvPr>
          <p:cNvPicPr/>
          <p:nvPr/>
        </p:nvPicPr>
        <p:blipFill rotWithShape="1">
          <a:blip r:embed="rId3"/>
          <a:srcRect t="1822" b="2723"/>
          <a:stretch/>
        </p:blipFill>
        <p:spPr bwMode="auto">
          <a:xfrm>
            <a:off x="8170243" y="3617420"/>
            <a:ext cx="3635868" cy="2442275"/>
          </a:xfrm>
          <a:prstGeom prst="rect">
            <a:avLst/>
          </a:prstGeom>
          <a:ln>
            <a:noFill/>
          </a:ln>
          <a:extLst>
            <a:ext uri="{53640926-AAD7-44D8-BBD7-CCE9431645EC}">
              <a14:shadowObscured xmlns:a14="http://schemas.microsoft.com/office/drawing/2010/main"/>
            </a:ext>
          </a:extLst>
        </p:spPr>
      </p:pic>
      <p:grpSp>
        <p:nvGrpSpPr>
          <p:cNvPr id="21" name="Group 20">
            <a:extLst>
              <a:ext uri="{FF2B5EF4-FFF2-40B4-BE49-F238E27FC236}">
                <a16:creationId xmlns:a16="http://schemas.microsoft.com/office/drawing/2014/main" id="{A8FA5D5F-2AC5-5949-9E92-6C6BF33978AA}"/>
              </a:ext>
            </a:extLst>
          </p:cNvPr>
          <p:cNvGrpSpPr/>
          <p:nvPr/>
        </p:nvGrpSpPr>
        <p:grpSpPr>
          <a:xfrm>
            <a:off x="465929" y="3854669"/>
            <a:ext cx="7616157" cy="1801901"/>
            <a:chOff x="213681" y="2814145"/>
            <a:chExt cx="7616157" cy="1801901"/>
          </a:xfrm>
        </p:grpSpPr>
        <p:pic>
          <p:nvPicPr>
            <p:cNvPr id="17" name="Picture 16" descr="Description: Chart, radar chart&#10;&#10;Description automatically generated">
              <a:extLst>
                <a:ext uri="{FF2B5EF4-FFF2-40B4-BE49-F238E27FC236}">
                  <a16:creationId xmlns:a16="http://schemas.microsoft.com/office/drawing/2014/main" id="{AC51172B-BC35-E540-8BEF-2AA287D1E6F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3681" y="2814145"/>
              <a:ext cx="1904039" cy="1801900"/>
            </a:xfrm>
            <a:prstGeom prst="rect">
              <a:avLst/>
            </a:prstGeom>
            <a:noFill/>
            <a:ln>
              <a:noFill/>
            </a:ln>
          </p:spPr>
        </p:pic>
        <p:pic>
          <p:nvPicPr>
            <p:cNvPr id="18" name="Picture 17" descr="Description: Chart, diagram&#10;&#10;Description automatically generated">
              <a:extLst>
                <a:ext uri="{FF2B5EF4-FFF2-40B4-BE49-F238E27FC236}">
                  <a16:creationId xmlns:a16="http://schemas.microsoft.com/office/drawing/2014/main" id="{D6BB5234-8FEF-B340-86E7-34F3F71A561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117720" y="2814146"/>
              <a:ext cx="1904039" cy="1801900"/>
            </a:xfrm>
            <a:prstGeom prst="rect">
              <a:avLst/>
            </a:prstGeom>
            <a:noFill/>
            <a:ln>
              <a:noFill/>
            </a:ln>
          </p:spPr>
        </p:pic>
        <p:pic>
          <p:nvPicPr>
            <p:cNvPr id="19" name="Picture 18" descr="Description: Chart&#10;&#10;Description automatically generated">
              <a:extLst>
                <a:ext uri="{FF2B5EF4-FFF2-40B4-BE49-F238E27FC236}">
                  <a16:creationId xmlns:a16="http://schemas.microsoft.com/office/drawing/2014/main" id="{5EF0075B-0CAF-5647-9E8B-56D18886782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21759" y="2814145"/>
              <a:ext cx="1904039" cy="1801900"/>
            </a:xfrm>
            <a:prstGeom prst="rect">
              <a:avLst/>
            </a:prstGeom>
            <a:noFill/>
            <a:ln>
              <a:noFill/>
            </a:ln>
          </p:spPr>
        </p:pic>
        <p:pic>
          <p:nvPicPr>
            <p:cNvPr id="20" name="Picture 19" descr="Description: Chart, diagram&#10;&#10;Description automatically generated">
              <a:extLst>
                <a:ext uri="{FF2B5EF4-FFF2-40B4-BE49-F238E27FC236}">
                  <a16:creationId xmlns:a16="http://schemas.microsoft.com/office/drawing/2014/main" id="{B9B48058-98E2-4247-851E-DA6FB12E711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925798" y="2814145"/>
              <a:ext cx="1904040" cy="1801900"/>
            </a:xfrm>
            <a:prstGeom prst="rect">
              <a:avLst/>
            </a:prstGeom>
            <a:noFill/>
            <a:ln>
              <a:noFill/>
            </a:ln>
          </p:spPr>
        </p:pic>
      </p:grpSp>
      <p:sp>
        <p:nvSpPr>
          <p:cNvPr id="11" name="Rectangle 9">
            <a:extLst>
              <a:ext uri="{FF2B5EF4-FFF2-40B4-BE49-F238E27FC236}">
                <a16:creationId xmlns:a16="http://schemas.microsoft.com/office/drawing/2014/main" id="{5B8C0C97-D6B0-274C-974F-04C974A6C52A}"/>
              </a:ext>
            </a:extLst>
          </p:cNvPr>
          <p:cNvSpPr>
            <a:spLocks noChangeArrowheads="1"/>
          </p:cNvSpPr>
          <p:nvPr/>
        </p:nvSpPr>
        <p:spPr bwMode="auto">
          <a:xfrm>
            <a:off x="8584706" y="2636669"/>
            <a:ext cx="3150383" cy="792332"/>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RP people measured and declared  &lt;&lt; 1 n/s</a:t>
            </a:r>
          </a:p>
          <a:p>
            <a:pPr algn="ctr"/>
            <a:r>
              <a:rPr lang="en-US" altLang="en-US" sz="1400" b="1">
                <a:solidFill>
                  <a:schemeClr val="accent1">
                    <a:lumMod val="75000"/>
                  </a:schemeClr>
                </a:solidFill>
                <a:latin typeface="Arial" panose="020B0604020202020204" pitchFamily="34" charset="0"/>
                <a:cs typeface="Arial" panose="020B0604020202020204" pitchFamily="34" charset="0"/>
              </a:rPr>
              <a:t>(basically zero)</a:t>
            </a:r>
          </a:p>
        </p:txBody>
      </p:sp>
    </p:spTree>
    <p:extLst>
      <p:ext uri="{BB962C8B-B14F-4D97-AF65-F5344CB8AC3E}">
        <p14:creationId xmlns:p14="http://schemas.microsoft.com/office/powerpoint/2010/main" val="5978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6E561-8864-8C44-BDD2-8224E7E34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624" y="1525868"/>
            <a:ext cx="6350000" cy="4254500"/>
          </a:xfrm>
          <a:prstGeom prst="rect">
            <a:avLst/>
          </a:prstGeom>
        </p:spPr>
      </p:pic>
      <p:sp>
        <p:nvSpPr>
          <p:cNvPr id="4" name="Rectangle 9">
            <a:extLst>
              <a:ext uri="{FF2B5EF4-FFF2-40B4-BE49-F238E27FC236}">
                <a16:creationId xmlns:a16="http://schemas.microsoft.com/office/drawing/2014/main" id="{7FD53AB5-1D9F-5348-82C9-A243A26089C2}"/>
              </a:ext>
            </a:extLst>
          </p:cNvPr>
          <p:cNvSpPr>
            <a:spLocks noChangeArrowheads="1"/>
          </p:cNvSpPr>
          <p:nvPr/>
        </p:nvSpPr>
        <p:spPr bwMode="auto">
          <a:xfrm>
            <a:off x="2535517" y="455805"/>
            <a:ext cx="4518214"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from ORANO La Hague back to ENEA Casaccia</a:t>
            </a:r>
          </a:p>
        </p:txBody>
      </p:sp>
      <p:pic>
        <p:nvPicPr>
          <p:cNvPr id="6" name="Picture 5">
            <a:extLst>
              <a:ext uri="{FF2B5EF4-FFF2-40B4-BE49-F238E27FC236}">
                <a16:creationId xmlns:a16="http://schemas.microsoft.com/office/drawing/2014/main" id="{E4766F4E-6943-AA46-B7CC-83D21C90B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25" y="2624043"/>
            <a:ext cx="3428455" cy="2541342"/>
          </a:xfrm>
          <a:prstGeom prst="rect">
            <a:avLst/>
          </a:prstGeom>
        </p:spPr>
      </p:pic>
      <p:pic>
        <p:nvPicPr>
          <p:cNvPr id="8" name="Immagine 35">
            <a:extLst>
              <a:ext uri="{FF2B5EF4-FFF2-40B4-BE49-F238E27FC236}">
                <a16:creationId xmlns:a16="http://schemas.microsoft.com/office/drawing/2014/main" id="{4ED7D82B-EEC3-F445-9F7C-CA6CD0505529}"/>
              </a:ext>
            </a:extLst>
          </p:cNvPr>
          <p:cNvPicPr>
            <a:picLocks noChangeAspect="1"/>
          </p:cNvPicPr>
          <p:nvPr/>
        </p:nvPicPr>
        <p:blipFill>
          <a:blip r:embed="rId4" cstate="screen">
            <a:clrChange>
              <a:clrFrom>
                <a:srgbClr val="FEFDF9"/>
              </a:clrFrom>
              <a:clrTo>
                <a:srgbClr val="FEFDF9">
                  <a:alpha val="0"/>
                </a:srgbClr>
              </a:clrTo>
            </a:clrChange>
            <a:extLst>
              <a:ext uri="{28A0092B-C50C-407E-A947-70E740481C1C}">
                <a14:useLocalDpi xmlns:a14="http://schemas.microsoft.com/office/drawing/2010/main"/>
              </a:ext>
            </a:extLst>
          </a:blip>
          <a:stretch>
            <a:fillRect/>
          </a:stretch>
        </p:blipFill>
        <p:spPr>
          <a:xfrm>
            <a:off x="4010981" y="1077632"/>
            <a:ext cx="1221455" cy="1181474"/>
          </a:xfrm>
          <a:prstGeom prst="rect">
            <a:avLst/>
          </a:prstGeom>
        </p:spPr>
      </p:pic>
      <p:sp>
        <p:nvSpPr>
          <p:cNvPr id="9" name="Oval 8">
            <a:extLst>
              <a:ext uri="{FF2B5EF4-FFF2-40B4-BE49-F238E27FC236}">
                <a16:creationId xmlns:a16="http://schemas.microsoft.com/office/drawing/2014/main" id="{A8751D32-A216-964C-BACD-A7BFD47D9D1D}"/>
              </a:ext>
            </a:extLst>
          </p:cNvPr>
          <p:cNvSpPr/>
          <p:nvPr/>
        </p:nvSpPr>
        <p:spPr>
          <a:xfrm>
            <a:off x="9941859" y="5109882"/>
            <a:ext cx="1030941" cy="4123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Oval 9">
            <a:extLst>
              <a:ext uri="{FF2B5EF4-FFF2-40B4-BE49-F238E27FC236}">
                <a16:creationId xmlns:a16="http://schemas.microsoft.com/office/drawing/2014/main" id="{5D3B4793-B4D8-264B-8E8A-3EAC910EF696}"/>
              </a:ext>
            </a:extLst>
          </p:cNvPr>
          <p:cNvSpPr/>
          <p:nvPr/>
        </p:nvSpPr>
        <p:spPr>
          <a:xfrm>
            <a:off x="4993342" y="1682749"/>
            <a:ext cx="1030941" cy="3163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Picture 12">
            <a:extLst>
              <a:ext uri="{FF2B5EF4-FFF2-40B4-BE49-F238E27FC236}">
                <a16:creationId xmlns:a16="http://schemas.microsoft.com/office/drawing/2014/main" id="{62B72485-5861-CD4D-B34D-AE7C5D0BA5D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41676">
            <a:off x="9326740" y="3680321"/>
            <a:ext cx="1049369" cy="1156447"/>
          </a:xfrm>
          <a:prstGeom prst="rect">
            <a:avLst/>
          </a:prstGeom>
        </p:spPr>
      </p:pic>
      <p:pic>
        <p:nvPicPr>
          <p:cNvPr id="14" name="Immagine 40" descr="Immagine che contiene clipart&#10;&#10;Descrizione generata automaticamente">
            <a:extLst>
              <a:ext uri="{FF2B5EF4-FFF2-40B4-BE49-F238E27FC236}">
                <a16:creationId xmlns:a16="http://schemas.microsoft.com/office/drawing/2014/main" id="{888F5520-3236-3442-8D0E-53AFBA04EFC6}"/>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68927" y="5403096"/>
            <a:ext cx="1323219" cy="396000"/>
          </a:xfrm>
          <a:prstGeom prst="rect">
            <a:avLst/>
          </a:prstGeom>
        </p:spPr>
      </p:pic>
    </p:spTree>
    <p:extLst>
      <p:ext uri="{BB962C8B-B14F-4D97-AF65-F5344CB8AC3E}">
        <p14:creationId xmlns:p14="http://schemas.microsoft.com/office/powerpoint/2010/main" val="335473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6BC614E-0D35-D443-B464-F37949646B0C}"/>
              </a:ext>
            </a:extLst>
          </p:cNvPr>
          <p:cNvSpPr>
            <a:spLocks noChangeArrowheads="1"/>
          </p:cNvSpPr>
          <p:nvPr/>
        </p:nvSpPr>
        <p:spPr bwMode="auto">
          <a:xfrm>
            <a:off x="3836893" y="347762"/>
            <a:ext cx="4518214" cy="620304"/>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Test at ENEA C43-lab  12-13 Dec 2022</a:t>
            </a:r>
          </a:p>
          <a:p>
            <a:pPr algn="ctr"/>
            <a:r>
              <a:rPr lang="en-US" altLang="en-US" sz="1400" b="1">
                <a:solidFill>
                  <a:schemeClr val="accent1">
                    <a:lumMod val="75000"/>
                  </a:schemeClr>
                </a:solidFill>
                <a:latin typeface="Arial" panose="020B0604020202020204" pitchFamily="34" charset="0"/>
                <a:cs typeface="Arial" panose="020B0604020202020204" pitchFamily="34" charset="0"/>
              </a:rPr>
              <a:t>mock-up C</a:t>
            </a:r>
          </a:p>
        </p:txBody>
      </p:sp>
      <p:pic>
        <p:nvPicPr>
          <p:cNvPr id="5" name="Picture 4">
            <a:extLst>
              <a:ext uri="{FF2B5EF4-FFF2-40B4-BE49-F238E27FC236}">
                <a16:creationId xmlns:a16="http://schemas.microsoft.com/office/drawing/2014/main" id="{11A60046-CDD4-ED4E-80A4-1C908DA02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199" y="3710136"/>
            <a:ext cx="2920750" cy="2790705"/>
          </a:xfrm>
          <a:prstGeom prst="rect">
            <a:avLst/>
          </a:prstGeom>
        </p:spPr>
      </p:pic>
      <p:pic>
        <p:nvPicPr>
          <p:cNvPr id="7" name="Picture 6">
            <a:extLst>
              <a:ext uri="{FF2B5EF4-FFF2-40B4-BE49-F238E27FC236}">
                <a16:creationId xmlns:a16="http://schemas.microsoft.com/office/drawing/2014/main" id="{2EDE1273-5239-9846-9B47-BB31778EB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985" y="3710137"/>
            <a:ext cx="2924266" cy="2790705"/>
          </a:xfrm>
          <a:prstGeom prst="rect">
            <a:avLst/>
          </a:prstGeom>
        </p:spPr>
      </p:pic>
      <p:pic>
        <p:nvPicPr>
          <p:cNvPr id="9" name="Picture 8">
            <a:extLst>
              <a:ext uri="{FF2B5EF4-FFF2-40B4-BE49-F238E27FC236}">
                <a16:creationId xmlns:a16="http://schemas.microsoft.com/office/drawing/2014/main" id="{A097599B-466C-CF46-8342-4E4D53924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199" y="1171706"/>
            <a:ext cx="4740914" cy="2344186"/>
          </a:xfrm>
          <a:prstGeom prst="rect">
            <a:avLst/>
          </a:prstGeom>
        </p:spPr>
      </p:pic>
      <p:pic>
        <p:nvPicPr>
          <p:cNvPr id="10" name="Picture 9">
            <a:extLst>
              <a:ext uri="{FF2B5EF4-FFF2-40B4-BE49-F238E27FC236}">
                <a16:creationId xmlns:a16="http://schemas.microsoft.com/office/drawing/2014/main" id="{F97809F1-7A52-D24E-BF9E-1CB7B2B2042B}"/>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76109" y="3928238"/>
            <a:ext cx="328792" cy="467158"/>
          </a:xfrm>
          <a:prstGeom prst="rect">
            <a:avLst/>
          </a:prstGeom>
        </p:spPr>
      </p:pic>
      <p:pic>
        <p:nvPicPr>
          <p:cNvPr id="11" name="Picture 10">
            <a:extLst>
              <a:ext uri="{FF2B5EF4-FFF2-40B4-BE49-F238E27FC236}">
                <a16:creationId xmlns:a16="http://schemas.microsoft.com/office/drawing/2014/main" id="{062D3399-FEB1-B34A-92DB-39C042728C2E}"/>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167000" y="3928238"/>
            <a:ext cx="328792" cy="467158"/>
          </a:xfrm>
          <a:prstGeom prst="rect">
            <a:avLst/>
          </a:prstGeom>
        </p:spPr>
      </p:pic>
      <p:pic>
        <p:nvPicPr>
          <p:cNvPr id="13" name="Picture 12">
            <a:extLst>
              <a:ext uri="{FF2B5EF4-FFF2-40B4-BE49-F238E27FC236}">
                <a16:creationId xmlns:a16="http://schemas.microsoft.com/office/drawing/2014/main" id="{B5CDE8E0-C889-F84B-8347-7AE2BAB615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2936" y="1130652"/>
            <a:ext cx="3312520" cy="2396291"/>
          </a:xfrm>
          <a:prstGeom prst="rect">
            <a:avLst/>
          </a:prstGeom>
        </p:spPr>
      </p:pic>
      <p:cxnSp>
        <p:nvCxnSpPr>
          <p:cNvPr id="14" name="Straight Arrow Connector 13">
            <a:extLst>
              <a:ext uri="{FF2B5EF4-FFF2-40B4-BE49-F238E27FC236}">
                <a16:creationId xmlns:a16="http://schemas.microsoft.com/office/drawing/2014/main" id="{F7AD0E53-FC17-584D-94F6-EC1EFB5288E0}"/>
              </a:ext>
            </a:extLst>
          </p:cNvPr>
          <p:cNvCxnSpPr>
            <a:cxnSpLocks noEditPoints="1" noChangeArrowheads="1" noChangeShapeType="1"/>
          </p:cNvCxnSpPr>
          <p:nvPr/>
        </p:nvCxnSpPr>
        <p:spPr>
          <a:xfrm flipV="1">
            <a:off x="3429002" y="2199291"/>
            <a:ext cx="643750" cy="1728947"/>
          </a:xfrm>
          <a:prstGeom prst="straightConnector1">
            <a:avLst/>
          </a:prstGeom>
          <a:noFill/>
          <a:ln w="19050" cap="flat" cmpd="sng" algn="ctr">
            <a:solidFill>
              <a:schemeClr val="tx2"/>
            </a:solidFill>
            <a:prstDash val="solid"/>
            <a:miter lim="800000"/>
            <a:tailEnd type="triangle"/>
          </a:ln>
          <a:effectLst/>
        </p:spPr>
      </p:cxnSp>
      <p:cxnSp>
        <p:nvCxnSpPr>
          <p:cNvPr id="18" name="Straight Arrow Connector 17">
            <a:extLst>
              <a:ext uri="{FF2B5EF4-FFF2-40B4-BE49-F238E27FC236}">
                <a16:creationId xmlns:a16="http://schemas.microsoft.com/office/drawing/2014/main" id="{392752A0-9F48-BB45-B3C7-98D0340C97C8}"/>
              </a:ext>
            </a:extLst>
          </p:cNvPr>
          <p:cNvCxnSpPr>
            <a:cxnSpLocks noEditPoints="1" noChangeArrowheads="1" noChangeShapeType="1"/>
          </p:cNvCxnSpPr>
          <p:nvPr/>
        </p:nvCxnSpPr>
        <p:spPr>
          <a:xfrm flipV="1">
            <a:off x="9495792" y="2199291"/>
            <a:ext cx="328792" cy="1728947"/>
          </a:xfrm>
          <a:prstGeom prst="straightConnector1">
            <a:avLst/>
          </a:prstGeom>
          <a:noFill/>
          <a:ln w="19050" cap="flat" cmpd="sng" algn="ctr">
            <a:solidFill>
              <a:schemeClr val="tx2"/>
            </a:solidFill>
            <a:prstDash val="solid"/>
            <a:miter lim="800000"/>
            <a:tailEnd type="triangle"/>
          </a:ln>
          <a:effectLst/>
        </p:spPr>
      </p:cxnSp>
      <p:sp>
        <p:nvSpPr>
          <p:cNvPr id="21" name="Rectangle 9">
            <a:extLst>
              <a:ext uri="{FF2B5EF4-FFF2-40B4-BE49-F238E27FC236}">
                <a16:creationId xmlns:a16="http://schemas.microsoft.com/office/drawing/2014/main" id="{871A8CD1-6197-7344-B57B-6D5ABFE444F4}"/>
              </a:ext>
            </a:extLst>
          </p:cNvPr>
          <p:cNvSpPr>
            <a:spLocks noChangeArrowheads="1"/>
          </p:cNvSpPr>
          <p:nvPr/>
        </p:nvSpPr>
        <p:spPr bwMode="auto">
          <a:xfrm>
            <a:off x="4819065" y="3902050"/>
            <a:ext cx="2393162" cy="620304"/>
          </a:xfrm>
          <a:prstGeom prst="roundRect">
            <a:avLst/>
          </a:prstGeom>
          <a:solidFill>
            <a:srgbClr val="FFE073"/>
          </a:solidFill>
          <a:scene3d>
            <a:camera prst="orthographicFront"/>
            <a:lightRig rig="threePt" dir="t"/>
          </a:scene3d>
          <a:sp3d>
            <a:bevelT/>
          </a:sp3d>
        </p:spPr>
        <p:txBody>
          <a:bodyPr wrap="square" anchor="ctr" anchorCtr="0">
            <a:noAutofit/>
          </a:bodyPr>
          <a:lstStyle/>
          <a:p>
            <a:pPr algn="ctr"/>
            <a:r>
              <a:rPr lang="en-US" altLang="en-US" sz="1400">
                <a:solidFill>
                  <a:schemeClr val="accent1">
                    <a:lumMod val="75000"/>
                  </a:schemeClr>
                </a:solidFill>
                <a:latin typeface="Arial" panose="020B0604020202020204" pitchFamily="34" charset="0"/>
                <a:cs typeface="Arial" panose="020B0604020202020204" pitchFamily="34" charset="0"/>
              </a:rPr>
              <a:t>too noisy electrical environment</a:t>
            </a:r>
          </a:p>
        </p:txBody>
      </p:sp>
      <p:sp>
        <p:nvSpPr>
          <p:cNvPr id="22" name="Rectangle 9">
            <a:extLst>
              <a:ext uri="{FF2B5EF4-FFF2-40B4-BE49-F238E27FC236}">
                <a16:creationId xmlns:a16="http://schemas.microsoft.com/office/drawing/2014/main" id="{9E09613F-F0FD-6A4B-8BFC-E64ADB0A79FC}"/>
              </a:ext>
            </a:extLst>
          </p:cNvPr>
          <p:cNvSpPr>
            <a:spLocks noChangeArrowheads="1"/>
          </p:cNvSpPr>
          <p:nvPr/>
        </p:nvSpPr>
        <p:spPr bwMode="auto">
          <a:xfrm>
            <a:off x="272481" y="3361799"/>
            <a:ext cx="1160776" cy="481797"/>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gamma</a:t>
            </a:r>
          </a:p>
        </p:txBody>
      </p:sp>
      <p:sp>
        <p:nvSpPr>
          <p:cNvPr id="23" name="Rectangle 9">
            <a:extLst>
              <a:ext uri="{FF2B5EF4-FFF2-40B4-BE49-F238E27FC236}">
                <a16:creationId xmlns:a16="http://schemas.microsoft.com/office/drawing/2014/main" id="{AC46F0DD-AF0C-F546-97C6-24B6B105A367}"/>
              </a:ext>
            </a:extLst>
          </p:cNvPr>
          <p:cNvSpPr>
            <a:spLocks noChangeArrowheads="1"/>
          </p:cNvSpPr>
          <p:nvPr/>
        </p:nvSpPr>
        <p:spPr bwMode="auto">
          <a:xfrm>
            <a:off x="10780198" y="3361799"/>
            <a:ext cx="1160776" cy="481797"/>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neutron</a:t>
            </a:r>
          </a:p>
        </p:txBody>
      </p:sp>
      <p:sp>
        <p:nvSpPr>
          <p:cNvPr id="24" name="Rectangle 9">
            <a:extLst>
              <a:ext uri="{FF2B5EF4-FFF2-40B4-BE49-F238E27FC236}">
                <a16:creationId xmlns:a16="http://schemas.microsoft.com/office/drawing/2014/main" id="{BDB44984-F785-5A4D-BE72-D0FF3E45017E}"/>
              </a:ext>
            </a:extLst>
          </p:cNvPr>
          <p:cNvSpPr>
            <a:spLocks noChangeArrowheads="1"/>
          </p:cNvSpPr>
          <p:nvPr/>
        </p:nvSpPr>
        <p:spPr bwMode="auto">
          <a:xfrm>
            <a:off x="4819065" y="4619381"/>
            <a:ext cx="2393162" cy="416765"/>
          </a:xfrm>
          <a:prstGeom prst="roundRect">
            <a:avLst/>
          </a:prstGeom>
          <a:solidFill>
            <a:srgbClr val="FFE073"/>
          </a:solidFill>
          <a:scene3d>
            <a:camera prst="orthographicFront"/>
            <a:lightRig rig="threePt" dir="t"/>
          </a:scene3d>
          <a:sp3d>
            <a:bevelT/>
          </a:sp3d>
        </p:spPr>
        <p:txBody>
          <a:bodyPr wrap="square" anchor="ctr" anchorCtr="0">
            <a:noAutofit/>
          </a:bodyPr>
          <a:lstStyle/>
          <a:p>
            <a:pPr algn="ctr"/>
            <a:r>
              <a:rPr lang="en-US" altLang="en-US" sz="1400">
                <a:solidFill>
                  <a:schemeClr val="accent1">
                    <a:lumMod val="75000"/>
                  </a:schemeClr>
                </a:solidFill>
                <a:latin typeface="Arial" panose="020B0604020202020204" pitchFamily="34" charset="0"/>
                <a:cs typeface="Arial" panose="020B0604020202020204" pitchFamily="34" charset="0"/>
              </a:rPr>
              <a:t>1000</a:t>
            </a:r>
            <a:r>
              <a:rPr lang="it-IT" sz="1400" b="1">
                <a:solidFill>
                  <a:schemeClr val="accent1">
                    <a:lumMod val="75000"/>
                  </a:schemeClr>
                </a:solidFill>
              </a:rPr>
              <a:t>×</a:t>
            </a:r>
            <a:r>
              <a:rPr lang="en-US" altLang="en-US" sz="1400">
                <a:solidFill>
                  <a:schemeClr val="accent1">
                    <a:lumMod val="75000"/>
                  </a:schemeClr>
                </a:solidFill>
                <a:latin typeface="Arial" panose="020B0604020202020204" pitchFamily="34" charset="0"/>
                <a:cs typeface="Arial" panose="020B0604020202020204" pitchFamily="34" charset="0"/>
              </a:rPr>
              <a:t> for SiLiF?!?!</a:t>
            </a:r>
          </a:p>
        </p:txBody>
      </p:sp>
      <p:sp>
        <p:nvSpPr>
          <p:cNvPr id="25" name="Rectangle 9">
            <a:extLst>
              <a:ext uri="{FF2B5EF4-FFF2-40B4-BE49-F238E27FC236}">
                <a16:creationId xmlns:a16="http://schemas.microsoft.com/office/drawing/2014/main" id="{104AF850-15CF-0A49-A106-F27227C12CBB}"/>
              </a:ext>
            </a:extLst>
          </p:cNvPr>
          <p:cNvSpPr>
            <a:spLocks noChangeArrowheads="1"/>
          </p:cNvSpPr>
          <p:nvPr/>
        </p:nvSpPr>
        <p:spPr bwMode="auto">
          <a:xfrm>
            <a:off x="4819065" y="5133173"/>
            <a:ext cx="2393162" cy="416765"/>
          </a:xfrm>
          <a:prstGeom prst="roundRect">
            <a:avLst/>
          </a:prstGeom>
          <a:solidFill>
            <a:srgbClr val="FFE073"/>
          </a:solidFill>
          <a:scene3d>
            <a:camera prst="orthographicFront"/>
            <a:lightRig rig="threePt" dir="t"/>
          </a:scene3d>
          <a:sp3d>
            <a:bevelT/>
          </a:sp3d>
        </p:spPr>
        <p:txBody>
          <a:bodyPr wrap="square" anchor="ctr" anchorCtr="0">
            <a:noAutofit/>
          </a:bodyPr>
          <a:lstStyle/>
          <a:p>
            <a:pPr algn="ctr"/>
            <a:r>
              <a:rPr lang="it-IT" altLang="en-US" sz="1400">
                <a:solidFill>
                  <a:schemeClr val="accent1">
                    <a:lumMod val="75000"/>
                  </a:schemeClr>
                </a:solidFill>
                <a:latin typeface="Arial" panose="020B0604020202020204" pitchFamily="34" charset="0"/>
                <a:cs typeface="Arial" panose="020B0604020202020204" pitchFamily="34" charset="0"/>
              </a:rPr>
              <a:t>ineffective threshold</a:t>
            </a:r>
            <a:endParaRPr lang="en-US" altLang="en-US" sz="1400">
              <a:solidFill>
                <a:schemeClr val="accent1">
                  <a:lumMod val="75000"/>
                </a:schemeClr>
              </a:solidFill>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CD56B05D-13EE-3B4B-AAFC-13FF488C3A77}"/>
              </a:ext>
            </a:extLst>
          </p:cNvPr>
          <p:cNvCxnSpPr>
            <a:cxnSpLocks noEditPoints="1" noChangeArrowheads="1" noChangeShapeType="1"/>
            <a:stCxn id="10" idx="3"/>
            <a:endCxn id="21" idx="1"/>
          </p:cNvCxnSpPr>
          <p:nvPr/>
        </p:nvCxnSpPr>
        <p:spPr>
          <a:xfrm>
            <a:off x="3504901" y="4161817"/>
            <a:ext cx="1314164" cy="50385"/>
          </a:xfrm>
          <a:prstGeom prst="straightConnector1">
            <a:avLst/>
          </a:prstGeom>
          <a:noFill/>
          <a:ln w="19050" cap="flat" cmpd="sng" algn="ctr">
            <a:solidFill>
              <a:schemeClr val="tx2"/>
            </a:solidFill>
            <a:prstDash val="solid"/>
            <a:miter lim="800000"/>
            <a:tailEnd type="triangle"/>
          </a:ln>
          <a:effectLst/>
        </p:spPr>
      </p:cxnSp>
      <p:cxnSp>
        <p:nvCxnSpPr>
          <p:cNvPr id="28" name="Straight Arrow Connector 27">
            <a:extLst>
              <a:ext uri="{FF2B5EF4-FFF2-40B4-BE49-F238E27FC236}">
                <a16:creationId xmlns:a16="http://schemas.microsoft.com/office/drawing/2014/main" id="{1293D7C4-1553-E64B-BBED-7F6B2C52D9C9}"/>
              </a:ext>
            </a:extLst>
          </p:cNvPr>
          <p:cNvCxnSpPr>
            <a:cxnSpLocks noEditPoints="1" noChangeArrowheads="1" noChangeShapeType="1"/>
            <a:stCxn id="11" idx="1"/>
            <a:endCxn id="21" idx="3"/>
          </p:cNvCxnSpPr>
          <p:nvPr/>
        </p:nvCxnSpPr>
        <p:spPr>
          <a:xfrm flipH="1">
            <a:off x="7212227" y="4161817"/>
            <a:ext cx="1954773" cy="50385"/>
          </a:xfrm>
          <a:prstGeom prst="straightConnector1">
            <a:avLst/>
          </a:prstGeom>
          <a:noFill/>
          <a:ln w="19050" cap="flat" cmpd="sng" algn="ctr">
            <a:solidFill>
              <a:schemeClr val="tx2"/>
            </a:solidFill>
            <a:prstDash val="solid"/>
            <a:miter lim="800000"/>
            <a:tailEnd type="triangle"/>
          </a:ln>
          <a:effectLst/>
        </p:spPr>
      </p:cxnSp>
      <p:sp>
        <p:nvSpPr>
          <p:cNvPr id="38" name="Rectangle 9">
            <a:extLst>
              <a:ext uri="{FF2B5EF4-FFF2-40B4-BE49-F238E27FC236}">
                <a16:creationId xmlns:a16="http://schemas.microsoft.com/office/drawing/2014/main" id="{768A5080-62A7-5343-BDD7-4F641DABB749}"/>
              </a:ext>
            </a:extLst>
          </p:cNvPr>
          <p:cNvSpPr>
            <a:spLocks noChangeArrowheads="1"/>
          </p:cNvSpPr>
          <p:nvPr/>
        </p:nvSpPr>
        <p:spPr bwMode="auto">
          <a:xfrm>
            <a:off x="4635795" y="5646965"/>
            <a:ext cx="2759700" cy="745952"/>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but results in agreement with source position and activity</a:t>
            </a:r>
          </a:p>
        </p:txBody>
      </p:sp>
    </p:spTree>
    <p:extLst>
      <p:ext uri="{BB962C8B-B14F-4D97-AF65-F5344CB8AC3E}">
        <p14:creationId xmlns:p14="http://schemas.microsoft.com/office/powerpoint/2010/main" val="26143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AFA06735-5AB2-8F41-A06A-0B93ED1A1A92}"/>
              </a:ext>
            </a:extLst>
          </p:cNvPr>
          <p:cNvSpPr>
            <a:spLocks noChangeArrowheads="1"/>
          </p:cNvSpPr>
          <p:nvPr/>
        </p:nvSpPr>
        <p:spPr bwMode="auto">
          <a:xfrm>
            <a:off x="3460531" y="455805"/>
            <a:ext cx="3593200" cy="397709"/>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from ENEA C43-lab to Nucleco</a:t>
            </a:r>
          </a:p>
        </p:txBody>
      </p:sp>
      <p:grpSp>
        <p:nvGrpSpPr>
          <p:cNvPr id="10" name="Group 9">
            <a:extLst>
              <a:ext uri="{FF2B5EF4-FFF2-40B4-BE49-F238E27FC236}">
                <a16:creationId xmlns:a16="http://schemas.microsoft.com/office/drawing/2014/main" id="{B9C8B141-5CE0-5449-8554-67D0D980CB5E}"/>
              </a:ext>
            </a:extLst>
          </p:cNvPr>
          <p:cNvGrpSpPr/>
          <p:nvPr/>
        </p:nvGrpSpPr>
        <p:grpSpPr>
          <a:xfrm>
            <a:off x="5753124" y="1566105"/>
            <a:ext cx="4921419" cy="4361672"/>
            <a:chOff x="541333" y="1380552"/>
            <a:chExt cx="4921419" cy="4361672"/>
          </a:xfrm>
        </p:grpSpPr>
        <p:pic>
          <p:nvPicPr>
            <p:cNvPr id="3" name="Picture 2">
              <a:extLst>
                <a:ext uri="{FF2B5EF4-FFF2-40B4-BE49-F238E27FC236}">
                  <a16:creationId xmlns:a16="http://schemas.microsoft.com/office/drawing/2014/main" id="{A3839969-FEAD-7149-B74F-C2F14E95B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21207" y="1100678"/>
              <a:ext cx="4361672" cy="4921419"/>
            </a:xfrm>
            <a:prstGeom prst="rect">
              <a:avLst/>
            </a:prstGeom>
          </p:spPr>
        </p:pic>
        <p:sp>
          <p:nvSpPr>
            <p:cNvPr id="5" name="Oval 4">
              <a:extLst>
                <a:ext uri="{FF2B5EF4-FFF2-40B4-BE49-F238E27FC236}">
                  <a16:creationId xmlns:a16="http://schemas.microsoft.com/office/drawing/2014/main" id="{AA70FA2D-9A61-E84B-8EE8-1A11D5392EB4}"/>
                </a:ext>
              </a:extLst>
            </p:cNvPr>
            <p:cNvSpPr/>
            <p:nvPr/>
          </p:nvSpPr>
          <p:spPr>
            <a:xfrm>
              <a:off x="789302" y="2037474"/>
              <a:ext cx="424642" cy="3163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Oval 6">
              <a:extLst>
                <a:ext uri="{FF2B5EF4-FFF2-40B4-BE49-F238E27FC236}">
                  <a16:creationId xmlns:a16="http://schemas.microsoft.com/office/drawing/2014/main" id="{A6C0F316-EC0F-C74C-A011-A9AFB1D3D570}"/>
                </a:ext>
              </a:extLst>
            </p:cNvPr>
            <p:cNvSpPr/>
            <p:nvPr/>
          </p:nvSpPr>
          <p:spPr>
            <a:xfrm>
              <a:off x="4846201" y="4875268"/>
              <a:ext cx="410930" cy="3163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Freeform 7">
              <a:extLst>
                <a:ext uri="{FF2B5EF4-FFF2-40B4-BE49-F238E27FC236}">
                  <a16:creationId xmlns:a16="http://schemas.microsoft.com/office/drawing/2014/main" id="{4A69A557-638F-9B4C-A968-4B3A7D8CAAD2}"/>
                </a:ext>
              </a:extLst>
            </p:cNvPr>
            <p:cNvSpPr/>
            <p:nvPr/>
          </p:nvSpPr>
          <p:spPr>
            <a:xfrm>
              <a:off x="1198179" y="2278117"/>
              <a:ext cx="3815255" cy="3052559"/>
            </a:xfrm>
            <a:custGeom>
              <a:avLst/>
              <a:gdLst>
                <a:gd name="connsiteX0" fmla="*/ 0 w 3815255"/>
                <a:gd name="connsiteY0" fmla="*/ 0 h 3042745"/>
                <a:gd name="connsiteX1" fmla="*/ 536028 w 3815255"/>
                <a:gd name="connsiteY1" fmla="*/ 252249 h 3042745"/>
                <a:gd name="connsiteX2" fmla="*/ 622738 w 3815255"/>
                <a:gd name="connsiteY2" fmla="*/ 851338 h 3042745"/>
                <a:gd name="connsiteX3" fmla="*/ 638504 w 3815255"/>
                <a:gd name="connsiteY3" fmla="*/ 1206062 h 3042745"/>
                <a:gd name="connsiteX4" fmla="*/ 859221 w 3815255"/>
                <a:gd name="connsiteY4" fmla="*/ 1710559 h 3042745"/>
                <a:gd name="connsiteX5" fmla="*/ 2136228 w 3815255"/>
                <a:gd name="connsiteY5" fmla="*/ 1805152 h 3042745"/>
                <a:gd name="connsiteX6" fmla="*/ 3011214 w 3815255"/>
                <a:gd name="connsiteY6" fmla="*/ 1828800 h 3042745"/>
                <a:gd name="connsiteX7" fmla="*/ 3176752 w 3815255"/>
                <a:gd name="connsiteY7" fmla="*/ 2065283 h 3042745"/>
                <a:gd name="connsiteX8" fmla="*/ 3271345 w 3815255"/>
                <a:gd name="connsiteY8" fmla="*/ 2435773 h 3042745"/>
                <a:gd name="connsiteX9" fmla="*/ 3263462 w 3815255"/>
                <a:gd name="connsiteY9" fmla="*/ 2735317 h 3042745"/>
                <a:gd name="connsiteX10" fmla="*/ 3563007 w 3815255"/>
                <a:gd name="connsiteY10" fmla="*/ 2900855 h 3042745"/>
                <a:gd name="connsiteX11" fmla="*/ 3736428 w 3815255"/>
                <a:gd name="connsiteY11" fmla="*/ 3042745 h 3042745"/>
                <a:gd name="connsiteX12" fmla="*/ 3815255 w 3815255"/>
                <a:gd name="connsiteY12" fmla="*/ 2908738 h 3042745"/>
                <a:gd name="connsiteX0" fmla="*/ 0 w 3815255"/>
                <a:gd name="connsiteY0" fmla="*/ 0 h 3042745"/>
                <a:gd name="connsiteX1" fmla="*/ 536028 w 3815255"/>
                <a:gd name="connsiteY1" fmla="*/ 252249 h 3042745"/>
                <a:gd name="connsiteX2" fmla="*/ 622738 w 3815255"/>
                <a:gd name="connsiteY2" fmla="*/ 851338 h 3042745"/>
                <a:gd name="connsiteX3" fmla="*/ 638504 w 3815255"/>
                <a:gd name="connsiteY3" fmla="*/ 1206062 h 3042745"/>
                <a:gd name="connsiteX4" fmla="*/ 859221 w 3815255"/>
                <a:gd name="connsiteY4" fmla="*/ 1710559 h 3042745"/>
                <a:gd name="connsiteX5" fmla="*/ 2136228 w 3815255"/>
                <a:gd name="connsiteY5" fmla="*/ 1805152 h 3042745"/>
                <a:gd name="connsiteX6" fmla="*/ 3011214 w 3815255"/>
                <a:gd name="connsiteY6" fmla="*/ 1828800 h 3042745"/>
                <a:gd name="connsiteX7" fmla="*/ 3176752 w 3815255"/>
                <a:gd name="connsiteY7" fmla="*/ 2065283 h 3042745"/>
                <a:gd name="connsiteX8" fmla="*/ 3271345 w 3815255"/>
                <a:gd name="connsiteY8" fmla="*/ 2435773 h 3042745"/>
                <a:gd name="connsiteX9" fmla="*/ 3263462 w 3815255"/>
                <a:gd name="connsiteY9" fmla="*/ 2735317 h 3042745"/>
                <a:gd name="connsiteX10" fmla="*/ 3563007 w 3815255"/>
                <a:gd name="connsiteY10" fmla="*/ 2900855 h 3042745"/>
                <a:gd name="connsiteX11" fmla="*/ 3736428 w 3815255"/>
                <a:gd name="connsiteY11" fmla="*/ 3042745 h 3042745"/>
                <a:gd name="connsiteX12" fmla="*/ 3815255 w 3815255"/>
                <a:gd name="connsiteY12" fmla="*/ 2908738 h 3042745"/>
                <a:gd name="connsiteX0" fmla="*/ 0 w 3815255"/>
                <a:gd name="connsiteY0" fmla="*/ 0 h 3042745"/>
                <a:gd name="connsiteX1" fmla="*/ 536028 w 3815255"/>
                <a:gd name="connsiteY1" fmla="*/ 252249 h 3042745"/>
                <a:gd name="connsiteX2" fmla="*/ 622738 w 3815255"/>
                <a:gd name="connsiteY2" fmla="*/ 851338 h 3042745"/>
                <a:gd name="connsiteX3" fmla="*/ 638504 w 3815255"/>
                <a:gd name="connsiteY3" fmla="*/ 1206062 h 3042745"/>
                <a:gd name="connsiteX4" fmla="*/ 859221 w 3815255"/>
                <a:gd name="connsiteY4" fmla="*/ 1710559 h 3042745"/>
                <a:gd name="connsiteX5" fmla="*/ 2136228 w 3815255"/>
                <a:gd name="connsiteY5" fmla="*/ 1805152 h 3042745"/>
                <a:gd name="connsiteX6" fmla="*/ 3011214 w 3815255"/>
                <a:gd name="connsiteY6" fmla="*/ 1828800 h 3042745"/>
                <a:gd name="connsiteX7" fmla="*/ 3176752 w 3815255"/>
                <a:gd name="connsiteY7" fmla="*/ 2065283 h 3042745"/>
                <a:gd name="connsiteX8" fmla="*/ 3271345 w 3815255"/>
                <a:gd name="connsiteY8" fmla="*/ 2435773 h 3042745"/>
                <a:gd name="connsiteX9" fmla="*/ 3263462 w 3815255"/>
                <a:gd name="connsiteY9" fmla="*/ 2735317 h 3042745"/>
                <a:gd name="connsiteX10" fmla="*/ 3563007 w 3815255"/>
                <a:gd name="connsiteY10" fmla="*/ 2900855 h 3042745"/>
                <a:gd name="connsiteX11" fmla="*/ 3736428 w 3815255"/>
                <a:gd name="connsiteY11" fmla="*/ 3042745 h 3042745"/>
                <a:gd name="connsiteX12" fmla="*/ 3815255 w 3815255"/>
                <a:gd name="connsiteY12" fmla="*/ 2908738 h 3042745"/>
                <a:gd name="connsiteX0" fmla="*/ 0 w 3815255"/>
                <a:gd name="connsiteY0" fmla="*/ 0 h 3042745"/>
                <a:gd name="connsiteX1" fmla="*/ 536028 w 3815255"/>
                <a:gd name="connsiteY1" fmla="*/ 252249 h 3042745"/>
                <a:gd name="connsiteX2" fmla="*/ 622738 w 3815255"/>
                <a:gd name="connsiteY2" fmla="*/ 851338 h 3042745"/>
                <a:gd name="connsiteX3" fmla="*/ 638504 w 3815255"/>
                <a:gd name="connsiteY3" fmla="*/ 1206062 h 3042745"/>
                <a:gd name="connsiteX4" fmla="*/ 859221 w 3815255"/>
                <a:gd name="connsiteY4" fmla="*/ 1710559 h 3042745"/>
                <a:gd name="connsiteX5" fmla="*/ 2136228 w 3815255"/>
                <a:gd name="connsiteY5" fmla="*/ 1805152 h 3042745"/>
                <a:gd name="connsiteX6" fmla="*/ 3011214 w 3815255"/>
                <a:gd name="connsiteY6" fmla="*/ 1828800 h 3042745"/>
                <a:gd name="connsiteX7" fmla="*/ 3176752 w 3815255"/>
                <a:gd name="connsiteY7" fmla="*/ 2065283 h 3042745"/>
                <a:gd name="connsiteX8" fmla="*/ 3271345 w 3815255"/>
                <a:gd name="connsiteY8" fmla="*/ 2435773 h 3042745"/>
                <a:gd name="connsiteX9" fmla="*/ 3263462 w 3815255"/>
                <a:gd name="connsiteY9" fmla="*/ 2735317 h 3042745"/>
                <a:gd name="connsiteX10" fmla="*/ 3563007 w 3815255"/>
                <a:gd name="connsiteY10" fmla="*/ 2900855 h 3042745"/>
                <a:gd name="connsiteX11" fmla="*/ 3736428 w 3815255"/>
                <a:gd name="connsiteY11" fmla="*/ 3042745 h 3042745"/>
                <a:gd name="connsiteX12" fmla="*/ 3815255 w 3815255"/>
                <a:gd name="connsiteY12" fmla="*/ 2908738 h 3042745"/>
                <a:gd name="connsiteX0" fmla="*/ 0 w 3815255"/>
                <a:gd name="connsiteY0" fmla="*/ 0 h 3042745"/>
                <a:gd name="connsiteX1" fmla="*/ 536028 w 3815255"/>
                <a:gd name="connsiteY1" fmla="*/ 252249 h 3042745"/>
                <a:gd name="connsiteX2" fmla="*/ 622738 w 3815255"/>
                <a:gd name="connsiteY2" fmla="*/ 851338 h 3042745"/>
                <a:gd name="connsiteX3" fmla="*/ 638504 w 3815255"/>
                <a:gd name="connsiteY3" fmla="*/ 1206062 h 3042745"/>
                <a:gd name="connsiteX4" fmla="*/ 859221 w 3815255"/>
                <a:gd name="connsiteY4" fmla="*/ 1710559 h 3042745"/>
                <a:gd name="connsiteX5" fmla="*/ 2136228 w 3815255"/>
                <a:gd name="connsiteY5" fmla="*/ 1805152 h 3042745"/>
                <a:gd name="connsiteX6" fmla="*/ 3011214 w 3815255"/>
                <a:gd name="connsiteY6" fmla="*/ 1828800 h 3042745"/>
                <a:gd name="connsiteX7" fmla="*/ 3176752 w 3815255"/>
                <a:gd name="connsiteY7" fmla="*/ 2065283 h 3042745"/>
                <a:gd name="connsiteX8" fmla="*/ 3271345 w 3815255"/>
                <a:gd name="connsiteY8" fmla="*/ 2435773 h 3042745"/>
                <a:gd name="connsiteX9" fmla="*/ 3263462 w 3815255"/>
                <a:gd name="connsiteY9" fmla="*/ 2735317 h 3042745"/>
                <a:gd name="connsiteX10" fmla="*/ 3563007 w 3815255"/>
                <a:gd name="connsiteY10" fmla="*/ 2900855 h 3042745"/>
                <a:gd name="connsiteX11" fmla="*/ 3736428 w 3815255"/>
                <a:gd name="connsiteY11" fmla="*/ 3042745 h 3042745"/>
                <a:gd name="connsiteX12" fmla="*/ 3815255 w 3815255"/>
                <a:gd name="connsiteY12" fmla="*/ 2908738 h 3042745"/>
                <a:gd name="connsiteX0" fmla="*/ 0 w 3815255"/>
                <a:gd name="connsiteY0" fmla="*/ 0 h 3042745"/>
                <a:gd name="connsiteX1" fmla="*/ 536028 w 3815255"/>
                <a:gd name="connsiteY1" fmla="*/ 252249 h 3042745"/>
                <a:gd name="connsiteX2" fmla="*/ 622738 w 3815255"/>
                <a:gd name="connsiteY2" fmla="*/ 851338 h 3042745"/>
                <a:gd name="connsiteX3" fmla="*/ 638504 w 3815255"/>
                <a:gd name="connsiteY3" fmla="*/ 1206062 h 3042745"/>
                <a:gd name="connsiteX4" fmla="*/ 859221 w 3815255"/>
                <a:gd name="connsiteY4" fmla="*/ 1710559 h 3042745"/>
                <a:gd name="connsiteX5" fmla="*/ 2136228 w 3815255"/>
                <a:gd name="connsiteY5" fmla="*/ 1805152 h 3042745"/>
                <a:gd name="connsiteX6" fmla="*/ 3011214 w 3815255"/>
                <a:gd name="connsiteY6" fmla="*/ 1828800 h 3042745"/>
                <a:gd name="connsiteX7" fmla="*/ 3176752 w 3815255"/>
                <a:gd name="connsiteY7" fmla="*/ 2065283 h 3042745"/>
                <a:gd name="connsiteX8" fmla="*/ 3271345 w 3815255"/>
                <a:gd name="connsiteY8" fmla="*/ 2435773 h 3042745"/>
                <a:gd name="connsiteX9" fmla="*/ 3263462 w 3815255"/>
                <a:gd name="connsiteY9" fmla="*/ 2735317 h 3042745"/>
                <a:gd name="connsiteX10" fmla="*/ 3563007 w 3815255"/>
                <a:gd name="connsiteY10" fmla="*/ 2900855 h 3042745"/>
                <a:gd name="connsiteX11" fmla="*/ 3736428 w 3815255"/>
                <a:gd name="connsiteY11" fmla="*/ 3042745 h 3042745"/>
                <a:gd name="connsiteX12" fmla="*/ 3815255 w 3815255"/>
                <a:gd name="connsiteY12" fmla="*/ 2908738 h 3042745"/>
                <a:gd name="connsiteX0" fmla="*/ 0 w 3815255"/>
                <a:gd name="connsiteY0" fmla="*/ 0 h 3052559"/>
                <a:gd name="connsiteX1" fmla="*/ 536028 w 3815255"/>
                <a:gd name="connsiteY1" fmla="*/ 252249 h 3052559"/>
                <a:gd name="connsiteX2" fmla="*/ 622738 w 3815255"/>
                <a:gd name="connsiteY2" fmla="*/ 851338 h 3052559"/>
                <a:gd name="connsiteX3" fmla="*/ 638504 w 3815255"/>
                <a:gd name="connsiteY3" fmla="*/ 1206062 h 3052559"/>
                <a:gd name="connsiteX4" fmla="*/ 859221 w 3815255"/>
                <a:gd name="connsiteY4" fmla="*/ 1710559 h 3052559"/>
                <a:gd name="connsiteX5" fmla="*/ 2136228 w 3815255"/>
                <a:gd name="connsiteY5" fmla="*/ 1805152 h 3052559"/>
                <a:gd name="connsiteX6" fmla="*/ 3011214 w 3815255"/>
                <a:gd name="connsiteY6" fmla="*/ 1828800 h 3052559"/>
                <a:gd name="connsiteX7" fmla="*/ 3176752 w 3815255"/>
                <a:gd name="connsiteY7" fmla="*/ 2065283 h 3052559"/>
                <a:gd name="connsiteX8" fmla="*/ 3271345 w 3815255"/>
                <a:gd name="connsiteY8" fmla="*/ 2435773 h 3052559"/>
                <a:gd name="connsiteX9" fmla="*/ 3263462 w 3815255"/>
                <a:gd name="connsiteY9" fmla="*/ 2735317 h 3052559"/>
                <a:gd name="connsiteX10" fmla="*/ 3563007 w 3815255"/>
                <a:gd name="connsiteY10" fmla="*/ 2900855 h 3052559"/>
                <a:gd name="connsiteX11" fmla="*/ 3736428 w 3815255"/>
                <a:gd name="connsiteY11" fmla="*/ 3042745 h 3052559"/>
                <a:gd name="connsiteX12" fmla="*/ 3815255 w 3815255"/>
                <a:gd name="connsiteY12" fmla="*/ 2908738 h 305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255" h="3052559">
                  <a:moveTo>
                    <a:pt x="0" y="0"/>
                  </a:moveTo>
                  <a:cubicBezTo>
                    <a:pt x="178676" y="84083"/>
                    <a:pt x="432238" y="110359"/>
                    <a:pt x="536028" y="252249"/>
                  </a:cubicBezTo>
                  <a:cubicBezTo>
                    <a:pt x="639818" y="394139"/>
                    <a:pt x="605659" y="692369"/>
                    <a:pt x="622738" y="851338"/>
                  </a:cubicBezTo>
                  <a:lnTo>
                    <a:pt x="638504" y="1206062"/>
                  </a:lnTo>
                  <a:cubicBezTo>
                    <a:pt x="643759" y="1324303"/>
                    <a:pt x="609600" y="1610711"/>
                    <a:pt x="859221" y="1710559"/>
                  </a:cubicBezTo>
                  <a:lnTo>
                    <a:pt x="2136228" y="1805152"/>
                  </a:lnTo>
                  <a:cubicBezTo>
                    <a:pt x="2494893" y="1824859"/>
                    <a:pt x="2837793" y="1824859"/>
                    <a:pt x="3011214" y="1828800"/>
                  </a:cubicBezTo>
                  <a:cubicBezTo>
                    <a:pt x="3184635" y="1832741"/>
                    <a:pt x="3133397" y="1964121"/>
                    <a:pt x="3176752" y="2065283"/>
                  </a:cubicBezTo>
                  <a:lnTo>
                    <a:pt x="3271345" y="2435773"/>
                  </a:lnTo>
                  <a:cubicBezTo>
                    <a:pt x="3285797" y="2547445"/>
                    <a:pt x="3214852" y="2657803"/>
                    <a:pt x="3263462" y="2735317"/>
                  </a:cubicBezTo>
                  <a:cubicBezTo>
                    <a:pt x="3312072" y="2812831"/>
                    <a:pt x="3484179" y="2849617"/>
                    <a:pt x="3563007" y="2900855"/>
                  </a:cubicBezTo>
                  <a:lnTo>
                    <a:pt x="3736428" y="3042745"/>
                  </a:lnTo>
                  <a:cubicBezTo>
                    <a:pt x="3794235" y="3090042"/>
                    <a:pt x="3788979" y="2953407"/>
                    <a:pt x="3815255" y="290873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9" name="TextBox 8">
            <a:extLst>
              <a:ext uri="{FF2B5EF4-FFF2-40B4-BE49-F238E27FC236}">
                <a16:creationId xmlns:a16="http://schemas.microsoft.com/office/drawing/2014/main" id="{E2D067A0-BC14-484F-98DE-9E5D0D1543A7}"/>
              </a:ext>
            </a:extLst>
          </p:cNvPr>
          <p:cNvSpPr txBox="1"/>
          <p:nvPr/>
        </p:nvSpPr>
        <p:spPr>
          <a:xfrm>
            <a:off x="4988297" y="2058050"/>
            <a:ext cx="825867" cy="646331"/>
          </a:xfrm>
          <a:prstGeom prst="rect">
            <a:avLst/>
          </a:prstGeom>
          <a:noFill/>
        </p:spPr>
        <p:txBody>
          <a:bodyPr wrap="none" rtlCol="0">
            <a:spAutoFit/>
          </a:bodyPr>
          <a:lstStyle/>
          <a:p>
            <a:pPr algn="ctr"/>
            <a:r>
              <a:rPr lang="en-IT" b="1">
                <a:solidFill>
                  <a:schemeClr val="accent1">
                    <a:lumMod val="75000"/>
                  </a:schemeClr>
                </a:solidFill>
                <a:latin typeface="Arial"/>
                <a:cs typeface="Arial"/>
              </a:rPr>
              <a:t>ENEA</a:t>
            </a:r>
          </a:p>
          <a:p>
            <a:pPr algn="ctr"/>
            <a:r>
              <a:rPr lang="en-IT" b="1">
                <a:solidFill>
                  <a:schemeClr val="accent1">
                    <a:lumMod val="75000"/>
                  </a:schemeClr>
                </a:solidFill>
                <a:latin typeface="Arial"/>
                <a:cs typeface="Arial"/>
              </a:rPr>
              <a:t>C43</a:t>
            </a:r>
          </a:p>
        </p:txBody>
      </p:sp>
      <p:pic>
        <p:nvPicPr>
          <p:cNvPr id="6" name="Picture 5">
            <a:extLst>
              <a:ext uri="{FF2B5EF4-FFF2-40B4-BE49-F238E27FC236}">
                <a16:creationId xmlns:a16="http://schemas.microsoft.com/office/drawing/2014/main" id="{551D03CE-CFFB-1D4B-9D8E-EB91782834C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57176">
            <a:off x="8568814" y="4233971"/>
            <a:ext cx="1049369" cy="1156447"/>
          </a:xfrm>
          <a:prstGeom prst="rect">
            <a:avLst/>
          </a:prstGeom>
        </p:spPr>
      </p:pic>
      <p:pic>
        <p:nvPicPr>
          <p:cNvPr id="13" name="Picture 12">
            <a:extLst>
              <a:ext uri="{FF2B5EF4-FFF2-40B4-BE49-F238E27FC236}">
                <a16:creationId xmlns:a16="http://schemas.microsoft.com/office/drawing/2014/main" id="{A3D07EEA-F7E2-0A43-A3BD-5F3244062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4544" y="5015213"/>
            <a:ext cx="1012796" cy="551883"/>
          </a:xfrm>
          <a:prstGeom prst="rect">
            <a:avLst/>
          </a:prstGeom>
        </p:spPr>
      </p:pic>
      <p:pic>
        <p:nvPicPr>
          <p:cNvPr id="14" name="Picture 13">
            <a:extLst>
              <a:ext uri="{FF2B5EF4-FFF2-40B4-BE49-F238E27FC236}">
                <a16:creationId xmlns:a16="http://schemas.microsoft.com/office/drawing/2014/main" id="{636D0938-BB50-094A-BF18-56803ABF59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28" y="2539405"/>
            <a:ext cx="3428455" cy="2541342"/>
          </a:xfrm>
          <a:prstGeom prst="rect">
            <a:avLst/>
          </a:prstGeom>
        </p:spPr>
      </p:pic>
    </p:spTree>
    <p:extLst>
      <p:ext uri="{BB962C8B-B14F-4D97-AF65-F5344CB8AC3E}">
        <p14:creationId xmlns:p14="http://schemas.microsoft.com/office/powerpoint/2010/main" val="263684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CB1BD-BB81-564F-B03E-29DC22563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69" y="2601310"/>
            <a:ext cx="4328267" cy="2450881"/>
          </a:xfrm>
          <a:prstGeom prst="rect">
            <a:avLst/>
          </a:prstGeom>
        </p:spPr>
      </p:pic>
      <p:pic>
        <p:nvPicPr>
          <p:cNvPr id="5" name="Picture 4">
            <a:extLst>
              <a:ext uri="{FF2B5EF4-FFF2-40B4-BE49-F238E27FC236}">
                <a16:creationId xmlns:a16="http://schemas.microsoft.com/office/drawing/2014/main" id="{C4D3E21E-3B76-0A42-874E-4021F2071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799" y="2601309"/>
            <a:ext cx="5818114" cy="2450881"/>
          </a:xfrm>
          <a:prstGeom prst="rect">
            <a:avLst/>
          </a:prstGeom>
        </p:spPr>
      </p:pic>
      <p:sp>
        <p:nvSpPr>
          <p:cNvPr id="6" name="Rectangle 9">
            <a:extLst>
              <a:ext uri="{FF2B5EF4-FFF2-40B4-BE49-F238E27FC236}">
                <a16:creationId xmlns:a16="http://schemas.microsoft.com/office/drawing/2014/main" id="{7055F8C6-6F73-1848-B5A7-754D43030790}"/>
              </a:ext>
            </a:extLst>
          </p:cNvPr>
          <p:cNvSpPr>
            <a:spLocks noChangeArrowheads="1"/>
          </p:cNvSpPr>
          <p:nvPr/>
        </p:nvSpPr>
        <p:spPr bwMode="auto">
          <a:xfrm>
            <a:off x="4589388" y="757863"/>
            <a:ext cx="3013224" cy="1165728"/>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a:solidFill>
                  <a:schemeClr val="accent1">
                    <a:lumMod val="75000"/>
                  </a:schemeClr>
                </a:solidFill>
                <a:latin typeface="Arial" panose="020B0604020202020204" pitchFamily="34" charset="0"/>
                <a:cs typeface="Arial" panose="020B0604020202020204" pitchFamily="34" charset="0"/>
              </a:rPr>
              <a:t>Tests at Nucleco: </a:t>
            </a:r>
          </a:p>
          <a:p>
            <a:pPr marL="285750" indent="-285750">
              <a:buFont typeface="Arial" panose="020B0604020202020204" pitchFamily="34" charset="0"/>
              <a:buChar char="•"/>
            </a:pPr>
            <a:r>
              <a:rPr lang="en-US" altLang="en-US" sz="1400" b="1">
                <a:solidFill>
                  <a:schemeClr val="accent1">
                    <a:lumMod val="75000"/>
                  </a:schemeClr>
                </a:solidFill>
                <a:latin typeface="Arial" panose="020B0604020202020204" pitchFamily="34" charset="0"/>
                <a:cs typeface="Arial" panose="020B0604020202020204" pitchFamily="34" charset="0"/>
              </a:rPr>
              <a:t>14-15 Dec 2022</a:t>
            </a:r>
          </a:p>
          <a:p>
            <a:pPr marL="285750" indent="-285750">
              <a:buFont typeface="Arial" panose="020B0604020202020204" pitchFamily="34" charset="0"/>
              <a:buChar char="•"/>
            </a:pPr>
            <a:r>
              <a:rPr lang="en-US" altLang="en-US" sz="1400" b="1">
                <a:solidFill>
                  <a:schemeClr val="accent1">
                    <a:lumMod val="75000"/>
                  </a:schemeClr>
                </a:solidFill>
                <a:latin typeface="Arial" panose="020B0604020202020204" pitchFamily="34" charset="0"/>
                <a:cs typeface="Arial" panose="020B0604020202020204" pitchFamily="34" charset="0"/>
              </a:rPr>
              <a:t>15-22 Dec 2022</a:t>
            </a:r>
          </a:p>
          <a:p>
            <a:pPr marL="285750" indent="-285750">
              <a:buFont typeface="Arial" panose="020B0604020202020204" pitchFamily="34" charset="0"/>
              <a:buChar char="•"/>
            </a:pPr>
            <a:r>
              <a:rPr lang="en-US" altLang="en-US" sz="1400" b="1">
                <a:solidFill>
                  <a:schemeClr val="accent1">
                    <a:lumMod val="75000"/>
                  </a:schemeClr>
                </a:solidFill>
                <a:latin typeface="Arial" panose="020B0604020202020204" pitchFamily="34" charset="0"/>
                <a:cs typeface="Arial" panose="020B0604020202020204" pitchFamily="34" charset="0"/>
              </a:rPr>
              <a:t>23 Dec 2022 to 26 Jan 2023</a:t>
            </a:r>
          </a:p>
        </p:txBody>
      </p:sp>
    </p:spTree>
    <p:extLst>
      <p:ext uri="{BB962C8B-B14F-4D97-AF65-F5344CB8AC3E}">
        <p14:creationId xmlns:p14="http://schemas.microsoft.com/office/powerpoint/2010/main" val="37015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54F18B-C0E7-264F-9621-43A75486595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3061" y="1683508"/>
            <a:ext cx="6178859" cy="5002375"/>
          </a:xfrm>
          <a:prstGeom prst="rect">
            <a:avLst/>
          </a:prstGeom>
        </p:spPr>
      </p:pic>
      <p:pic>
        <p:nvPicPr>
          <p:cNvPr id="13" name="Picture 12">
            <a:extLst>
              <a:ext uri="{FF2B5EF4-FFF2-40B4-BE49-F238E27FC236}">
                <a16:creationId xmlns:a16="http://schemas.microsoft.com/office/drawing/2014/main" id="{0C32BFF3-CC8A-BB44-B1EE-C32B4E73E5F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700000">
            <a:off x="6489392" y="888985"/>
            <a:ext cx="3016216" cy="2880000"/>
          </a:xfrm>
          <a:prstGeom prst="rect">
            <a:avLst/>
          </a:prstGeom>
        </p:spPr>
      </p:pic>
      <p:pic>
        <p:nvPicPr>
          <p:cNvPr id="15" name="Picture 14">
            <a:extLst>
              <a:ext uri="{FF2B5EF4-FFF2-40B4-BE49-F238E27FC236}">
                <a16:creationId xmlns:a16="http://schemas.microsoft.com/office/drawing/2014/main" id="{DF28796B-AA26-054D-B504-0C05C6E79B9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700000">
            <a:off x="6492832" y="3161255"/>
            <a:ext cx="3016216" cy="2880000"/>
          </a:xfrm>
          <a:prstGeom prst="rect">
            <a:avLst/>
          </a:prstGeom>
        </p:spPr>
      </p:pic>
      <p:pic>
        <p:nvPicPr>
          <p:cNvPr id="17" name="Picture 16">
            <a:extLst>
              <a:ext uri="{FF2B5EF4-FFF2-40B4-BE49-F238E27FC236}">
                <a16:creationId xmlns:a16="http://schemas.microsoft.com/office/drawing/2014/main" id="{3582A9CD-45BA-A54D-82FF-6B629315D06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700000">
            <a:off x="8794005" y="871228"/>
            <a:ext cx="3016216" cy="2880000"/>
          </a:xfrm>
          <a:prstGeom prst="rect">
            <a:avLst/>
          </a:prstGeom>
        </p:spPr>
      </p:pic>
      <p:pic>
        <p:nvPicPr>
          <p:cNvPr id="19" name="Picture 18">
            <a:extLst>
              <a:ext uri="{FF2B5EF4-FFF2-40B4-BE49-F238E27FC236}">
                <a16:creationId xmlns:a16="http://schemas.microsoft.com/office/drawing/2014/main" id="{66A9BE89-8CFD-A84A-9E46-1C6F545FCDF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700000">
            <a:off x="8793292" y="3180731"/>
            <a:ext cx="3021081" cy="2880000"/>
          </a:xfrm>
          <a:prstGeom prst="rect">
            <a:avLst/>
          </a:prstGeom>
        </p:spPr>
      </p:pic>
      <p:sp>
        <p:nvSpPr>
          <p:cNvPr id="21" name="Rectangle 9">
            <a:extLst>
              <a:ext uri="{FF2B5EF4-FFF2-40B4-BE49-F238E27FC236}">
                <a16:creationId xmlns:a16="http://schemas.microsoft.com/office/drawing/2014/main" id="{12F1F9C4-B2E8-234F-9E8E-E050EC32DC4F}"/>
              </a:ext>
            </a:extLst>
          </p:cNvPr>
          <p:cNvSpPr>
            <a:spLocks noChangeArrowheads="1"/>
          </p:cNvSpPr>
          <p:nvPr/>
        </p:nvSpPr>
        <p:spPr bwMode="auto">
          <a:xfrm>
            <a:off x="911388" y="350902"/>
            <a:ext cx="5536655" cy="1211567"/>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600" b="1">
                <a:solidFill>
                  <a:schemeClr val="accent1">
                    <a:lumMod val="75000"/>
                  </a:schemeClr>
                </a:solidFill>
                <a:latin typeface="Arial" panose="020B0604020202020204" pitchFamily="34" charset="0"/>
                <a:cs typeface="Arial" panose="020B0604020202020204" pitchFamily="34" charset="0"/>
              </a:rPr>
              <a:t>neutrons at Nucleco 21-Dec-22 to 11-Jan-23</a:t>
            </a:r>
            <a:endParaRPr lang="en-US" altLang="en-US" sz="1400" b="1">
              <a:solidFill>
                <a:schemeClr val="accent1">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sz="1400" b="1">
                <a:solidFill>
                  <a:schemeClr val="accent1">
                    <a:lumMod val="75000"/>
                  </a:schemeClr>
                </a:solidFill>
                <a:latin typeface="Arial" panose="020B0604020202020204" pitchFamily="34" charset="0"/>
                <a:cs typeface="Arial" panose="020B0604020202020204" pitchFamily="34" charset="0"/>
              </a:rPr>
              <a:t>stable SiLiF data rates</a:t>
            </a:r>
          </a:p>
          <a:p>
            <a:pPr marL="285750" indent="-285750">
              <a:buFont typeface="Arial" panose="020B0604020202020204" pitchFamily="34" charset="0"/>
              <a:buChar char="•"/>
            </a:pPr>
            <a:r>
              <a:rPr lang="en-US" altLang="en-US" sz="1400" b="1">
                <a:solidFill>
                  <a:schemeClr val="accent1">
                    <a:lumMod val="75000"/>
                  </a:schemeClr>
                </a:solidFill>
                <a:latin typeface="Arial" panose="020B0604020202020204" pitchFamily="34" charset="0"/>
                <a:cs typeface="Arial" panose="020B0604020202020204" pitchFamily="34" charset="0"/>
              </a:rPr>
              <a:t>N-01 has no counts: wrong threshold</a:t>
            </a:r>
          </a:p>
          <a:p>
            <a:pPr marL="285750" indent="-285750">
              <a:buFont typeface="Arial" panose="020B0604020202020204" pitchFamily="34" charset="0"/>
              <a:buChar char="•"/>
            </a:pPr>
            <a:r>
              <a:rPr lang="en-US" altLang="en-US" sz="1400" b="1">
                <a:solidFill>
                  <a:schemeClr val="accent1">
                    <a:lumMod val="75000"/>
                  </a:schemeClr>
                </a:solidFill>
                <a:latin typeface="Arial" panose="020B0604020202020204" pitchFamily="34" charset="0"/>
                <a:cs typeface="Arial" panose="020B0604020202020204" pitchFamily="34" charset="0"/>
              </a:rPr>
              <a:t>E-12 and W-06 have few counts: wrong threshold? </a:t>
            </a:r>
          </a:p>
        </p:txBody>
      </p:sp>
    </p:spTree>
    <p:extLst>
      <p:ext uri="{BB962C8B-B14F-4D97-AF65-F5344CB8AC3E}">
        <p14:creationId xmlns:p14="http://schemas.microsoft.com/office/powerpoint/2010/main" val="15073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D123806-57DF-4A4F-897A-F07E0729DF00}"/>
              </a:ext>
            </a:extLst>
          </p:cNvPr>
          <p:cNvGraphicFramePr>
            <a:graphicFrameLocks noGrp="1"/>
          </p:cNvGraphicFramePr>
          <p:nvPr>
            <p:extLst>
              <p:ext uri="{D42A27DB-BD31-4B8C-83A1-F6EECF244321}">
                <p14:modId xmlns:p14="http://schemas.microsoft.com/office/powerpoint/2010/main" val="3481324491"/>
              </p:ext>
            </p:extLst>
          </p:nvPr>
        </p:nvGraphicFramePr>
        <p:xfrm>
          <a:off x="838200" y="1211803"/>
          <a:ext cx="9794304" cy="4983898"/>
        </p:xfrm>
        <a:graphic>
          <a:graphicData uri="http://schemas.openxmlformats.org/drawingml/2006/table">
            <a:tbl>
              <a:tblPr/>
              <a:tblGrid>
                <a:gridCol w="708433">
                  <a:extLst>
                    <a:ext uri="{9D8B030D-6E8A-4147-A177-3AD203B41FA5}">
                      <a16:colId xmlns:a16="http://schemas.microsoft.com/office/drawing/2014/main" val="3719752304"/>
                    </a:ext>
                  </a:extLst>
                </a:gridCol>
                <a:gridCol w="3785943">
                  <a:extLst>
                    <a:ext uri="{9D8B030D-6E8A-4147-A177-3AD203B41FA5}">
                      <a16:colId xmlns:a16="http://schemas.microsoft.com/office/drawing/2014/main" val="3873324086"/>
                    </a:ext>
                  </a:extLst>
                </a:gridCol>
                <a:gridCol w="3531640">
                  <a:extLst>
                    <a:ext uri="{9D8B030D-6E8A-4147-A177-3AD203B41FA5}">
                      <a16:colId xmlns:a16="http://schemas.microsoft.com/office/drawing/2014/main" val="1790341386"/>
                    </a:ext>
                  </a:extLst>
                </a:gridCol>
                <a:gridCol w="700261">
                  <a:extLst>
                    <a:ext uri="{9D8B030D-6E8A-4147-A177-3AD203B41FA5}">
                      <a16:colId xmlns:a16="http://schemas.microsoft.com/office/drawing/2014/main" val="438746371"/>
                    </a:ext>
                  </a:extLst>
                </a:gridCol>
                <a:gridCol w="1068027">
                  <a:extLst>
                    <a:ext uri="{9D8B030D-6E8A-4147-A177-3AD203B41FA5}">
                      <a16:colId xmlns:a16="http://schemas.microsoft.com/office/drawing/2014/main" val="69461666"/>
                    </a:ext>
                  </a:extLst>
                </a:gridCol>
              </a:tblGrid>
              <a:tr h="733359">
                <a:tc>
                  <a:txBody>
                    <a:bodyPr/>
                    <a:lstStyle/>
                    <a:p>
                      <a:pPr marL="0" indent="0">
                        <a:tabLst/>
                      </a:pPr>
                      <a:r>
                        <a:rPr lang="en-US" sz="1400">
                          <a:effectLst/>
                          <a:latin typeface="Arial" panose="020B0604020202020204" pitchFamily="34" charset="0"/>
                          <a:cs typeface="Arial" panose="020B0604020202020204" pitchFamily="34" charset="0"/>
                        </a:rPr>
                        <a:t>D7.1 </a:t>
                      </a:r>
                    </a:p>
                  </a:txBody>
                  <a:tcPr anchor="ctr">
                    <a:lnL w="6096"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solidFill>
                            <a:srgbClr val="FF0000"/>
                          </a:solidFill>
                          <a:effectLst/>
                          <a:latin typeface="Arial" panose="020B0604020202020204" pitchFamily="34" charset="0"/>
                          <a:cs typeface="Arial" panose="020B0604020202020204" pitchFamily="34" charset="0"/>
                        </a:rPr>
                        <a:t>INFN</a:t>
                      </a:r>
                      <a:r>
                        <a:rPr lang="en-US" sz="1400">
                          <a:effectLst/>
                          <a:latin typeface="Arial" panose="020B0604020202020204" pitchFamily="34" charset="0"/>
                          <a:cs typeface="Arial" panose="020B0604020202020204" pitchFamily="34" charset="0"/>
                        </a:rPr>
                        <a:t> - Design of the integrated prototype</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effectLst/>
                          <a:latin typeface="Arial" panose="020B0604020202020204" pitchFamily="34" charset="0"/>
                          <a:cs typeface="Arial" panose="020B0604020202020204" pitchFamily="34" charset="0"/>
                        </a:rPr>
                        <a:t>Report of the integrated system that will be used during the final demonstration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effectLst/>
                          <a:latin typeface="Arial" panose="020B0604020202020204" pitchFamily="34" charset="0"/>
                          <a:cs typeface="Arial" panose="020B0604020202020204" pitchFamily="34" charset="0"/>
                        </a:rPr>
                        <a:t>M10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endParaRPr lang="en-US" sz="1400">
                        <a:effectLst/>
                        <a:latin typeface="Arial" panose="020B0604020202020204" pitchFamily="34" charset="0"/>
                        <a:cs typeface="Arial" panose="020B0604020202020204" pitchFamily="34" charset="0"/>
                      </a:endParaRP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9903848"/>
                  </a:ext>
                </a:extLst>
              </a:tr>
              <a:tr h="746360">
                <a:tc>
                  <a:txBody>
                    <a:bodyPr/>
                    <a:lstStyle/>
                    <a:p>
                      <a:r>
                        <a:rPr lang="en-US" sz="1400">
                          <a:effectLst/>
                          <a:latin typeface="Arial" panose="020B0604020202020204" pitchFamily="34" charset="0"/>
                          <a:cs typeface="Arial" panose="020B0604020202020204" pitchFamily="34" charset="0"/>
                        </a:rPr>
                        <a:t>D7.2 </a:t>
                      </a:r>
                    </a:p>
                  </a:txBody>
                  <a:tcPr anchor="ctr">
                    <a:lnL w="6096"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solidFill>
                            <a:srgbClr val="FF0000"/>
                          </a:solidFill>
                          <a:effectLst/>
                          <a:latin typeface="Arial" panose="020B0604020202020204" pitchFamily="34" charset="0"/>
                          <a:cs typeface="Arial" panose="020B0604020202020204" pitchFamily="34" charset="0"/>
                        </a:rPr>
                        <a:t>INFN</a:t>
                      </a:r>
                      <a:r>
                        <a:rPr lang="en-US" sz="1400">
                          <a:effectLst/>
                          <a:latin typeface="Arial" panose="020B0604020202020204" pitchFamily="34" charset="0"/>
                          <a:cs typeface="Arial" panose="020B0604020202020204" pitchFamily="34" charset="0"/>
                        </a:rPr>
                        <a:t> - Integrated monitoring grid system</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effectLst/>
                          <a:latin typeface="Arial" panose="020B0604020202020204" pitchFamily="34" charset="0"/>
                          <a:cs typeface="Arial" panose="020B0604020202020204" pitchFamily="34" charset="0"/>
                        </a:rPr>
                        <a:t>Deployable monitoring grid prototype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effectLst/>
                          <a:latin typeface="Arial" panose="020B0604020202020204" pitchFamily="34" charset="0"/>
                          <a:cs typeface="Arial" panose="020B0604020202020204" pitchFamily="34" charset="0"/>
                        </a:rPr>
                        <a:t>M24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endParaRPr lang="en-US" sz="1400">
                        <a:effectLst/>
                        <a:latin typeface="Arial" panose="020B0604020202020204" pitchFamily="34" charset="0"/>
                        <a:cs typeface="Arial" panose="020B0604020202020204" pitchFamily="34" charset="0"/>
                      </a:endParaRP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554670"/>
                  </a:ext>
                </a:extLst>
              </a:tr>
              <a:tr h="846583">
                <a:tc>
                  <a:txBody>
                    <a:bodyPr/>
                    <a:lstStyle/>
                    <a:p>
                      <a:r>
                        <a:rPr lang="en-US" sz="1400">
                          <a:effectLst/>
                          <a:latin typeface="Arial" panose="020B0604020202020204" pitchFamily="34" charset="0"/>
                          <a:cs typeface="Arial" panose="020B0604020202020204" pitchFamily="34" charset="0"/>
                        </a:rPr>
                        <a:t>D7.3 </a:t>
                      </a:r>
                    </a:p>
                  </a:txBody>
                  <a:tcPr anchor="ctr">
                    <a:lnL w="6096"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solidFill>
                            <a:srgbClr val="FF0000"/>
                          </a:solidFill>
                          <a:effectLst/>
                          <a:latin typeface="Arial" panose="020B0604020202020204" pitchFamily="34" charset="0"/>
                          <a:cs typeface="Arial" panose="020B0604020202020204" pitchFamily="34" charset="0"/>
                        </a:rPr>
                        <a:t>INFN</a:t>
                      </a:r>
                      <a:r>
                        <a:rPr lang="en-US" sz="1400">
                          <a:effectLst/>
                          <a:latin typeface="Arial" panose="020B0604020202020204" pitchFamily="34" charset="0"/>
                          <a:cs typeface="Arial" panose="020B0604020202020204" pitchFamily="34" charset="0"/>
                        </a:rPr>
                        <a:t> - Report on the monitoring grid system laboratory characterisation</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effectLst/>
                          <a:latin typeface="Arial" panose="020B0604020202020204" pitchFamily="34" charset="0"/>
                          <a:cs typeface="Arial" panose="020B0604020202020204" pitchFamily="34" charset="0"/>
                        </a:rPr>
                        <a:t>Description of the characteristics of the system with description of the laboratory characterisation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i="1">
                          <a:solidFill>
                            <a:schemeClr val="tx1">
                              <a:lumMod val="50000"/>
                              <a:lumOff val="50000"/>
                            </a:schemeClr>
                          </a:solidFill>
                          <a:effectLst/>
                          <a:latin typeface="Arial" panose="020B0604020202020204" pitchFamily="34" charset="0"/>
                          <a:cs typeface="Arial" panose="020B0604020202020204" pitchFamily="34" charset="0"/>
                        </a:rPr>
                        <a:t>M28</a:t>
                      </a:r>
                    </a:p>
                    <a:p>
                      <a:r>
                        <a:rPr lang="en-US" sz="1400">
                          <a:solidFill>
                            <a:srgbClr val="FF0000"/>
                          </a:solidFill>
                          <a:effectLst/>
                          <a:latin typeface="Arial" panose="020B0604020202020204" pitchFamily="34" charset="0"/>
                          <a:cs typeface="Arial" panose="020B0604020202020204" pitchFamily="34" charset="0"/>
                        </a:rPr>
                        <a:t>M36</a:t>
                      </a:r>
                      <a:r>
                        <a:rPr lang="en-US" sz="1400">
                          <a:effectLst/>
                          <a:latin typeface="Arial" panose="020B0604020202020204" pitchFamily="34" charset="0"/>
                          <a:cs typeface="Arial" panose="020B0604020202020204" pitchFamily="34" charset="0"/>
                        </a:rPr>
                        <a:t>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endParaRPr lang="en-US" sz="1400">
                        <a:effectLst/>
                        <a:latin typeface="Arial" panose="020B0604020202020204" pitchFamily="34" charset="0"/>
                        <a:cs typeface="Arial" panose="020B0604020202020204" pitchFamily="34" charset="0"/>
                      </a:endParaRP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0781026"/>
                  </a:ext>
                </a:extLst>
              </a:tr>
              <a:tr h="765485">
                <a:tc>
                  <a:txBody>
                    <a:bodyPr/>
                    <a:lstStyle/>
                    <a:p>
                      <a:r>
                        <a:rPr lang="en-US" sz="1400">
                          <a:effectLst/>
                          <a:latin typeface="Arial" panose="020B0604020202020204" pitchFamily="34" charset="0"/>
                          <a:cs typeface="Arial" panose="020B0604020202020204" pitchFamily="34" charset="0"/>
                        </a:rPr>
                        <a:t>D7.4 </a:t>
                      </a:r>
                    </a:p>
                  </a:txBody>
                  <a:tcPr anchor="ctr">
                    <a:lnL w="6096"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solidFill>
                            <a:srgbClr val="FF0000"/>
                          </a:solidFill>
                          <a:effectLst/>
                          <a:latin typeface="Arial" panose="020B0604020202020204" pitchFamily="34" charset="0"/>
                          <a:cs typeface="Arial" panose="020B0604020202020204" pitchFamily="34" charset="0"/>
                        </a:rPr>
                        <a:t>CAEN</a:t>
                      </a:r>
                      <a:r>
                        <a:rPr lang="en-US" sz="1400">
                          <a:effectLst/>
                          <a:latin typeface="Arial" panose="020B0604020202020204" pitchFamily="34" charset="0"/>
                          <a:cs typeface="Arial" panose="020B0604020202020204" pitchFamily="34" charset="0"/>
                        </a:rPr>
                        <a:t> - The prototype of the monitoring grid system</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effectLst/>
                          <a:latin typeface="Arial" panose="020B0604020202020204" pitchFamily="34" charset="0"/>
                          <a:cs typeface="Arial" panose="020B0604020202020204" pitchFamily="34" charset="0"/>
                        </a:rPr>
                        <a:t>System ready for the deployment in a real environment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i="1">
                          <a:solidFill>
                            <a:schemeClr val="tx1">
                              <a:lumMod val="50000"/>
                              <a:lumOff val="50000"/>
                            </a:schemeClr>
                          </a:solidFill>
                          <a:effectLst/>
                          <a:latin typeface="Arial" panose="020B0604020202020204" pitchFamily="34" charset="0"/>
                          <a:cs typeface="Arial" panose="020B0604020202020204" pitchFamily="34" charset="0"/>
                        </a:rPr>
                        <a:t>M28</a:t>
                      </a:r>
                    </a:p>
                    <a:p>
                      <a:r>
                        <a:rPr lang="en-US" sz="1400">
                          <a:solidFill>
                            <a:srgbClr val="FF0000"/>
                          </a:solidFill>
                          <a:effectLst/>
                          <a:latin typeface="Arial" panose="020B0604020202020204" pitchFamily="34" charset="0"/>
                          <a:cs typeface="Arial" panose="020B0604020202020204" pitchFamily="34" charset="0"/>
                        </a:rPr>
                        <a:t>M36</a:t>
                      </a:r>
                      <a:r>
                        <a:rPr lang="en-US" sz="1400">
                          <a:effectLst/>
                          <a:latin typeface="Arial" panose="020B0604020202020204" pitchFamily="34" charset="0"/>
                          <a:cs typeface="Arial" panose="020B0604020202020204" pitchFamily="34" charset="0"/>
                        </a:rPr>
                        <a:t>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endParaRPr lang="en-US" sz="1400">
                        <a:effectLst/>
                        <a:latin typeface="Arial" panose="020B0604020202020204" pitchFamily="34" charset="0"/>
                        <a:cs typeface="Arial" panose="020B0604020202020204" pitchFamily="34" charset="0"/>
                      </a:endParaRP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9823455"/>
                  </a:ext>
                </a:extLst>
              </a:tr>
              <a:tr h="900395">
                <a:tc>
                  <a:txBody>
                    <a:bodyPr/>
                    <a:lstStyle/>
                    <a:p>
                      <a:r>
                        <a:rPr lang="en-US" sz="1400">
                          <a:effectLst/>
                          <a:latin typeface="Arial" panose="020B0604020202020204" pitchFamily="34" charset="0"/>
                          <a:cs typeface="Arial" panose="020B0604020202020204" pitchFamily="34" charset="0"/>
                        </a:rPr>
                        <a:t>D7.5 </a:t>
                      </a:r>
                    </a:p>
                  </a:txBody>
                  <a:tcPr anchor="ctr">
                    <a:lnL w="6096"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solidFill>
                            <a:srgbClr val="FF0000"/>
                          </a:solidFill>
                          <a:effectLst/>
                          <a:latin typeface="Arial" panose="020B0604020202020204" pitchFamily="34" charset="0"/>
                          <a:cs typeface="Arial" panose="020B0604020202020204" pitchFamily="34" charset="0"/>
                        </a:rPr>
                        <a:t>CTU</a:t>
                      </a:r>
                      <a:r>
                        <a:rPr lang="en-US" sz="1400">
                          <a:effectLst/>
                          <a:latin typeface="Arial" panose="020B0604020202020204" pitchFamily="34" charset="0"/>
                          <a:cs typeface="Arial" panose="020B0604020202020204" pitchFamily="34" charset="0"/>
                        </a:rPr>
                        <a:t> - Report on the characterisation of alternative solutions for long-term monitoring system</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effectLst/>
                          <a:latin typeface="Arial" panose="020B0604020202020204" pitchFamily="34" charset="0"/>
                          <a:cs typeface="Arial" panose="020B0604020202020204" pitchFamily="34" charset="0"/>
                        </a:rPr>
                        <a:t>Description of the characteristics of the system based on Timepix detectors and main laboratory results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i="1">
                          <a:solidFill>
                            <a:schemeClr val="tx1">
                              <a:lumMod val="50000"/>
                              <a:lumOff val="50000"/>
                            </a:schemeClr>
                          </a:solidFill>
                          <a:effectLst/>
                          <a:latin typeface="Arial" panose="020B0604020202020204" pitchFamily="34" charset="0"/>
                          <a:cs typeface="Arial" panose="020B0604020202020204" pitchFamily="34" charset="0"/>
                        </a:rPr>
                        <a:t>M27</a:t>
                      </a:r>
                    </a:p>
                    <a:p>
                      <a:r>
                        <a:rPr lang="en-US" sz="1400">
                          <a:solidFill>
                            <a:srgbClr val="FF0000"/>
                          </a:solidFill>
                          <a:effectLst/>
                          <a:latin typeface="Arial" panose="020B0604020202020204" pitchFamily="34" charset="0"/>
                          <a:cs typeface="Arial" panose="020B0604020202020204" pitchFamily="34" charset="0"/>
                        </a:rPr>
                        <a:t>M36</a:t>
                      </a:r>
                      <a:r>
                        <a:rPr lang="en-US" sz="1400">
                          <a:effectLst/>
                          <a:latin typeface="Arial" panose="020B0604020202020204" pitchFamily="34" charset="0"/>
                          <a:cs typeface="Arial" panose="020B0604020202020204" pitchFamily="34" charset="0"/>
                        </a:rPr>
                        <a:t>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endParaRPr lang="en-US" sz="1400">
                        <a:effectLst/>
                        <a:latin typeface="Arial" panose="020B0604020202020204" pitchFamily="34" charset="0"/>
                        <a:cs typeface="Arial" panose="020B0604020202020204" pitchFamily="34" charset="0"/>
                      </a:endParaRP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4813702"/>
                  </a:ext>
                </a:extLst>
              </a:tr>
              <a:tr h="991716">
                <a:tc>
                  <a:txBody>
                    <a:bodyPr/>
                    <a:lstStyle/>
                    <a:p>
                      <a:r>
                        <a:rPr lang="en-US" sz="1400">
                          <a:effectLst/>
                          <a:latin typeface="Arial" panose="020B0604020202020204" pitchFamily="34" charset="0"/>
                          <a:cs typeface="Arial" panose="020B0604020202020204" pitchFamily="34" charset="0"/>
                        </a:rPr>
                        <a:t>D10.1</a:t>
                      </a:r>
                    </a:p>
                  </a:txBody>
                  <a:tcPr anchor="ctr">
                    <a:lnL w="6096"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solidFill>
                            <a:srgbClr val="FF0000"/>
                          </a:solidFill>
                          <a:effectLst/>
                          <a:latin typeface="Arial" panose="020B0604020202020204" pitchFamily="34" charset="0"/>
                          <a:cs typeface="Arial" panose="020B0604020202020204" pitchFamily="34" charset="0"/>
                        </a:rPr>
                        <a:t>INFN</a:t>
                      </a:r>
                      <a:r>
                        <a:rPr lang="en-US" sz="1400">
                          <a:effectLst/>
                          <a:latin typeface="Arial" panose="020B0604020202020204" pitchFamily="34" charset="0"/>
                          <a:cs typeface="Arial" panose="020B0604020202020204" pitchFamily="34" charset="0"/>
                        </a:rPr>
                        <a:t> - The waste monitoring grid system in a nuclear waste repository</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a:effectLst/>
                          <a:latin typeface="Arial" panose="020B0604020202020204" pitchFamily="34" charset="0"/>
                          <a:cs typeface="Arial" panose="020B0604020202020204" pitchFamily="34" charset="0"/>
                        </a:rPr>
                        <a:t>Report of the characterization of the waste monitoring grid in real environments</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400" i="1" kern="1200">
                          <a:solidFill>
                            <a:schemeClr val="tx1">
                              <a:lumMod val="50000"/>
                              <a:lumOff val="50000"/>
                            </a:schemeClr>
                          </a:solidFill>
                          <a:effectLst/>
                          <a:latin typeface="Arial" panose="020B0604020202020204" pitchFamily="34" charset="0"/>
                          <a:ea typeface="+mn-ea"/>
                          <a:cs typeface="Arial" panose="020B0604020202020204" pitchFamily="34" charset="0"/>
                        </a:rPr>
                        <a:t>M34</a:t>
                      </a:r>
                    </a:p>
                    <a:p>
                      <a:r>
                        <a:rPr lang="en-US" sz="1400">
                          <a:solidFill>
                            <a:srgbClr val="FF0000"/>
                          </a:solidFill>
                          <a:effectLst/>
                          <a:latin typeface="Arial" panose="020B0604020202020204" pitchFamily="34" charset="0"/>
                          <a:cs typeface="Arial" panose="020B0604020202020204" pitchFamily="34" charset="0"/>
                        </a:rPr>
                        <a:t>M41</a:t>
                      </a:r>
                      <a:endParaRPr lang="en-US" sz="1400" i="1" kern="1200">
                        <a:solidFill>
                          <a:schemeClr val="tx1">
                            <a:lumMod val="50000"/>
                            <a:lumOff val="50000"/>
                          </a:schemeClr>
                        </a:solidFill>
                        <a:effectLst/>
                        <a:latin typeface="Arial" panose="020B0604020202020204" pitchFamily="34" charset="0"/>
                        <a:ea typeface="+mn-ea"/>
                        <a:cs typeface="Arial" panose="020B0604020202020204" pitchFamily="34" charset="0"/>
                      </a:endParaRP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endParaRPr lang="en-US" sz="1400">
                        <a:effectLst/>
                        <a:latin typeface="Arial" panose="020B0604020202020204" pitchFamily="34" charset="0"/>
                        <a:cs typeface="Arial" panose="020B0604020202020204" pitchFamily="34" charset="0"/>
                      </a:endParaRP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40671"/>
                  </a:ext>
                </a:extLst>
              </a:tr>
            </a:tbl>
          </a:graphicData>
        </a:graphic>
      </p:graphicFrame>
      <p:pic>
        <p:nvPicPr>
          <p:cNvPr id="3" name="Picture 2" descr="semaforo_verde.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14957" y="1240831"/>
            <a:ext cx="596589" cy="679750"/>
          </a:xfrm>
          <a:prstGeom prst="rect">
            <a:avLst/>
          </a:prstGeom>
        </p:spPr>
      </p:pic>
      <p:sp>
        <p:nvSpPr>
          <p:cNvPr id="5" name="Rectangle 4">
            <a:extLst>
              <a:ext uri="{FF2B5EF4-FFF2-40B4-BE49-F238E27FC236}">
                <a16:creationId xmlns:a16="http://schemas.microsoft.com/office/drawing/2014/main" id="{E4BCEFA7-AFD1-8A41-A5D9-B03710883772}"/>
              </a:ext>
            </a:extLst>
          </p:cNvPr>
          <p:cNvSpPr/>
          <p:nvPr/>
        </p:nvSpPr>
        <p:spPr>
          <a:xfrm>
            <a:off x="10651740" y="1367012"/>
            <a:ext cx="1159292" cy="369332"/>
          </a:xfrm>
          <a:prstGeom prst="rect">
            <a:avLst/>
          </a:prstGeom>
        </p:spPr>
        <p:txBody>
          <a:bodyPr wrap="none">
            <a:spAutoFit/>
          </a:bodyPr>
          <a:lstStyle/>
          <a:p>
            <a:r>
              <a:rPr lang="en-US">
                <a:latin typeface="Arial" panose="020B0604020202020204" pitchFamily="34" charset="0"/>
                <a:cs typeface="Arial" panose="020B0604020202020204" pitchFamily="34" charset="0"/>
              </a:rPr>
              <a:t>Mar 2020</a:t>
            </a:r>
            <a:endParaRPr lang="en-US"/>
          </a:p>
        </p:txBody>
      </p:sp>
      <p:sp>
        <p:nvSpPr>
          <p:cNvPr id="13" name="Rectangle 12">
            <a:extLst>
              <a:ext uri="{FF2B5EF4-FFF2-40B4-BE49-F238E27FC236}">
                <a16:creationId xmlns:a16="http://schemas.microsoft.com/office/drawing/2014/main" id="{B366FAAB-6D35-FC49-9EE3-0FDC2D1DF7A9}"/>
              </a:ext>
            </a:extLst>
          </p:cNvPr>
          <p:cNvSpPr/>
          <p:nvPr/>
        </p:nvSpPr>
        <p:spPr>
          <a:xfrm>
            <a:off x="10613268" y="2053628"/>
            <a:ext cx="1197764" cy="369332"/>
          </a:xfrm>
          <a:prstGeom prst="rect">
            <a:avLst/>
          </a:prstGeom>
        </p:spPr>
        <p:txBody>
          <a:bodyPr wrap="none">
            <a:spAutoFit/>
          </a:bodyPr>
          <a:lstStyle/>
          <a:p>
            <a:r>
              <a:rPr lang="en-US">
                <a:latin typeface="Arial" panose="020B0604020202020204" pitchFamily="34" charset="0"/>
                <a:cs typeface="Arial" panose="020B0604020202020204" pitchFamily="34" charset="0"/>
              </a:rPr>
              <a:t>May 2021</a:t>
            </a:r>
            <a:endParaRPr lang="en-US"/>
          </a:p>
        </p:txBody>
      </p:sp>
      <p:sp>
        <p:nvSpPr>
          <p:cNvPr id="14" name="Rectangle 13">
            <a:extLst>
              <a:ext uri="{FF2B5EF4-FFF2-40B4-BE49-F238E27FC236}">
                <a16:creationId xmlns:a16="http://schemas.microsoft.com/office/drawing/2014/main" id="{028ACD8C-F893-BC40-978F-511DEB406CA3}"/>
              </a:ext>
            </a:extLst>
          </p:cNvPr>
          <p:cNvSpPr/>
          <p:nvPr/>
        </p:nvSpPr>
        <p:spPr>
          <a:xfrm>
            <a:off x="10613268" y="2865836"/>
            <a:ext cx="1197764" cy="369332"/>
          </a:xfrm>
          <a:prstGeom prst="rect">
            <a:avLst/>
          </a:prstGeom>
        </p:spPr>
        <p:txBody>
          <a:bodyPr wrap="none">
            <a:spAutoFit/>
          </a:bodyPr>
          <a:lstStyle/>
          <a:p>
            <a:r>
              <a:rPr lang="en-US">
                <a:latin typeface="Arial" panose="020B0604020202020204" pitchFamily="34" charset="0"/>
                <a:cs typeface="Arial" panose="020B0604020202020204" pitchFamily="34" charset="0"/>
              </a:rPr>
              <a:t>May 2022</a:t>
            </a:r>
            <a:endParaRPr lang="en-US"/>
          </a:p>
        </p:txBody>
      </p:sp>
      <p:sp>
        <p:nvSpPr>
          <p:cNvPr id="15" name="Rectangle 14">
            <a:extLst>
              <a:ext uri="{FF2B5EF4-FFF2-40B4-BE49-F238E27FC236}">
                <a16:creationId xmlns:a16="http://schemas.microsoft.com/office/drawing/2014/main" id="{A224E895-5CF6-E74C-BF2D-67610F036B28}"/>
              </a:ext>
            </a:extLst>
          </p:cNvPr>
          <p:cNvSpPr/>
          <p:nvPr/>
        </p:nvSpPr>
        <p:spPr>
          <a:xfrm>
            <a:off x="10613268" y="3718560"/>
            <a:ext cx="1197764" cy="369332"/>
          </a:xfrm>
          <a:prstGeom prst="rect">
            <a:avLst/>
          </a:prstGeom>
        </p:spPr>
        <p:txBody>
          <a:bodyPr wrap="none">
            <a:spAutoFit/>
          </a:bodyPr>
          <a:lstStyle/>
          <a:p>
            <a:r>
              <a:rPr lang="en-US">
                <a:latin typeface="Arial" panose="020B0604020202020204" pitchFamily="34" charset="0"/>
                <a:cs typeface="Arial" panose="020B0604020202020204" pitchFamily="34" charset="0"/>
              </a:rPr>
              <a:t>May 2022</a:t>
            </a:r>
            <a:endParaRPr lang="en-US"/>
          </a:p>
        </p:txBody>
      </p:sp>
      <p:sp>
        <p:nvSpPr>
          <p:cNvPr id="17" name="Rectangle 16">
            <a:extLst>
              <a:ext uri="{FF2B5EF4-FFF2-40B4-BE49-F238E27FC236}">
                <a16:creationId xmlns:a16="http://schemas.microsoft.com/office/drawing/2014/main" id="{4A4B171D-BC07-D44A-BC61-076D84758699}"/>
              </a:ext>
            </a:extLst>
          </p:cNvPr>
          <p:cNvSpPr/>
          <p:nvPr/>
        </p:nvSpPr>
        <p:spPr>
          <a:xfrm>
            <a:off x="10613268" y="4560275"/>
            <a:ext cx="1197764" cy="369332"/>
          </a:xfrm>
          <a:prstGeom prst="rect">
            <a:avLst/>
          </a:prstGeom>
        </p:spPr>
        <p:txBody>
          <a:bodyPr wrap="none">
            <a:spAutoFit/>
          </a:bodyPr>
          <a:lstStyle/>
          <a:p>
            <a:r>
              <a:rPr lang="en-US">
                <a:latin typeface="Arial" panose="020B0604020202020204" pitchFamily="34" charset="0"/>
                <a:cs typeface="Arial" panose="020B0604020202020204" pitchFamily="34" charset="0"/>
              </a:rPr>
              <a:t>May 2022</a:t>
            </a:r>
            <a:endParaRPr lang="en-US"/>
          </a:p>
        </p:txBody>
      </p:sp>
      <p:pic>
        <p:nvPicPr>
          <p:cNvPr id="16" name="Picture 15" descr="semaforo_verde.jpg">
            <a:extLst>
              <a:ext uri="{FF2B5EF4-FFF2-40B4-BE49-F238E27FC236}">
                <a16:creationId xmlns:a16="http://schemas.microsoft.com/office/drawing/2014/main" id="{44DF64A7-E1E6-1E44-B5E7-9E02B387F1C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14956" y="2767073"/>
            <a:ext cx="596589" cy="679750"/>
          </a:xfrm>
          <a:prstGeom prst="rect">
            <a:avLst/>
          </a:prstGeom>
        </p:spPr>
      </p:pic>
      <p:pic>
        <p:nvPicPr>
          <p:cNvPr id="18" name="Picture 17" descr="semaforo_verde.jpg">
            <a:extLst>
              <a:ext uri="{FF2B5EF4-FFF2-40B4-BE49-F238E27FC236}">
                <a16:creationId xmlns:a16="http://schemas.microsoft.com/office/drawing/2014/main" id="{713941B4-62A9-F44E-B10C-3F7296E8D7CA}"/>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14955" y="3552999"/>
            <a:ext cx="596589" cy="679750"/>
          </a:xfrm>
          <a:prstGeom prst="rect">
            <a:avLst/>
          </a:prstGeom>
        </p:spPr>
      </p:pic>
      <p:pic>
        <p:nvPicPr>
          <p:cNvPr id="19" name="Picture 18" descr="semaforo_verde.jpg">
            <a:extLst>
              <a:ext uri="{FF2B5EF4-FFF2-40B4-BE49-F238E27FC236}">
                <a16:creationId xmlns:a16="http://schemas.microsoft.com/office/drawing/2014/main" id="{56665F70-30BE-A24C-8E7B-58872A03687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14955" y="4405066"/>
            <a:ext cx="596589" cy="679750"/>
          </a:xfrm>
          <a:prstGeom prst="rect">
            <a:avLst/>
          </a:prstGeom>
        </p:spPr>
      </p:pic>
      <p:pic>
        <p:nvPicPr>
          <p:cNvPr id="20" name="Picture 19" descr="semaforo_verde.jpg">
            <a:extLst>
              <a:ext uri="{FF2B5EF4-FFF2-40B4-BE49-F238E27FC236}">
                <a16:creationId xmlns:a16="http://schemas.microsoft.com/office/drawing/2014/main" id="{7E200C25-4B1F-7E4A-BEF4-A9BAE2A88068}"/>
              </a:ext>
            </a:extLst>
          </p:cNvPr>
          <p:cNvPicPr>
            <a:picLocks noChangeAspect="1"/>
          </p:cNvPicPr>
          <p:nvPr/>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9714957" y="1981737"/>
            <a:ext cx="596589" cy="679750"/>
          </a:xfrm>
          <a:prstGeom prst="rect">
            <a:avLst/>
          </a:prstGeom>
        </p:spPr>
      </p:pic>
      <p:pic>
        <p:nvPicPr>
          <p:cNvPr id="22" name="Picture 21" descr="semaforo_verde.jpg">
            <a:extLst>
              <a:ext uri="{FF2B5EF4-FFF2-40B4-BE49-F238E27FC236}">
                <a16:creationId xmlns:a16="http://schemas.microsoft.com/office/drawing/2014/main" id="{B9705751-F666-234A-A0ED-95251F222155}"/>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14955" y="5353185"/>
            <a:ext cx="596589" cy="679750"/>
          </a:xfrm>
          <a:prstGeom prst="rect">
            <a:avLst/>
          </a:prstGeom>
        </p:spPr>
      </p:pic>
      <p:sp>
        <p:nvSpPr>
          <p:cNvPr id="23" name="Rectangle 22">
            <a:extLst>
              <a:ext uri="{FF2B5EF4-FFF2-40B4-BE49-F238E27FC236}">
                <a16:creationId xmlns:a16="http://schemas.microsoft.com/office/drawing/2014/main" id="{AEA01848-2F23-634B-B013-92F67403E878}"/>
              </a:ext>
            </a:extLst>
          </p:cNvPr>
          <p:cNvSpPr/>
          <p:nvPr/>
        </p:nvSpPr>
        <p:spPr>
          <a:xfrm>
            <a:off x="10690212" y="5466129"/>
            <a:ext cx="1120820" cy="369332"/>
          </a:xfrm>
          <a:prstGeom prst="rect">
            <a:avLst/>
          </a:prstGeom>
        </p:spPr>
        <p:txBody>
          <a:bodyPr wrap="none">
            <a:spAutoFit/>
          </a:bodyPr>
          <a:lstStyle/>
          <a:p>
            <a:r>
              <a:rPr lang="en-US">
                <a:latin typeface="Arial" panose="020B0604020202020204" pitchFamily="34" charset="0"/>
                <a:cs typeface="Arial" panose="020B0604020202020204" pitchFamily="34" charset="0"/>
              </a:rPr>
              <a:t>Oct 2022</a:t>
            </a:r>
            <a:endParaRPr lang="en-US"/>
          </a:p>
        </p:txBody>
      </p:sp>
      <p:sp>
        <p:nvSpPr>
          <p:cNvPr id="21" name="Alternate Process 22">
            <a:extLst>
              <a:ext uri="{FF2B5EF4-FFF2-40B4-BE49-F238E27FC236}">
                <a16:creationId xmlns:a16="http://schemas.microsoft.com/office/drawing/2014/main" id="{7AE6CD61-BBB0-444E-9C8E-8A2E699B17AB}"/>
              </a:ext>
            </a:extLst>
          </p:cNvPr>
          <p:cNvSpPr/>
          <p:nvPr/>
        </p:nvSpPr>
        <p:spPr>
          <a:xfrm>
            <a:off x="818964" y="366133"/>
            <a:ext cx="3005148" cy="810158"/>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3200" b="1">
                <a:solidFill>
                  <a:schemeClr val="accent1">
                    <a:lumMod val="75000"/>
                  </a:schemeClr>
                </a:solidFill>
                <a:latin typeface="Arial"/>
                <a:cs typeface="Arial"/>
              </a:rPr>
              <a:t>Deliverables</a:t>
            </a:r>
            <a:endParaRPr lang="en-US" sz="3600" b="1">
              <a:solidFill>
                <a:schemeClr val="accent1">
                  <a:lumMod val="75000"/>
                </a:schemeClr>
              </a:solidFill>
              <a:latin typeface="Arial"/>
              <a:cs typeface="Arial"/>
            </a:endParaRPr>
          </a:p>
        </p:txBody>
      </p:sp>
    </p:spTree>
    <p:extLst>
      <p:ext uri="{BB962C8B-B14F-4D97-AF65-F5344CB8AC3E}">
        <p14:creationId xmlns:p14="http://schemas.microsoft.com/office/powerpoint/2010/main" val="33023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1F228-2015-3540-97D4-281761504C2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942" y="1869705"/>
            <a:ext cx="6487926" cy="4637393"/>
          </a:xfrm>
          <a:prstGeom prst="rect">
            <a:avLst/>
          </a:prstGeom>
        </p:spPr>
      </p:pic>
      <p:sp>
        <p:nvSpPr>
          <p:cNvPr id="21" name="Rectangle 9">
            <a:extLst>
              <a:ext uri="{FF2B5EF4-FFF2-40B4-BE49-F238E27FC236}">
                <a16:creationId xmlns:a16="http://schemas.microsoft.com/office/drawing/2014/main" id="{12F1F9C4-B2E8-234F-9E8E-E050EC32DC4F}"/>
              </a:ext>
            </a:extLst>
          </p:cNvPr>
          <p:cNvSpPr>
            <a:spLocks noChangeArrowheads="1"/>
          </p:cNvSpPr>
          <p:nvPr/>
        </p:nvSpPr>
        <p:spPr bwMode="auto">
          <a:xfrm>
            <a:off x="911388" y="350902"/>
            <a:ext cx="5536655" cy="1211567"/>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600" b="1">
                <a:solidFill>
                  <a:schemeClr val="accent1">
                    <a:lumMod val="75000"/>
                  </a:schemeClr>
                </a:solidFill>
                <a:latin typeface="Arial" panose="020B0604020202020204" pitchFamily="34" charset="0"/>
                <a:cs typeface="Arial" panose="020B0604020202020204" pitchFamily="34" charset="0"/>
              </a:rPr>
              <a:t>gammas at Nucleco 21-Dec-22 to 11-Jan-23</a:t>
            </a:r>
            <a:endParaRPr lang="en-US" altLang="en-US" sz="1400" b="1">
              <a:solidFill>
                <a:schemeClr val="accent1">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sz="1400" b="1">
                <a:solidFill>
                  <a:schemeClr val="accent1">
                    <a:lumMod val="75000"/>
                  </a:schemeClr>
                </a:solidFill>
                <a:latin typeface="Arial" panose="020B0604020202020204" pitchFamily="34" charset="0"/>
                <a:cs typeface="Arial" panose="020B0604020202020204" pitchFamily="34" charset="0"/>
              </a:rPr>
              <a:t>stable SciFi data rates</a:t>
            </a:r>
          </a:p>
          <a:p>
            <a:pPr marL="285750" indent="-285750">
              <a:buFont typeface="Arial" panose="020B0604020202020204" pitchFamily="34" charset="0"/>
              <a:buChar char="•"/>
            </a:pPr>
            <a:r>
              <a:rPr lang="en-US" altLang="en-US" sz="1400" b="1">
                <a:solidFill>
                  <a:schemeClr val="accent1">
                    <a:lumMod val="75000"/>
                  </a:schemeClr>
                </a:solidFill>
                <a:latin typeface="Arial" panose="020B0604020202020204" pitchFamily="34" charset="0"/>
                <a:cs typeface="Arial" panose="020B0604020202020204" pitchFamily="34" charset="0"/>
              </a:rPr>
              <a:t>slight variations due to temperature changes</a:t>
            </a:r>
          </a:p>
          <a:p>
            <a:pPr marL="285750" indent="-285750">
              <a:buFont typeface="Arial" panose="020B0604020202020204" pitchFamily="34" charset="0"/>
              <a:buChar char="•"/>
            </a:pPr>
            <a:r>
              <a:rPr lang="en-US" altLang="en-US" sz="1400" b="1">
                <a:solidFill>
                  <a:schemeClr val="accent1">
                    <a:lumMod val="75000"/>
                  </a:schemeClr>
                </a:solidFill>
                <a:latin typeface="Arial" panose="020B0604020202020204" pitchFamily="34" charset="0"/>
                <a:cs typeface="Arial" panose="020B0604020202020204" pitchFamily="34" charset="0"/>
              </a:rPr>
              <a:t>some slight change due to local operations?</a:t>
            </a:r>
          </a:p>
        </p:txBody>
      </p:sp>
      <p:pic>
        <p:nvPicPr>
          <p:cNvPr id="5" name="Picture 4">
            <a:extLst>
              <a:ext uri="{FF2B5EF4-FFF2-40B4-BE49-F238E27FC236}">
                <a16:creationId xmlns:a16="http://schemas.microsoft.com/office/drawing/2014/main" id="{6D1F9532-64D6-4242-B701-612262AD771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700000">
            <a:off x="6936097" y="995529"/>
            <a:ext cx="3016216" cy="2880000"/>
          </a:xfrm>
          <a:prstGeom prst="rect">
            <a:avLst/>
          </a:prstGeom>
        </p:spPr>
      </p:pic>
      <p:pic>
        <p:nvPicPr>
          <p:cNvPr id="7" name="Picture 6">
            <a:extLst>
              <a:ext uri="{FF2B5EF4-FFF2-40B4-BE49-F238E27FC236}">
                <a16:creationId xmlns:a16="http://schemas.microsoft.com/office/drawing/2014/main" id="{6233E61A-04A3-A340-8FD8-919C5893B35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700000">
            <a:off x="6936098" y="3233775"/>
            <a:ext cx="3016216" cy="2880000"/>
          </a:xfrm>
          <a:prstGeom prst="rect">
            <a:avLst/>
          </a:prstGeom>
        </p:spPr>
      </p:pic>
      <p:pic>
        <p:nvPicPr>
          <p:cNvPr id="9" name="Picture 8">
            <a:extLst>
              <a:ext uri="{FF2B5EF4-FFF2-40B4-BE49-F238E27FC236}">
                <a16:creationId xmlns:a16="http://schemas.microsoft.com/office/drawing/2014/main" id="{9594775B-2C70-EC44-B01F-E6E8F5ED47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700000">
            <a:off x="9293443" y="995527"/>
            <a:ext cx="3016216" cy="2880000"/>
          </a:xfrm>
          <a:prstGeom prst="rect">
            <a:avLst/>
          </a:prstGeom>
        </p:spPr>
      </p:pic>
      <p:pic>
        <p:nvPicPr>
          <p:cNvPr id="12" name="Picture 11">
            <a:extLst>
              <a:ext uri="{FF2B5EF4-FFF2-40B4-BE49-F238E27FC236}">
                <a16:creationId xmlns:a16="http://schemas.microsoft.com/office/drawing/2014/main" id="{AA48F0CE-9DBE-0E41-AF66-CF3D4EF55FC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700000">
            <a:off x="9293443" y="3233774"/>
            <a:ext cx="3016216" cy="2880000"/>
          </a:xfrm>
          <a:prstGeom prst="rect">
            <a:avLst/>
          </a:prstGeom>
        </p:spPr>
      </p:pic>
    </p:spTree>
    <p:extLst>
      <p:ext uri="{BB962C8B-B14F-4D97-AF65-F5344CB8AC3E}">
        <p14:creationId xmlns:p14="http://schemas.microsoft.com/office/powerpoint/2010/main" val="29416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12F1F9C4-B2E8-234F-9E8E-E050EC32DC4F}"/>
              </a:ext>
            </a:extLst>
          </p:cNvPr>
          <p:cNvSpPr>
            <a:spLocks noChangeArrowheads="1"/>
          </p:cNvSpPr>
          <p:nvPr/>
        </p:nvSpPr>
        <p:spPr bwMode="auto">
          <a:xfrm>
            <a:off x="3142325" y="66817"/>
            <a:ext cx="5536655" cy="707416"/>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600" b="1">
                <a:solidFill>
                  <a:schemeClr val="accent1">
                    <a:lumMod val="75000"/>
                  </a:schemeClr>
                </a:solidFill>
                <a:latin typeface="Arial" panose="020B0604020202020204" pitchFamily="34" charset="0"/>
                <a:cs typeface="Arial" panose="020B0604020202020204" pitchFamily="34" charset="0"/>
              </a:rPr>
              <a:t>gammas at Nucleco 21-Dec-22 to 11-Jan-23</a:t>
            </a:r>
            <a:endParaRPr lang="en-US" altLang="en-US" sz="1400" b="1">
              <a:solidFill>
                <a:schemeClr val="accent1">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sz="1400" b="1">
                <a:solidFill>
                  <a:schemeClr val="accent1">
                    <a:lumMod val="75000"/>
                  </a:schemeClr>
                </a:solidFill>
                <a:latin typeface="Arial" panose="020B0604020202020204" pitchFamily="34" charset="0"/>
                <a:cs typeface="Arial" panose="020B0604020202020204" pitchFamily="34" charset="0"/>
              </a:rPr>
              <a:t>fluctuations within 1 sigma</a:t>
            </a:r>
          </a:p>
        </p:txBody>
      </p:sp>
      <p:pic>
        <p:nvPicPr>
          <p:cNvPr id="4" name="Picture 3">
            <a:extLst>
              <a:ext uri="{FF2B5EF4-FFF2-40B4-BE49-F238E27FC236}">
                <a16:creationId xmlns:a16="http://schemas.microsoft.com/office/drawing/2014/main" id="{DA267AF0-74FB-1E4A-B82E-F4FEA49E1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4" y="774233"/>
            <a:ext cx="5799588" cy="2880000"/>
          </a:xfrm>
          <a:prstGeom prst="rect">
            <a:avLst/>
          </a:prstGeom>
        </p:spPr>
      </p:pic>
      <p:pic>
        <p:nvPicPr>
          <p:cNvPr id="8" name="Picture 7">
            <a:extLst>
              <a:ext uri="{FF2B5EF4-FFF2-40B4-BE49-F238E27FC236}">
                <a16:creationId xmlns:a16="http://schemas.microsoft.com/office/drawing/2014/main" id="{7336FD9A-9FE5-9041-863D-A0C15DACE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4" y="3654233"/>
            <a:ext cx="5824552" cy="2880000"/>
          </a:xfrm>
          <a:prstGeom prst="rect">
            <a:avLst/>
          </a:prstGeom>
        </p:spPr>
      </p:pic>
      <p:pic>
        <p:nvPicPr>
          <p:cNvPr id="11" name="Picture 10">
            <a:extLst>
              <a:ext uri="{FF2B5EF4-FFF2-40B4-BE49-F238E27FC236}">
                <a16:creationId xmlns:a16="http://schemas.microsoft.com/office/drawing/2014/main" id="{7B0F15A7-0FFF-6947-8EA4-C62BC5C2E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552" y="774233"/>
            <a:ext cx="5824552" cy="2880000"/>
          </a:xfrm>
          <a:prstGeom prst="rect">
            <a:avLst/>
          </a:prstGeom>
        </p:spPr>
      </p:pic>
      <p:pic>
        <p:nvPicPr>
          <p:cNvPr id="16" name="Picture 15">
            <a:extLst>
              <a:ext uri="{FF2B5EF4-FFF2-40B4-BE49-F238E27FC236}">
                <a16:creationId xmlns:a16="http://schemas.microsoft.com/office/drawing/2014/main" id="{BE03523B-B2F3-3749-B772-B38A90F09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552" y="3654233"/>
            <a:ext cx="5817124" cy="2880000"/>
          </a:xfrm>
          <a:prstGeom prst="rect">
            <a:avLst/>
          </a:prstGeom>
        </p:spPr>
      </p:pic>
      <p:sp>
        <p:nvSpPr>
          <p:cNvPr id="18" name="Rectangle 9">
            <a:extLst>
              <a:ext uri="{FF2B5EF4-FFF2-40B4-BE49-F238E27FC236}">
                <a16:creationId xmlns:a16="http://schemas.microsoft.com/office/drawing/2014/main" id="{6709D618-107C-7348-B6CD-98145AFAA006}"/>
              </a:ext>
            </a:extLst>
          </p:cNvPr>
          <p:cNvSpPr>
            <a:spLocks noChangeArrowheads="1"/>
          </p:cNvSpPr>
          <p:nvPr/>
        </p:nvSpPr>
        <p:spPr bwMode="auto">
          <a:xfrm>
            <a:off x="1111860" y="5094233"/>
            <a:ext cx="3650759" cy="386270"/>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200" b="1">
                <a:solidFill>
                  <a:schemeClr val="accent1">
                    <a:lumMod val="75000"/>
                  </a:schemeClr>
                </a:solidFill>
                <a:latin typeface="Arial" panose="020B0604020202020204" pitchFamily="34" charset="0"/>
                <a:cs typeface="Arial" panose="020B0604020202020204" pitchFamily="34" charset="0"/>
              </a:rPr>
              <a:t>people from CAEN operating on the system</a:t>
            </a:r>
            <a:endParaRPr lang="en-US" altLang="en-US" sz="1100" b="1">
              <a:solidFill>
                <a:schemeClr val="accent1">
                  <a:lumMod val="75000"/>
                </a:schemeClr>
              </a:solidFill>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87A6A85B-4559-3141-B403-49562D479683}"/>
              </a:ext>
            </a:extLst>
          </p:cNvPr>
          <p:cNvCxnSpPr/>
          <p:nvPr/>
        </p:nvCxnSpPr>
        <p:spPr>
          <a:xfrm flipH="1" flipV="1">
            <a:off x="674703" y="4030462"/>
            <a:ext cx="1322773" cy="1063771"/>
          </a:xfrm>
          <a:prstGeom prst="straightConnector1">
            <a:avLst/>
          </a:prstGeom>
          <a:ln w="28575">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41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3238" y="1220912"/>
            <a:ext cx="3645435" cy="1372588"/>
            <a:chOff x="7099955" y="4133681"/>
            <a:chExt cx="3594800" cy="1231721"/>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9955" y="4133681"/>
              <a:ext cx="3594800" cy="1231721"/>
            </a:xfrm>
            <a:prstGeom prst="rect">
              <a:avLst/>
            </a:prstGeom>
            <a:ln w="12700" cmpd="sng">
              <a:solidFill>
                <a:schemeClr val="tx1"/>
              </a:solidFill>
            </a:ln>
          </p:spPr>
        </p:pic>
        <p:sp>
          <p:nvSpPr>
            <p:cNvPr id="6" name="Rectangle 5"/>
            <p:cNvSpPr/>
            <p:nvPr/>
          </p:nvSpPr>
          <p:spPr>
            <a:xfrm>
              <a:off x="8295061" y="4176302"/>
              <a:ext cx="1384470" cy="261610"/>
            </a:xfrm>
            <a:prstGeom prst="rect">
              <a:avLst/>
            </a:prstGeom>
            <a:ln w="12700" cmpd="sng">
              <a:solidFill>
                <a:schemeClr val="tx1"/>
              </a:solidFill>
            </a:ln>
          </p:spPr>
          <p:txBody>
            <a:bodyPr wrap="none">
              <a:spAutoFit/>
            </a:bodyPr>
            <a:lstStyle/>
            <a:p>
              <a:pPr algn="ctr"/>
              <a:r>
                <a:rPr lang="en-US" sz="1100" b="1">
                  <a:solidFill>
                    <a:schemeClr val="accent1">
                      <a:lumMod val="75000"/>
                    </a:schemeClr>
                  </a:solidFill>
                  <a:latin typeface="Arial" panose="020B0604020202020204" pitchFamily="34" charset="0"/>
                  <a:cs typeface="Arial" panose="020B0604020202020204" pitchFamily="34" charset="0"/>
                </a:rPr>
                <a:t>Sensors-21-02630</a:t>
              </a:r>
            </a:p>
          </p:txBody>
        </p:sp>
      </p:grpSp>
      <p:grpSp>
        <p:nvGrpSpPr>
          <p:cNvPr id="7" name="Group 6"/>
          <p:cNvGrpSpPr/>
          <p:nvPr/>
        </p:nvGrpSpPr>
        <p:grpSpPr>
          <a:xfrm>
            <a:off x="399133" y="2694562"/>
            <a:ext cx="3646226" cy="1139713"/>
            <a:chOff x="7076619" y="5288334"/>
            <a:chExt cx="3646226" cy="1139713"/>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6619" y="5288334"/>
              <a:ext cx="3646226" cy="1139713"/>
            </a:xfrm>
            <a:prstGeom prst="rect">
              <a:avLst/>
            </a:prstGeom>
            <a:ln w="12700" cmpd="sng">
              <a:solidFill>
                <a:srgbClr val="000000"/>
              </a:solidFill>
            </a:ln>
          </p:spPr>
        </p:pic>
        <p:sp>
          <p:nvSpPr>
            <p:cNvPr id="9" name="Rectangle 8"/>
            <p:cNvSpPr/>
            <p:nvPr/>
          </p:nvSpPr>
          <p:spPr>
            <a:xfrm>
              <a:off x="8193445" y="5341950"/>
              <a:ext cx="1635121" cy="261610"/>
            </a:xfrm>
            <a:prstGeom prst="rect">
              <a:avLst/>
            </a:prstGeom>
            <a:ln w="12700" cmpd="sng">
              <a:solidFill>
                <a:srgbClr val="000000"/>
              </a:solidFill>
            </a:ln>
          </p:spPr>
          <p:txBody>
            <a:bodyPr wrap="none">
              <a:spAutoFit/>
            </a:bodyPr>
            <a:lstStyle/>
            <a:p>
              <a:pPr algn="ctr"/>
              <a:r>
                <a:rPr lang="en-US" sz="1100" b="1">
                  <a:solidFill>
                    <a:schemeClr val="accent1">
                      <a:lumMod val="75000"/>
                    </a:schemeClr>
                  </a:solidFill>
                  <a:latin typeface="Arial" panose="020B0604020202020204" pitchFamily="34" charset="0"/>
                  <a:cs typeface="Arial" panose="020B0604020202020204" pitchFamily="34" charset="0"/>
                </a:rPr>
                <a:t>Instruments-05-00019</a:t>
              </a:r>
            </a:p>
          </p:txBody>
        </p:sp>
      </p:grpSp>
      <p:grpSp>
        <p:nvGrpSpPr>
          <p:cNvPr id="11" name="Group 10"/>
          <p:cNvGrpSpPr/>
          <p:nvPr/>
        </p:nvGrpSpPr>
        <p:grpSpPr>
          <a:xfrm>
            <a:off x="4525829" y="898366"/>
            <a:ext cx="2730580" cy="708907"/>
            <a:chOff x="11316916" y="4518160"/>
            <a:chExt cx="2089067" cy="528232"/>
          </a:xfrm>
        </p:grpSpPr>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54002" y="4518160"/>
              <a:ext cx="1333184" cy="251361"/>
            </a:xfrm>
            <a:prstGeom prst="rect">
              <a:avLst/>
            </a:prstGeom>
          </p:spPr>
        </p:pic>
        <p:sp>
          <p:nvSpPr>
            <p:cNvPr id="14" name="Rectangle 13"/>
            <p:cNvSpPr/>
            <p:nvPr/>
          </p:nvSpPr>
          <p:spPr>
            <a:xfrm>
              <a:off x="11316916" y="4725323"/>
              <a:ext cx="2089067" cy="321069"/>
            </a:xfrm>
            <a:prstGeom prst="rect">
              <a:avLst/>
            </a:prstGeom>
          </p:spPr>
          <p:txBody>
            <a:bodyPr wrap="square">
              <a:spAutoFit/>
            </a:bodyPr>
            <a:lstStyle/>
            <a:p>
              <a:pPr marL="171450" indent="-171450">
                <a:buFont typeface="Arial"/>
                <a:buChar char="•"/>
              </a:pPr>
              <a:r>
                <a:rPr lang="en-US" sz="1100" b="1">
                  <a:latin typeface="Arial"/>
                  <a:cs typeface="Arial"/>
                </a:rPr>
                <a:t>SiLiF &amp; SciFi for MICADO </a:t>
              </a:r>
              <a:r>
                <a:rPr lang="en-US" sz="1100" b="1">
                  <a:solidFill>
                    <a:srgbClr val="FF0000"/>
                  </a:solidFill>
                  <a:latin typeface="Arial"/>
                  <a:cs typeface="Arial"/>
                </a:rPr>
                <a:t>[talk]</a:t>
              </a:r>
            </a:p>
            <a:p>
              <a:pPr marL="171450" indent="-171450">
                <a:buFont typeface="Arial"/>
                <a:buChar char="•"/>
              </a:pPr>
              <a:r>
                <a:rPr lang="en-US" sz="1100" b="1">
                  <a:latin typeface="Arial"/>
                  <a:cs typeface="Arial"/>
                </a:rPr>
                <a:t>Timepix3 for MICADO </a:t>
              </a:r>
              <a:r>
                <a:rPr lang="en-US" sz="1100" b="1">
                  <a:solidFill>
                    <a:srgbClr val="FF0000"/>
                  </a:solidFill>
                  <a:latin typeface="Arial"/>
                  <a:cs typeface="Arial"/>
                </a:rPr>
                <a:t>[e-poster]</a:t>
              </a:r>
            </a:p>
          </p:txBody>
        </p:sp>
      </p:grpSp>
      <p:sp>
        <p:nvSpPr>
          <p:cNvPr id="12" name="Rectangle 11"/>
          <p:cNvSpPr/>
          <p:nvPr/>
        </p:nvSpPr>
        <p:spPr>
          <a:xfrm>
            <a:off x="4260644" y="855976"/>
            <a:ext cx="3211839" cy="738470"/>
          </a:xfrm>
          <a:prstGeom prst="rect">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787838" y="5273448"/>
            <a:ext cx="4077369" cy="830997"/>
          </a:xfrm>
          <a:prstGeom prst="rect">
            <a:avLst/>
          </a:prstGeom>
          <a:ln w="12700">
            <a:solidFill>
              <a:srgbClr val="000000"/>
            </a:solidFill>
          </a:ln>
        </p:spPr>
        <p:txBody>
          <a:bodyPr wrap="square">
            <a:spAutoFit/>
          </a:bodyPr>
          <a:lstStyle/>
          <a:p>
            <a:r>
              <a:rPr lang="en-US" sz="1100" b="1">
                <a:latin typeface="Times New Roman"/>
                <a:cs typeface="Times New Roman"/>
              </a:rPr>
              <a:t>I rivelatori del progetto MICADO per il monitoraggio dei rifiuti radioattivi</a:t>
            </a:r>
          </a:p>
          <a:p>
            <a:endParaRPr lang="en-US" sz="400" b="1">
              <a:latin typeface="Times New Roman"/>
              <a:cs typeface="Times New Roman"/>
            </a:endParaRPr>
          </a:p>
          <a:p>
            <a:r>
              <a:rPr lang="en-US" sz="900" b="1">
                <a:latin typeface="Times New Roman"/>
                <a:cs typeface="Times New Roman"/>
              </a:rPr>
              <a:t>Martina Giuffrida, Master Thesis in Physics</a:t>
            </a:r>
          </a:p>
          <a:p>
            <a:endParaRPr lang="en-US" sz="400" b="1">
              <a:latin typeface="Times New Roman"/>
              <a:cs typeface="Times New Roman"/>
            </a:endParaRPr>
          </a:p>
          <a:p>
            <a:r>
              <a:rPr lang="en-US" sz="900" b="1">
                <a:latin typeface="Times New Roman"/>
                <a:cs typeface="Times New Roman"/>
              </a:rPr>
              <a:t>7-Jun-21	110/110 cum laude</a:t>
            </a:r>
          </a:p>
        </p:txBody>
      </p:sp>
      <p:grpSp>
        <p:nvGrpSpPr>
          <p:cNvPr id="22" name="Group 21"/>
          <p:cNvGrpSpPr/>
          <p:nvPr/>
        </p:nvGrpSpPr>
        <p:grpSpPr>
          <a:xfrm>
            <a:off x="4264074" y="1649632"/>
            <a:ext cx="3201738" cy="1332851"/>
            <a:chOff x="4471737" y="3736474"/>
            <a:chExt cx="3201738" cy="1332851"/>
          </a:xfrm>
        </p:grpSpPr>
        <p:sp>
          <p:nvSpPr>
            <p:cNvPr id="16" name="Rectangle 15"/>
            <p:cNvSpPr/>
            <p:nvPr/>
          </p:nvSpPr>
          <p:spPr>
            <a:xfrm>
              <a:off x="4471737" y="4299884"/>
              <a:ext cx="3201738" cy="769441"/>
            </a:xfrm>
            <a:prstGeom prst="rect">
              <a:avLst/>
            </a:prstGeom>
          </p:spPr>
          <p:txBody>
            <a:bodyPr wrap="square">
              <a:spAutoFit/>
            </a:bodyPr>
            <a:lstStyle/>
            <a:p>
              <a:r>
                <a:rPr lang="en-US" sz="1100" b="1">
                  <a:latin typeface="Arial" panose="020B0604020202020204" pitchFamily="34" charset="0"/>
                  <a:cs typeface="Arial" panose="020B0604020202020204" pitchFamily="34" charset="0"/>
                </a:rPr>
                <a:t>Rivelatori di gamma e neutroni per il monitoraggio di rifiuti radioattivi nel progetto MICADO </a:t>
              </a:r>
              <a:r>
                <a:rPr lang="en-US" sz="1100" b="1">
                  <a:solidFill>
                    <a:srgbClr val="FF0000"/>
                  </a:solidFill>
                  <a:latin typeface="Arial"/>
                  <a:cs typeface="Arial"/>
                </a:rPr>
                <a:t>[talk]</a:t>
              </a:r>
            </a:p>
            <a:p>
              <a:endParaRPr lang="en-US" sz="1100" b="1">
                <a:latin typeface="Times New Roman"/>
                <a:cs typeface="Times New Roman"/>
              </a:endParaRPr>
            </a:p>
          </p:txBody>
        </p:sp>
        <p:pic>
          <p:nvPicPr>
            <p:cNvPr id="20" name="Picture 19" descr="logo_SIF.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4091" y="3800593"/>
              <a:ext cx="1799346" cy="556704"/>
            </a:xfrm>
            <a:prstGeom prst="rect">
              <a:avLst/>
            </a:prstGeom>
          </p:spPr>
        </p:pic>
        <p:sp>
          <p:nvSpPr>
            <p:cNvPr id="21" name="Rectangle 20"/>
            <p:cNvSpPr/>
            <p:nvPr/>
          </p:nvSpPr>
          <p:spPr>
            <a:xfrm>
              <a:off x="4478421" y="3736474"/>
              <a:ext cx="3188368" cy="1185151"/>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745673" y="1216421"/>
            <a:ext cx="4078705" cy="2066754"/>
            <a:chOff x="8039768" y="1663035"/>
            <a:chExt cx="4078705" cy="2066754"/>
          </a:xfrm>
        </p:grpSpPr>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94579" y="2905516"/>
              <a:ext cx="3983788" cy="654613"/>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4578" y="2198306"/>
              <a:ext cx="3983789" cy="605622"/>
            </a:xfrm>
            <a:prstGeom prst="rect">
              <a:avLst/>
            </a:prstGeom>
          </p:spPr>
        </p:pic>
        <p:grpSp>
          <p:nvGrpSpPr>
            <p:cNvPr id="27" name="Group 26"/>
            <p:cNvGrpSpPr/>
            <p:nvPr/>
          </p:nvGrpSpPr>
          <p:grpSpPr>
            <a:xfrm>
              <a:off x="8542415" y="1691622"/>
              <a:ext cx="2953599" cy="501592"/>
              <a:chOff x="4471737" y="595411"/>
              <a:chExt cx="2953599" cy="501592"/>
            </a:xfrm>
          </p:grpSpPr>
          <p:pic>
            <p:nvPicPr>
              <p:cNvPr id="25" name="Picture 24" descr="INFN.gif">
                <a:extLst>
                  <a:ext uri="{FF2B5EF4-FFF2-40B4-BE49-F238E27FC236}">
                    <a16:creationId xmlns:a16="http://schemas.microsoft.com/office/drawing/2014/main" id="{0F886B03-8874-4C4B-87E3-E619F6F98DE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71737" y="595411"/>
                <a:ext cx="979958" cy="501592"/>
              </a:xfrm>
              <a:prstGeom prst="rect">
                <a:avLst/>
              </a:prstGeom>
            </p:spPr>
          </p:pic>
          <p:sp>
            <p:nvSpPr>
              <p:cNvPr id="26" name="TextBox 25"/>
              <p:cNvSpPr txBox="1"/>
              <p:nvPr/>
            </p:nvSpPr>
            <p:spPr>
              <a:xfrm>
                <a:off x="5514474" y="695158"/>
                <a:ext cx="1910862" cy="307777"/>
              </a:xfrm>
              <a:prstGeom prst="rect">
                <a:avLst/>
              </a:prstGeom>
              <a:noFill/>
            </p:spPr>
            <p:txBody>
              <a:bodyPr wrap="none" rtlCol="0">
                <a:spAutoFit/>
              </a:bodyPr>
              <a:lstStyle/>
              <a:p>
                <a:r>
                  <a:rPr lang="en-US" sz="1400" b="1">
                    <a:solidFill>
                      <a:srgbClr val="2E6F9C"/>
                    </a:solidFill>
                    <a:latin typeface="Arial"/>
                    <a:cs typeface="Arial"/>
                  </a:rPr>
                  <a:t>Activity Report 2020</a:t>
                </a:r>
              </a:p>
            </p:txBody>
          </p:sp>
        </p:grpSp>
        <p:sp>
          <p:nvSpPr>
            <p:cNvPr id="28" name="Rectangle 27"/>
            <p:cNvSpPr/>
            <p:nvPr/>
          </p:nvSpPr>
          <p:spPr>
            <a:xfrm>
              <a:off x="8039768" y="1663035"/>
              <a:ext cx="4078705" cy="2066754"/>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itle 1">
            <a:extLst>
              <a:ext uri="{FF2B5EF4-FFF2-40B4-BE49-F238E27FC236}">
                <a16:creationId xmlns:a16="http://schemas.microsoft.com/office/drawing/2014/main" id="{0D95DAA2-24D2-0645-ACAA-D14FEAD58D1E}"/>
              </a:ext>
            </a:extLst>
          </p:cNvPr>
          <p:cNvSpPr txBox="1">
            <a:spLocks/>
          </p:cNvSpPr>
          <p:nvPr/>
        </p:nvSpPr>
        <p:spPr>
          <a:xfrm>
            <a:off x="762208" y="254435"/>
            <a:ext cx="4204997" cy="504951"/>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sz="2800" dirty="0"/>
              <a:t>Publications</a:t>
            </a:r>
            <a:endParaRPr lang="en-US" sz="2800" dirty="0">
              <a:solidFill>
                <a:srgbClr val="FF0000"/>
              </a:solidFill>
            </a:endParaRPr>
          </a:p>
        </p:txBody>
      </p:sp>
      <p:sp>
        <p:nvSpPr>
          <p:cNvPr id="31" name="Alternate Process 30">
            <a:extLst>
              <a:ext uri="{FF2B5EF4-FFF2-40B4-BE49-F238E27FC236}">
                <a16:creationId xmlns:a16="http://schemas.microsoft.com/office/drawing/2014/main" id="{4328E691-6B2E-4246-867F-43B38D00A193}"/>
              </a:ext>
            </a:extLst>
          </p:cNvPr>
          <p:cNvSpPr/>
          <p:nvPr/>
        </p:nvSpPr>
        <p:spPr>
          <a:xfrm>
            <a:off x="1019565" y="828407"/>
            <a:ext cx="2577273" cy="340519"/>
          </a:xfrm>
          <a:prstGeom prst="flowChartAlternateProcess">
            <a:avLst/>
          </a:prstGeom>
          <a:solidFill>
            <a:srgbClr val="FFE073"/>
          </a:solidFill>
          <a:scene3d>
            <a:camera prst="orthographicFront"/>
            <a:lightRig rig="threePt" dir="t"/>
          </a:scene3d>
          <a:sp3d>
            <a:bevelT/>
          </a:sp3d>
        </p:spPr>
        <p:txBody>
          <a:bodyPr wrap="square">
            <a:spAutoFit/>
          </a:bodyPr>
          <a:lstStyle/>
          <a:p>
            <a:pPr algn="ctr"/>
            <a:r>
              <a:rPr lang="en-US" sz="1400" b="1">
                <a:solidFill>
                  <a:schemeClr val="accent1">
                    <a:lumMod val="75000"/>
                  </a:schemeClr>
                </a:solidFill>
                <a:latin typeface="Arial" panose="020B0604020202020204" pitchFamily="34" charset="0"/>
                <a:cs typeface="Arial" panose="020B0604020202020204" pitchFamily="34" charset="0"/>
              </a:rPr>
              <a:t>peer reviewed journals</a:t>
            </a:r>
            <a:endParaRPr lang="en-US" sz="1400">
              <a:solidFill>
                <a:schemeClr val="accent1">
                  <a:lumMod val="75000"/>
                </a:schemeClr>
              </a:solidFill>
              <a:latin typeface="Arial" panose="020B0604020202020204" pitchFamily="34" charset="0"/>
              <a:cs typeface="Arial" panose="020B0604020202020204" pitchFamily="34" charset="0"/>
            </a:endParaRPr>
          </a:p>
        </p:txBody>
      </p:sp>
      <p:sp>
        <p:nvSpPr>
          <p:cNvPr id="32" name="Alternate Process 31">
            <a:extLst>
              <a:ext uri="{FF2B5EF4-FFF2-40B4-BE49-F238E27FC236}">
                <a16:creationId xmlns:a16="http://schemas.microsoft.com/office/drawing/2014/main" id="{4328E691-6B2E-4246-867F-43B38D00A193}"/>
              </a:ext>
            </a:extLst>
          </p:cNvPr>
          <p:cNvSpPr/>
          <p:nvPr/>
        </p:nvSpPr>
        <p:spPr>
          <a:xfrm>
            <a:off x="4304180" y="465550"/>
            <a:ext cx="3054683" cy="340519"/>
          </a:xfrm>
          <a:prstGeom prst="flowChartAlternateProcess">
            <a:avLst/>
          </a:prstGeom>
          <a:solidFill>
            <a:srgbClr val="FFE073"/>
          </a:solidFill>
          <a:scene3d>
            <a:camera prst="orthographicFront"/>
            <a:lightRig rig="threePt" dir="t"/>
          </a:scene3d>
          <a:sp3d>
            <a:bevelT/>
          </a:sp3d>
        </p:spPr>
        <p:txBody>
          <a:bodyPr wrap="square">
            <a:spAutoFit/>
          </a:bodyPr>
          <a:lstStyle/>
          <a:p>
            <a:pPr algn="ctr"/>
            <a:r>
              <a:rPr lang="en-US" sz="1400" b="1">
                <a:solidFill>
                  <a:schemeClr val="accent1">
                    <a:lumMod val="75000"/>
                  </a:schemeClr>
                </a:solidFill>
                <a:latin typeface="Arial" panose="020B0604020202020204" pitchFamily="34" charset="0"/>
                <a:cs typeface="Arial" panose="020B0604020202020204" pitchFamily="34" charset="0"/>
              </a:rPr>
              <a:t>conferences &amp; workshops</a:t>
            </a:r>
            <a:endParaRPr lang="en-US" sz="1400">
              <a:solidFill>
                <a:schemeClr val="accent1">
                  <a:lumMod val="75000"/>
                </a:schemeClr>
              </a:solidFill>
              <a:latin typeface="Arial" panose="020B0604020202020204" pitchFamily="34" charset="0"/>
              <a:cs typeface="Arial" panose="020B0604020202020204" pitchFamily="34" charset="0"/>
            </a:endParaRPr>
          </a:p>
        </p:txBody>
      </p:sp>
      <p:sp>
        <p:nvSpPr>
          <p:cNvPr id="33" name="Alternate Process 32">
            <a:extLst>
              <a:ext uri="{FF2B5EF4-FFF2-40B4-BE49-F238E27FC236}">
                <a16:creationId xmlns:a16="http://schemas.microsoft.com/office/drawing/2014/main" id="{4328E691-6B2E-4246-867F-43B38D00A193}"/>
              </a:ext>
            </a:extLst>
          </p:cNvPr>
          <p:cNvSpPr/>
          <p:nvPr/>
        </p:nvSpPr>
        <p:spPr>
          <a:xfrm>
            <a:off x="8776369" y="828407"/>
            <a:ext cx="2025326" cy="340519"/>
          </a:xfrm>
          <a:prstGeom prst="flowChartAlternateProcess">
            <a:avLst/>
          </a:prstGeom>
          <a:solidFill>
            <a:srgbClr val="FFE073"/>
          </a:solidFill>
          <a:scene3d>
            <a:camera prst="orthographicFront"/>
            <a:lightRig rig="threePt" dir="t"/>
          </a:scene3d>
          <a:sp3d>
            <a:bevelT/>
          </a:sp3d>
        </p:spPr>
        <p:txBody>
          <a:bodyPr wrap="square">
            <a:spAutoFit/>
          </a:bodyPr>
          <a:lstStyle/>
          <a:p>
            <a:pPr algn="ctr"/>
            <a:r>
              <a:rPr lang="en-US" sz="1400" b="1">
                <a:solidFill>
                  <a:schemeClr val="accent1">
                    <a:lumMod val="75000"/>
                  </a:schemeClr>
                </a:solidFill>
                <a:latin typeface="Arial" panose="020B0604020202020204" pitchFamily="34" charset="0"/>
                <a:cs typeface="Arial" panose="020B0604020202020204" pitchFamily="34" charset="0"/>
              </a:rPr>
              <a:t>other papers</a:t>
            </a:r>
            <a:endParaRPr lang="en-US" sz="1400">
              <a:solidFill>
                <a:schemeClr val="accent1">
                  <a:lumMod val="75000"/>
                </a:schemeClr>
              </a:solidFill>
              <a:latin typeface="Arial" panose="020B0604020202020204" pitchFamily="34" charset="0"/>
              <a:cs typeface="Arial" panose="020B0604020202020204" pitchFamily="34" charset="0"/>
            </a:endParaRPr>
          </a:p>
        </p:txBody>
      </p:sp>
      <p:sp>
        <p:nvSpPr>
          <p:cNvPr id="34" name="Alternate Process 33">
            <a:extLst>
              <a:ext uri="{FF2B5EF4-FFF2-40B4-BE49-F238E27FC236}">
                <a16:creationId xmlns:a16="http://schemas.microsoft.com/office/drawing/2014/main" id="{4328E691-6B2E-4246-867F-43B38D00A193}"/>
              </a:ext>
            </a:extLst>
          </p:cNvPr>
          <p:cNvSpPr/>
          <p:nvPr/>
        </p:nvSpPr>
        <p:spPr>
          <a:xfrm>
            <a:off x="8843935" y="4884567"/>
            <a:ext cx="2025326" cy="340519"/>
          </a:xfrm>
          <a:prstGeom prst="flowChartAlternateProcess">
            <a:avLst/>
          </a:prstGeom>
          <a:solidFill>
            <a:srgbClr val="FFE073"/>
          </a:solidFill>
          <a:scene3d>
            <a:camera prst="orthographicFront"/>
            <a:lightRig rig="threePt" dir="t"/>
          </a:scene3d>
          <a:sp3d>
            <a:bevelT/>
          </a:sp3d>
        </p:spPr>
        <p:txBody>
          <a:bodyPr wrap="square">
            <a:spAutoFit/>
          </a:bodyPr>
          <a:lstStyle/>
          <a:p>
            <a:pPr algn="ctr"/>
            <a:r>
              <a:rPr lang="en-US" sz="1400" b="1">
                <a:solidFill>
                  <a:schemeClr val="accent1">
                    <a:lumMod val="75000"/>
                  </a:schemeClr>
                </a:solidFill>
                <a:latin typeface="Arial" panose="020B0604020202020204" pitchFamily="34" charset="0"/>
                <a:cs typeface="Arial" panose="020B0604020202020204" pitchFamily="34" charset="0"/>
              </a:rPr>
              <a:t>theses</a:t>
            </a:r>
            <a:endParaRPr lang="en-US" sz="1400">
              <a:solidFill>
                <a:schemeClr val="accent1">
                  <a:lumMod val="75000"/>
                </a:schemeClr>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B5A59D0B-F239-0340-B946-55D419C0D535}"/>
              </a:ext>
            </a:extLst>
          </p:cNvPr>
          <p:cNvGrpSpPr/>
          <p:nvPr/>
        </p:nvGrpSpPr>
        <p:grpSpPr>
          <a:xfrm>
            <a:off x="4270758" y="2884422"/>
            <a:ext cx="3188368" cy="990587"/>
            <a:chOff x="4277900" y="4891511"/>
            <a:chExt cx="3188368" cy="990587"/>
          </a:xfrm>
        </p:grpSpPr>
        <p:pic>
          <p:nvPicPr>
            <p:cNvPr id="3" name="Picture 2">
              <a:extLst>
                <a:ext uri="{FF2B5EF4-FFF2-40B4-BE49-F238E27FC236}">
                  <a16:creationId xmlns:a16="http://schemas.microsoft.com/office/drawing/2014/main" id="{22E03983-E742-7D44-87C8-E9088816F1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24184" y="4930815"/>
              <a:ext cx="1691966" cy="505964"/>
            </a:xfrm>
            <a:prstGeom prst="rect">
              <a:avLst/>
            </a:prstGeom>
          </p:spPr>
        </p:pic>
        <p:sp>
          <p:nvSpPr>
            <p:cNvPr id="19" name="Rectangle 18">
              <a:extLst>
                <a:ext uri="{FF2B5EF4-FFF2-40B4-BE49-F238E27FC236}">
                  <a16:creationId xmlns:a16="http://schemas.microsoft.com/office/drawing/2014/main" id="{64F0100F-7B16-3A4E-B2DB-278199BB4983}"/>
                </a:ext>
              </a:extLst>
            </p:cNvPr>
            <p:cNvSpPr/>
            <p:nvPr/>
          </p:nvSpPr>
          <p:spPr>
            <a:xfrm>
              <a:off x="4664455" y="5379274"/>
              <a:ext cx="2353528" cy="446276"/>
            </a:xfrm>
            <a:prstGeom prst="rect">
              <a:avLst/>
            </a:prstGeom>
          </p:spPr>
          <p:txBody>
            <a:bodyPr wrap="none">
              <a:spAutoFit/>
            </a:bodyPr>
            <a:lstStyle/>
            <a:p>
              <a:pPr algn="ctr"/>
              <a:r>
                <a:rPr lang="en-US" sz="1100" b="1">
                  <a:latin typeface="Arial" panose="020B0604020202020204" pitchFamily="34" charset="0"/>
                  <a:cs typeface="Arial" panose="020B0604020202020204" pitchFamily="34" charset="0"/>
                </a:rPr>
                <a:t>Troyes (France), 04-08 July 2022</a:t>
              </a:r>
            </a:p>
            <a:p>
              <a:pPr algn="ctr"/>
              <a:r>
                <a:rPr lang="en-US" sz="1100" b="1">
                  <a:solidFill>
                    <a:srgbClr val="FF0000"/>
                  </a:solidFill>
                  <a:latin typeface="Arial" panose="020B0604020202020204" pitchFamily="34" charset="0"/>
                  <a:cs typeface="Arial" panose="020B0604020202020204" pitchFamily="34" charset="0"/>
                </a:rPr>
                <a:t>[2 posters]</a:t>
              </a:r>
            </a:p>
          </p:txBody>
        </p:sp>
        <p:sp>
          <p:nvSpPr>
            <p:cNvPr id="23" name="Rectangle 22">
              <a:extLst>
                <a:ext uri="{FF2B5EF4-FFF2-40B4-BE49-F238E27FC236}">
                  <a16:creationId xmlns:a16="http://schemas.microsoft.com/office/drawing/2014/main" id="{19D6626F-3E3E-E64D-988C-86957B6713B2}"/>
                </a:ext>
              </a:extLst>
            </p:cNvPr>
            <p:cNvSpPr/>
            <p:nvPr/>
          </p:nvSpPr>
          <p:spPr>
            <a:xfrm>
              <a:off x="4277900" y="4891511"/>
              <a:ext cx="3188368" cy="99058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E1C2D9C-8874-D949-B5B9-43260FAD1E3C}"/>
              </a:ext>
            </a:extLst>
          </p:cNvPr>
          <p:cNvGrpSpPr/>
          <p:nvPr/>
        </p:nvGrpSpPr>
        <p:grpSpPr>
          <a:xfrm>
            <a:off x="4259795" y="4694291"/>
            <a:ext cx="3188368" cy="871940"/>
            <a:chOff x="4266937" y="5057148"/>
            <a:chExt cx="3188368" cy="871940"/>
          </a:xfrm>
        </p:grpSpPr>
        <p:sp>
          <p:nvSpPr>
            <p:cNvPr id="35" name="Rectangle 34">
              <a:extLst>
                <a:ext uri="{FF2B5EF4-FFF2-40B4-BE49-F238E27FC236}">
                  <a16:creationId xmlns:a16="http://schemas.microsoft.com/office/drawing/2014/main" id="{E09BFF66-CAFC-8240-AED0-A4718AD8E0C4}"/>
                </a:ext>
              </a:extLst>
            </p:cNvPr>
            <p:cNvSpPr/>
            <p:nvPr/>
          </p:nvSpPr>
          <p:spPr>
            <a:xfrm>
              <a:off x="4281678" y="5482812"/>
              <a:ext cx="2887329" cy="446276"/>
            </a:xfrm>
            <a:prstGeom prst="rect">
              <a:avLst/>
            </a:prstGeom>
          </p:spPr>
          <p:txBody>
            <a:bodyPr wrap="none">
              <a:spAutoFit/>
            </a:bodyPr>
            <a:lstStyle/>
            <a:p>
              <a:pPr algn="ctr"/>
              <a:r>
                <a:rPr lang="en-US" sz="1100" b="1">
                  <a:latin typeface="Arial" panose="020B0604020202020204" pitchFamily="34" charset="0"/>
                  <a:cs typeface="Arial" panose="020B0604020202020204" pitchFamily="34" charset="0"/>
                </a:rPr>
                <a:t>Symposium on International Safeguards</a:t>
              </a:r>
            </a:p>
            <a:p>
              <a:pPr algn="ctr"/>
              <a:r>
                <a:rPr lang="en-US" sz="1100" b="1">
                  <a:latin typeface="Arial" panose="020B0604020202020204" pitchFamily="34" charset="0"/>
                  <a:cs typeface="Arial" panose="020B0604020202020204" pitchFamily="34" charset="0"/>
                </a:rPr>
                <a:t>31 Oct to 4 Nov 2022 </a:t>
              </a:r>
              <a:r>
                <a:rPr lang="en-US" sz="1100" b="1">
                  <a:solidFill>
                    <a:srgbClr val="FF0000"/>
                  </a:solidFill>
                  <a:latin typeface="Arial" panose="020B0604020202020204" pitchFamily="34" charset="0"/>
                  <a:cs typeface="Arial" panose="020B0604020202020204" pitchFamily="34" charset="0"/>
                </a:rPr>
                <a:t>[talk]</a:t>
              </a:r>
            </a:p>
          </p:txBody>
        </p:sp>
        <p:pic>
          <p:nvPicPr>
            <p:cNvPr id="36" name="Picture 35">
              <a:extLst>
                <a:ext uri="{FF2B5EF4-FFF2-40B4-BE49-F238E27FC236}">
                  <a16:creationId xmlns:a16="http://schemas.microsoft.com/office/drawing/2014/main" id="{450E8191-AEB0-0349-8799-3D8DE05F24F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885768" y="5138218"/>
              <a:ext cx="1776544" cy="395368"/>
            </a:xfrm>
            <a:prstGeom prst="rect">
              <a:avLst/>
            </a:prstGeom>
          </p:spPr>
        </p:pic>
        <p:sp>
          <p:nvSpPr>
            <p:cNvPr id="37" name="Rectangle 36">
              <a:extLst>
                <a:ext uri="{FF2B5EF4-FFF2-40B4-BE49-F238E27FC236}">
                  <a16:creationId xmlns:a16="http://schemas.microsoft.com/office/drawing/2014/main" id="{3F2D5CAC-3B53-F74E-A994-971EF2FAB4E3}"/>
                </a:ext>
              </a:extLst>
            </p:cNvPr>
            <p:cNvSpPr/>
            <p:nvPr/>
          </p:nvSpPr>
          <p:spPr>
            <a:xfrm>
              <a:off x="4266937" y="5057148"/>
              <a:ext cx="3188368" cy="8719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13DFB25C-7480-B842-98F4-0CE56D0C1C68}"/>
              </a:ext>
            </a:extLst>
          </p:cNvPr>
          <p:cNvGrpSpPr/>
          <p:nvPr/>
        </p:nvGrpSpPr>
        <p:grpSpPr>
          <a:xfrm>
            <a:off x="4277444" y="3965486"/>
            <a:ext cx="3181682" cy="661639"/>
            <a:chOff x="4284586" y="4328343"/>
            <a:chExt cx="3181682" cy="661639"/>
          </a:xfrm>
        </p:grpSpPr>
        <p:sp>
          <p:nvSpPr>
            <p:cNvPr id="47" name="Rectangle 46">
              <a:extLst>
                <a:ext uri="{FF2B5EF4-FFF2-40B4-BE49-F238E27FC236}">
                  <a16:creationId xmlns:a16="http://schemas.microsoft.com/office/drawing/2014/main" id="{C8EA9128-F089-184E-9F2B-81C10CEB98ED}"/>
                </a:ext>
              </a:extLst>
            </p:cNvPr>
            <p:cNvSpPr/>
            <p:nvPr/>
          </p:nvSpPr>
          <p:spPr>
            <a:xfrm>
              <a:off x="4311322" y="4728372"/>
              <a:ext cx="3154946" cy="261610"/>
            </a:xfrm>
            <a:prstGeom prst="rect">
              <a:avLst/>
            </a:prstGeom>
          </p:spPr>
          <p:txBody>
            <a:bodyPr wrap="square">
              <a:spAutoFit/>
            </a:bodyPr>
            <a:lstStyle/>
            <a:p>
              <a:pPr algn="ctr"/>
              <a:r>
                <a:rPr lang="en-US" sz="1100" b="1">
                  <a:latin typeface="Arial" panose="020B0604020202020204" pitchFamily="34" charset="0"/>
                  <a:cs typeface="Arial" panose="020B0604020202020204" pitchFamily="34" charset="0"/>
                </a:rPr>
                <a:t>General Conference, 26-30 Sep 2022 </a:t>
              </a:r>
              <a:r>
                <a:rPr lang="en-US" sz="1100" b="1">
                  <a:solidFill>
                    <a:srgbClr val="FF0000"/>
                  </a:solidFill>
                  <a:latin typeface="Arial" panose="020B0604020202020204" pitchFamily="34" charset="0"/>
                  <a:cs typeface="Arial" panose="020B0604020202020204" pitchFamily="34" charset="0"/>
                </a:rPr>
                <a:t>[talk]</a:t>
              </a:r>
            </a:p>
          </p:txBody>
        </p:sp>
        <p:pic>
          <p:nvPicPr>
            <p:cNvPr id="48" name="Picture 47">
              <a:extLst>
                <a:ext uri="{FF2B5EF4-FFF2-40B4-BE49-F238E27FC236}">
                  <a16:creationId xmlns:a16="http://schemas.microsoft.com/office/drawing/2014/main" id="{BD697150-871A-D04F-A011-2FD39E7394F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867227" y="4354003"/>
              <a:ext cx="1848924" cy="411476"/>
            </a:xfrm>
            <a:prstGeom prst="rect">
              <a:avLst/>
            </a:prstGeom>
          </p:spPr>
        </p:pic>
        <p:sp>
          <p:nvSpPr>
            <p:cNvPr id="49" name="Rectangle 48">
              <a:extLst>
                <a:ext uri="{FF2B5EF4-FFF2-40B4-BE49-F238E27FC236}">
                  <a16:creationId xmlns:a16="http://schemas.microsoft.com/office/drawing/2014/main" id="{FB0D05AE-A932-2646-A677-BB20418FB0FF}"/>
                </a:ext>
              </a:extLst>
            </p:cNvPr>
            <p:cNvSpPr/>
            <p:nvPr/>
          </p:nvSpPr>
          <p:spPr>
            <a:xfrm>
              <a:off x="4284586" y="4328343"/>
              <a:ext cx="3181682" cy="6616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25E9C9E-6739-5949-B24E-FA64DF9D84D4}"/>
              </a:ext>
            </a:extLst>
          </p:cNvPr>
          <p:cNvGrpSpPr/>
          <p:nvPr/>
        </p:nvGrpSpPr>
        <p:grpSpPr>
          <a:xfrm>
            <a:off x="7753024" y="3345341"/>
            <a:ext cx="4078705" cy="818012"/>
            <a:chOff x="7753024" y="3345341"/>
            <a:chExt cx="4078705" cy="818012"/>
          </a:xfrm>
        </p:grpSpPr>
        <p:sp>
          <p:nvSpPr>
            <p:cNvPr id="51" name="Rectangle 50">
              <a:extLst>
                <a:ext uri="{FF2B5EF4-FFF2-40B4-BE49-F238E27FC236}">
                  <a16:creationId xmlns:a16="http://schemas.microsoft.com/office/drawing/2014/main" id="{BDEF8E2E-023A-3D4A-B603-ED99AE90F245}"/>
                </a:ext>
              </a:extLst>
            </p:cNvPr>
            <p:cNvSpPr/>
            <p:nvPr/>
          </p:nvSpPr>
          <p:spPr>
            <a:xfrm>
              <a:off x="7753024" y="3345341"/>
              <a:ext cx="4078705" cy="694562"/>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16B60BCC-804A-3B42-9E85-4D2B32F6A5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00483" y="3426114"/>
              <a:ext cx="1240971" cy="532066"/>
            </a:xfrm>
            <a:prstGeom prst="rect">
              <a:avLst/>
            </a:prstGeom>
          </p:spPr>
        </p:pic>
        <p:sp>
          <p:nvSpPr>
            <p:cNvPr id="54" name="Rectangle 53">
              <a:extLst>
                <a:ext uri="{FF2B5EF4-FFF2-40B4-BE49-F238E27FC236}">
                  <a16:creationId xmlns:a16="http://schemas.microsoft.com/office/drawing/2014/main" id="{ADB4F454-62EF-7641-8C20-95DEFC19E7C0}"/>
                </a:ext>
              </a:extLst>
            </p:cNvPr>
            <p:cNvSpPr/>
            <p:nvPr/>
          </p:nvSpPr>
          <p:spPr>
            <a:xfrm>
              <a:off x="9041454" y="3393912"/>
              <a:ext cx="2742818" cy="769441"/>
            </a:xfrm>
            <a:prstGeom prst="rect">
              <a:avLst/>
            </a:prstGeom>
          </p:spPr>
          <p:txBody>
            <a:bodyPr wrap="square">
              <a:spAutoFit/>
            </a:bodyPr>
            <a:lstStyle/>
            <a:p>
              <a:r>
                <a:rPr lang="en-US" sz="1100" b="1">
                  <a:latin typeface="Arial" panose="020B0604020202020204" pitchFamily="34" charset="0"/>
                  <a:cs typeface="Arial" panose="020B0604020202020204" pitchFamily="34" charset="0"/>
                </a:rPr>
                <a:t>P. Finocchiaro, Providing better radiation monitoring for nuclear waste, Res. Outr. 131(2022)70</a:t>
              </a:r>
              <a:endParaRPr lang="en-US" sz="1100" b="1">
                <a:latin typeface="Arial"/>
                <a:cs typeface="Arial"/>
              </a:endParaRPr>
            </a:p>
            <a:p>
              <a:endParaRPr lang="en-US" sz="1100" b="1">
                <a:latin typeface="Times New Roman"/>
                <a:cs typeface="Times New Roman"/>
              </a:endParaRPr>
            </a:p>
          </p:txBody>
        </p:sp>
      </p:grpSp>
      <p:grpSp>
        <p:nvGrpSpPr>
          <p:cNvPr id="60" name="Group 59">
            <a:extLst>
              <a:ext uri="{FF2B5EF4-FFF2-40B4-BE49-F238E27FC236}">
                <a16:creationId xmlns:a16="http://schemas.microsoft.com/office/drawing/2014/main" id="{D20CC26C-856F-B543-A82A-5151F1D7A5FA}"/>
              </a:ext>
            </a:extLst>
          </p:cNvPr>
          <p:cNvGrpSpPr/>
          <p:nvPr/>
        </p:nvGrpSpPr>
        <p:grpSpPr>
          <a:xfrm>
            <a:off x="395217" y="3871962"/>
            <a:ext cx="3643456" cy="1361254"/>
            <a:chOff x="395217" y="3908247"/>
            <a:chExt cx="3643456" cy="1361254"/>
          </a:xfrm>
        </p:grpSpPr>
        <p:pic>
          <p:nvPicPr>
            <p:cNvPr id="56" name="Picture 55">
              <a:extLst>
                <a:ext uri="{FF2B5EF4-FFF2-40B4-BE49-F238E27FC236}">
                  <a16:creationId xmlns:a16="http://schemas.microsoft.com/office/drawing/2014/main" id="{8E32199B-5BE0-E54F-B32B-E665FC13BA22}"/>
                </a:ext>
              </a:extLst>
            </p:cNvPr>
            <p:cNvPicPr>
              <a:picLocks noChangeAspect="1"/>
            </p:cNvPicPr>
            <p:nvPr/>
          </p:nvPicPr>
          <p:blipFill>
            <a:blip r:embed="rId12"/>
            <a:stretch>
              <a:fillRect/>
            </a:stretch>
          </p:blipFill>
          <p:spPr>
            <a:xfrm>
              <a:off x="642764" y="3908247"/>
              <a:ext cx="3169194" cy="1326366"/>
            </a:xfrm>
            <a:prstGeom prst="rect">
              <a:avLst/>
            </a:prstGeom>
          </p:spPr>
        </p:pic>
        <p:sp>
          <p:nvSpPr>
            <p:cNvPr id="59" name="Rectangle 58">
              <a:extLst>
                <a:ext uri="{FF2B5EF4-FFF2-40B4-BE49-F238E27FC236}">
                  <a16:creationId xmlns:a16="http://schemas.microsoft.com/office/drawing/2014/main" id="{755192D0-021B-854A-A262-302ECA8B1A87}"/>
                </a:ext>
              </a:extLst>
            </p:cNvPr>
            <p:cNvSpPr/>
            <p:nvPr/>
          </p:nvSpPr>
          <p:spPr>
            <a:xfrm>
              <a:off x="395217" y="3943135"/>
              <a:ext cx="3643456" cy="1326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0FE2A973-072D-9F4D-8DCB-0C40714A3390}"/>
              </a:ext>
            </a:extLst>
          </p:cNvPr>
          <p:cNvGrpSpPr/>
          <p:nvPr/>
        </p:nvGrpSpPr>
        <p:grpSpPr>
          <a:xfrm>
            <a:off x="393237" y="5311765"/>
            <a:ext cx="3652121" cy="1048955"/>
            <a:chOff x="393237" y="5297251"/>
            <a:chExt cx="3652121" cy="1048955"/>
          </a:xfrm>
        </p:grpSpPr>
        <p:pic>
          <p:nvPicPr>
            <p:cNvPr id="57" name="Picture 56">
              <a:extLst>
                <a:ext uri="{FF2B5EF4-FFF2-40B4-BE49-F238E27FC236}">
                  <a16:creationId xmlns:a16="http://schemas.microsoft.com/office/drawing/2014/main" id="{40A9DDDF-E3EB-F24F-AE76-073ECE8AC992}"/>
                </a:ext>
              </a:extLst>
            </p:cNvPr>
            <p:cNvPicPr>
              <a:picLocks noChangeAspect="1"/>
            </p:cNvPicPr>
            <p:nvPr/>
          </p:nvPicPr>
          <p:blipFill>
            <a:blip r:embed="rId13"/>
            <a:stretch>
              <a:fillRect/>
            </a:stretch>
          </p:blipFill>
          <p:spPr>
            <a:xfrm>
              <a:off x="521386" y="5297251"/>
              <a:ext cx="3389138" cy="1010795"/>
            </a:xfrm>
            <a:prstGeom prst="rect">
              <a:avLst/>
            </a:prstGeom>
          </p:spPr>
        </p:pic>
        <p:sp>
          <p:nvSpPr>
            <p:cNvPr id="61" name="Rectangle 60">
              <a:extLst>
                <a:ext uri="{FF2B5EF4-FFF2-40B4-BE49-F238E27FC236}">
                  <a16:creationId xmlns:a16="http://schemas.microsoft.com/office/drawing/2014/main" id="{E3F922F9-C988-0748-BE5D-188A7777C789}"/>
                </a:ext>
              </a:extLst>
            </p:cNvPr>
            <p:cNvSpPr/>
            <p:nvPr/>
          </p:nvSpPr>
          <p:spPr>
            <a:xfrm>
              <a:off x="393237" y="5307354"/>
              <a:ext cx="3652121" cy="103885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2166E282-9E1A-094C-AE2A-AEDBF102E5E5}"/>
              </a:ext>
            </a:extLst>
          </p:cNvPr>
          <p:cNvGrpSpPr/>
          <p:nvPr/>
        </p:nvGrpSpPr>
        <p:grpSpPr>
          <a:xfrm>
            <a:off x="4261584" y="5606935"/>
            <a:ext cx="3188368" cy="753785"/>
            <a:chOff x="4261584" y="5592421"/>
            <a:chExt cx="3188368" cy="753785"/>
          </a:xfrm>
        </p:grpSpPr>
        <p:pic>
          <p:nvPicPr>
            <p:cNvPr id="63" name="Immagine 3">
              <a:extLst>
                <a:ext uri="{FF2B5EF4-FFF2-40B4-BE49-F238E27FC236}">
                  <a16:creationId xmlns:a16="http://schemas.microsoft.com/office/drawing/2014/main" id="{8F4F5C58-D67B-504A-9064-E80485D33D0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30020" y="5618334"/>
              <a:ext cx="687022" cy="486111"/>
            </a:xfrm>
            <a:prstGeom prst="rect">
              <a:avLst/>
            </a:prstGeom>
          </p:spPr>
        </p:pic>
        <p:sp>
          <p:nvSpPr>
            <p:cNvPr id="64" name="Rectangle 63">
              <a:extLst>
                <a:ext uri="{FF2B5EF4-FFF2-40B4-BE49-F238E27FC236}">
                  <a16:creationId xmlns:a16="http://schemas.microsoft.com/office/drawing/2014/main" id="{17467E77-0E94-664B-AC8D-E28F3E8D3862}"/>
                </a:ext>
              </a:extLst>
            </p:cNvPr>
            <p:cNvSpPr/>
            <p:nvPr/>
          </p:nvSpPr>
          <p:spPr>
            <a:xfrm>
              <a:off x="5163834" y="5620493"/>
              <a:ext cx="2129108" cy="430887"/>
            </a:xfrm>
            <a:prstGeom prst="rect">
              <a:avLst/>
            </a:prstGeom>
          </p:spPr>
          <p:txBody>
            <a:bodyPr wrap="none">
              <a:spAutoFit/>
            </a:bodyPr>
            <a:lstStyle/>
            <a:p>
              <a:pPr algn="ctr"/>
              <a:r>
                <a:rPr lang="en-US" sz="1100" b="1">
                  <a:latin typeface="Arial" panose="020B0604020202020204" pitchFamily="34" charset="0"/>
                  <a:cs typeface="Arial" panose="020B0604020202020204" pitchFamily="34" charset="0"/>
                </a:rPr>
                <a:t>Technology Park Workshop </a:t>
              </a:r>
            </a:p>
            <a:p>
              <a:pPr algn="ctr"/>
              <a:r>
                <a:rPr lang="en-US" sz="1100" b="1">
                  <a:latin typeface="Arial" panose="020B0604020202020204" pitchFamily="34" charset="0"/>
                  <a:cs typeface="Arial" panose="020B0604020202020204" pitchFamily="34" charset="0"/>
                </a:rPr>
                <a:t>Rome 20-21 Jan 2023</a:t>
              </a:r>
              <a:endParaRPr lang="en-US" sz="1100" b="1">
                <a:solidFill>
                  <a:srgbClr val="FF0000"/>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2ABA5F71-E0F9-864E-AC8E-E0DB823EBD30}"/>
                </a:ext>
              </a:extLst>
            </p:cNvPr>
            <p:cNvSpPr/>
            <p:nvPr/>
          </p:nvSpPr>
          <p:spPr>
            <a:xfrm>
              <a:off x="4378091" y="6039899"/>
              <a:ext cx="3070072" cy="261610"/>
            </a:xfrm>
            <a:prstGeom prst="rect">
              <a:avLst/>
            </a:prstGeom>
          </p:spPr>
          <p:txBody>
            <a:bodyPr wrap="none">
              <a:spAutoFit/>
            </a:bodyPr>
            <a:lstStyle/>
            <a:p>
              <a:pPr algn="ctr"/>
              <a:r>
                <a:rPr lang="en-US" sz="1100" b="1">
                  <a:latin typeface="Arial" panose="020B0604020202020204" pitchFamily="34" charset="0"/>
                  <a:cs typeface="Arial" panose="020B0604020202020204" pitchFamily="34" charset="0"/>
                </a:rPr>
                <a:t>Radioactive Waste monitoring </a:t>
              </a:r>
              <a:r>
                <a:rPr lang="en-US" sz="1100" b="1">
                  <a:solidFill>
                    <a:srgbClr val="FF0000"/>
                  </a:solidFill>
                  <a:latin typeface="Arial" panose="020B0604020202020204" pitchFamily="34" charset="0"/>
                  <a:cs typeface="Arial" panose="020B0604020202020204" pitchFamily="34" charset="0"/>
                </a:rPr>
                <a:t>[invited talk]</a:t>
              </a:r>
            </a:p>
          </p:txBody>
        </p:sp>
        <p:sp>
          <p:nvSpPr>
            <p:cNvPr id="66" name="Rectangle 65">
              <a:extLst>
                <a:ext uri="{FF2B5EF4-FFF2-40B4-BE49-F238E27FC236}">
                  <a16:creationId xmlns:a16="http://schemas.microsoft.com/office/drawing/2014/main" id="{50DC78AC-E552-AE4E-A7A1-BBCAD11B33D5}"/>
                </a:ext>
              </a:extLst>
            </p:cNvPr>
            <p:cNvSpPr/>
            <p:nvPr/>
          </p:nvSpPr>
          <p:spPr>
            <a:xfrm>
              <a:off x="4261584" y="5592421"/>
              <a:ext cx="3188368" cy="75378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072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a:extLst>
              <a:ext uri="{FF2B5EF4-FFF2-40B4-BE49-F238E27FC236}">
                <a16:creationId xmlns:a16="http://schemas.microsoft.com/office/drawing/2014/main" id="{2AAAFA18-966A-2B48-94B8-CF71367D1E4E}"/>
              </a:ext>
            </a:extLst>
          </p:cNvPr>
          <p:cNvSpPr txBox="1">
            <a:spLocks/>
          </p:cNvSpPr>
          <p:nvPr/>
        </p:nvSpPr>
        <p:spPr>
          <a:xfrm>
            <a:off x="1451935" y="521375"/>
            <a:ext cx="8351479" cy="5480282"/>
          </a:xfrm>
          <a:prstGeom prst="rect">
            <a:avLst/>
          </a:prstGeom>
        </p:spPr>
        <p:txBody>
          <a:bodyPr>
            <a:noAutofit/>
          </a:bodyPr>
          <a:lstStyle>
            <a:lvl1pPr marL="228596" indent="-228596" algn="l" defTabSz="9143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7" indent="-228596" algn="l" defTabSz="9143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8" indent="-228596" algn="l" defTabSz="9143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9"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60"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51"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43"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34"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25" indent="-228596" algn="l" defTabSz="9143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accent1">
                    <a:lumMod val="75000"/>
                  </a:schemeClr>
                </a:solidFill>
                <a:latin typeface="Arial" panose="020B0604020202020204" pitchFamily="34" charset="0"/>
                <a:cs typeface="Arial" panose="020B0604020202020204" pitchFamily="34" charset="0"/>
              </a:rPr>
              <a:t>Conclusions</a:t>
            </a:r>
            <a:endParaRPr lang="en-US" sz="1400">
              <a:solidFill>
                <a:schemeClr val="accent1">
                  <a:lumMod val="75000"/>
                </a:schemeClr>
              </a:solidFill>
              <a:latin typeface="Arial" panose="020B0604020202020204" pitchFamily="34" charset="0"/>
              <a:cs typeface="Arial" panose="020B0604020202020204" pitchFamily="34" charset="0"/>
            </a:endParaRPr>
          </a:p>
          <a:p>
            <a:pPr marL="742950" lvl="1" indent="-285750">
              <a:lnSpc>
                <a:spcPct val="150000"/>
              </a:lnSpc>
            </a:pPr>
            <a:r>
              <a:rPr lang="en-US" sz="1400">
                <a:solidFill>
                  <a:schemeClr val="accent1">
                    <a:lumMod val="75000"/>
                  </a:schemeClr>
                </a:solidFill>
                <a:latin typeface="Arial" panose="020B0604020202020204" pitchFamily="34" charset="0"/>
                <a:cs typeface="Arial" panose="020B0604020202020204" pitchFamily="34" charset="0"/>
              </a:rPr>
              <a:t>The MICADO project has been a wonderful experience</a:t>
            </a:r>
          </a:p>
          <a:p>
            <a:pPr marL="742950" lvl="1" indent="-285750">
              <a:lnSpc>
                <a:spcPct val="150000"/>
              </a:lnSpc>
            </a:pPr>
            <a:r>
              <a:rPr lang="en-US" sz="1400">
                <a:solidFill>
                  <a:schemeClr val="accent1">
                    <a:lumMod val="75000"/>
                  </a:schemeClr>
                </a:solidFill>
                <a:latin typeface="Arial" panose="020B0604020202020204" pitchFamily="34" charset="0"/>
                <a:cs typeface="Arial" panose="020B0604020202020204" pitchFamily="34" charset="0"/>
              </a:rPr>
              <a:t>We got in touch and collaborated with many people</a:t>
            </a:r>
          </a:p>
          <a:p>
            <a:pPr marL="742950" lvl="1" indent="-285750">
              <a:lnSpc>
                <a:spcPct val="150000"/>
              </a:lnSpc>
            </a:pPr>
            <a:r>
              <a:rPr lang="en-US" sz="1400">
                <a:solidFill>
                  <a:schemeClr val="accent1">
                    <a:lumMod val="75000"/>
                  </a:schemeClr>
                </a:solidFill>
                <a:latin typeface="Arial" panose="020B0604020202020204" pitchFamily="34" charset="0"/>
                <a:cs typeface="Arial" panose="020B0604020202020204" pitchFamily="34" charset="0"/>
              </a:rPr>
              <a:t>Within WP7 we had the chance of studying and improving our technologies for gamma and neutron detection</a:t>
            </a:r>
          </a:p>
          <a:p>
            <a:pPr marL="742950" lvl="1" indent="-285750">
              <a:lnSpc>
                <a:spcPct val="150000"/>
              </a:lnSpc>
            </a:pPr>
            <a:r>
              <a:rPr lang="en-US" sz="1400">
                <a:solidFill>
                  <a:schemeClr val="accent1">
                    <a:lumMod val="75000"/>
                  </a:schemeClr>
                </a:solidFill>
                <a:latin typeface="Arial" panose="020B0604020202020204" pitchFamily="34" charset="0"/>
                <a:cs typeface="Arial" panose="020B0604020202020204" pitchFamily="34" charset="0"/>
              </a:rPr>
              <a:t>These detectors proved to be feasible for a distributed radwaste monitoring application</a:t>
            </a:r>
          </a:p>
          <a:p>
            <a:pPr marL="742950" lvl="1" indent="-285750">
              <a:lnSpc>
                <a:spcPct val="150000"/>
              </a:lnSpc>
            </a:pPr>
            <a:endParaRPr lang="en-US" sz="1400">
              <a:solidFill>
                <a:schemeClr val="accent1">
                  <a:lumMod val="75000"/>
                </a:schemeClr>
              </a:solidFill>
              <a:latin typeface="Arial" panose="020B0604020202020204" pitchFamily="34" charset="0"/>
              <a:cs typeface="Arial" panose="020B0604020202020204" pitchFamily="34" charset="0"/>
            </a:endParaRPr>
          </a:p>
          <a:p>
            <a:pPr marL="742950" lvl="1" indent="-285750">
              <a:lnSpc>
                <a:spcPct val="150000"/>
              </a:lnSpc>
            </a:pPr>
            <a:r>
              <a:rPr lang="en-US" sz="1400">
                <a:solidFill>
                  <a:schemeClr val="accent1">
                    <a:lumMod val="75000"/>
                  </a:schemeClr>
                </a:solidFill>
                <a:latin typeface="Arial" panose="020B0604020202020204" pitchFamily="34" charset="0"/>
                <a:cs typeface="Arial" panose="020B0604020202020204" pitchFamily="34" charset="0"/>
              </a:rPr>
              <a:t>I thank all of the MICADO people, but in particular Massimo </a:t>
            </a:r>
            <a:r>
              <a:rPr lang="en-US" sz="1400">
                <a:solidFill>
                  <a:srgbClr val="FF0000"/>
                </a:solidFill>
                <a:latin typeface="Arial" panose="020B0604020202020204" pitchFamily="34" charset="0"/>
                <a:cs typeface="Arial" panose="020B0604020202020204" pitchFamily="34" charset="0"/>
              </a:rPr>
              <a:t>Morichi</a:t>
            </a:r>
            <a:r>
              <a:rPr lang="en-US" sz="1400">
                <a:solidFill>
                  <a:schemeClr val="accent1">
                    <a:lumMod val="75000"/>
                  </a:schemeClr>
                </a:solidFill>
                <a:latin typeface="Arial" panose="020B0604020202020204" pitchFamily="34" charset="0"/>
                <a:cs typeface="Arial" panose="020B0604020202020204" pitchFamily="34" charset="0"/>
              </a:rPr>
              <a:t>, Erica </a:t>
            </a:r>
            <a:r>
              <a:rPr lang="en-US" sz="1400">
                <a:solidFill>
                  <a:srgbClr val="FF0000"/>
                </a:solidFill>
                <a:latin typeface="Arial" panose="020B0604020202020204" pitchFamily="34" charset="0"/>
                <a:cs typeface="Arial" panose="020B0604020202020204" pitchFamily="34" charset="0"/>
              </a:rPr>
              <a:t>Fanchini</a:t>
            </a:r>
            <a:r>
              <a:rPr lang="en-US" sz="1400">
                <a:solidFill>
                  <a:schemeClr val="accent1">
                    <a:lumMod val="75000"/>
                  </a:schemeClr>
                </a:solidFill>
                <a:latin typeface="Arial" panose="020B0604020202020204" pitchFamily="34" charset="0"/>
                <a:cs typeface="Arial" panose="020B0604020202020204" pitchFamily="34" charset="0"/>
              </a:rPr>
              <a:t>, Luigi </a:t>
            </a:r>
            <a:r>
              <a:rPr lang="en-US" sz="1400">
                <a:solidFill>
                  <a:srgbClr val="FF0000"/>
                </a:solidFill>
                <a:latin typeface="Arial" panose="020B0604020202020204" pitchFamily="34" charset="0"/>
                <a:cs typeface="Arial" panose="020B0604020202020204" pitchFamily="34" charset="0"/>
              </a:rPr>
              <a:t>Cosentino</a:t>
            </a:r>
            <a:r>
              <a:rPr lang="en-US" sz="1400">
                <a:solidFill>
                  <a:schemeClr val="accent1">
                    <a:lumMod val="75000"/>
                  </a:schemeClr>
                </a:solidFill>
                <a:latin typeface="Arial" panose="020B0604020202020204" pitchFamily="34" charset="0"/>
                <a:cs typeface="Arial" panose="020B0604020202020204" pitchFamily="34" charset="0"/>
              </a:rPr>
              <a:t>, Alfio </a:t>
            </a:r>
            <a:r>
              <a:rPr lang="en-US" sz="1400">
                <a:solidFill>
                  <a:srgbClr val="FF0000"/>
                </a:solidFill>
                <a:latin typeface="Arial" panose="020B0604020202020204" pitchFamily="34" charset="0"/>
                <a:cs typeface="Arial" panose="020B0604020202020204" pitchFamily="34" charset="0"/>
              </a:rPr>
              <a:t>Pappalardo</a:t>
            </a:r>
            <a:r>
              <a:rPr lang="en-US" sz="1400">
                <a:solidFill>
                  <a:schemeClr val="accent1">
                    <a:lumMod val="75000"/>
                  </a:schemeClr>
                </a:solidFill>
                <a:latin typeface="Arial" panose="020B0604020202020204" pitchFamily="34" charset="0"/>
                <a:cs typeface="Arial" panose="020B0604020202020204" pitchFamily="34" charset="0"/>
              </a:rPr>
              <a:t>, Fabio </a:t>
            </a:r>
            <a:r>
              <a:rPr lang="en-US" sz="1400">
                <a:solidFill>
                  <a:srgbClr val="FF0000"/>
                </a:solidFill>
                <a:latin typeface="Arial" panose="020B0604020202020204" pitchFamily="34" charset="0"/>
                <a:cs typeface="Arial" panose="020B0604020202020204" pitchFamily="34" charset="0"/>
              </a:rPr>
              <a:t>Longhitano</a:t>
            </a:r>
            <a:r>
              <a:rPr lang="en-US" sz="1400">
                <a:solidFill>
                  <a:schemeClr val="accent1">
                    <a:lumMod val="75000"/>
                  </a:schemeClr>
                </a:solidFill>
                <a:latin typeface="Arial" panose="020B0604020202020204" pitchFamily="34" charset="0"/>
                <a:cs typeface="Arial" panose="020B0604020202020204" pitchFamily="34" charset="0"/>
              </a:rPr>
              <a:t>, Gaetano Elio </a:t>
            </a:r>
            <a:r>
              <a:rPr lang="en-US" sz="1400">
                <a:solidFill>
                  <a:srgbClr val="FF0000"/>
                </a:solidFill>
                <a:latin typeface="Arial" panose="020B0604020202020204" pitchFamily="34" charset="0"/>
                <a:cs typeface="Arial" panose="020B0604020202020204" pitchFamily="34" charset="0"/>
              </a:rPr>
              <a:t>Poma</a:t>
            </a:r>
            <a:r>
              <a:rPr lang="en-US" sz="1400">
                <a:solidFill>
                  <a:schemeClr val="accent1">
                    <a:lumMod val="75000"/>
                  </a:schemeClr>
                </a:solidFill>
                <a:latin typeface="Arial" panose="020B0604020202020204" pitchFamily="34" charset="0"/>
                <a:cs typeface="Arial" panose="020B0604020202020204" pitchFamily="34" charset="0"/>
              </a:rPr>
              <a:t>, Simone </a:t>
            </a:r>
            <a:r>
              <a:rPr lang="en-US" sz="1400">
                <a:solidFill>
                  <a:srgbClr val="FF0000"/>
                </a:solidFill>
                <a:latin typeface="Arial" panose="020B0604020202020204" pitchFamily="34" charset="0"/>
                <a:cs typeface="Arial" panose="020B0604020202020204" pitchFamily="34" charset="0"/>
              </a:rPr>
              <a:t>Amaducci</a:t>
            </a:r>
            <a:r>
              <a:rPr lang="en-US" sz="1400">
                <a:solidFill>
                  <a:schemeClr val="accent1">
                    <a:lumMod val="75000"/>
                  </a:schemeClr>
                </a:solidFill>
                <a:latin typeface="Arial" panose="020B0604020202020204" pitchFamily="34" charset="0"/>
                <a:cs typeface="Arial" panose="020B0604020202020204" pitchFamily="34" charset="0"/>
              </a:rPr>
              <a:t>, Sergio </a:t>
            </a:r>
            <a:r>
              <a:rPr lang="en-US" sz="1400">
                <a:solidFill>
                  <a:srgbClr val="FF0000"/>
                </a:solidFill>
                <a:latin typeface="Arial" panose="020B0604020202020204" pitchFamily="34" charset="0"/>
                <a:cs typeface="Arial" panose="020B0604020202020204" pitchFamily="34" charset="0"/>
              </a:rPr>
              <a:t>Lo Meo</a:t>
            </a:r>
            <a:r>
              <a:rPr lang="en-US" sz="1400">
                <a:solidFill>
                  <a:schemeClr val="accent1">
                    <a:lumMod val="75000"/>
                  </a:schemeClr>
                </a:solidFill>
                <a:latin typeface="Arial" panose="020B0604020202020204" pitchFamily="34" charset="0"/>
                <a:cs typeface="Arial" panose="020B0604020202020204" pitchFamily="34" charset="0"/>
              </a:rPr>
              <a:t>, Quentin </a:t>
            </a:r>
            <a:r>
              <a:rPr lang="en-US" sz="1400">
                <a:solidFill>
                  <a:srgbClr val="FF0000"/>
                </a:solidFill>
                <a:latin typeface="Arial" panose="020B0604020202020204" pitchFamily="34" charset="0"/>
                <a:cs typeface="Arial" panose="020B0604020202020204" pitchFamily="34" charset="0"/>
              </a:rPr>
              <a:t>Ducasse</a:t>
            </a:r>
            <a:r>
              <a:rPr lang="en-US" sz="1400">
                <a:solidFill>
                  <a:schemeClr val="accent1">
                    <a:lumMod val="75000"/>
                  </a:schemeClr>
                </a:solidFill>
                <a:latin typeface="Arial" panose="020B0604020202020204" pitchFamily="34" charset="0"/>
                <a:cs typeface="Arial" panose="020B0604020202020204" pitchFamily="34" charset="0"/>
              </a:rPr>
              <a:t>, Bartolomej </a:t>
            </a:r>
            <a:r>
              <a:rPr lang="en-US" sz="1400">
                <a:solidFill>
                  <a:srgbClr val="FF0000"/>
                </a:solidFill>
                <a:latin typeface="Arial" panose="020B0604020202020204" pitchFamily="34" charset="0"/>
                <a:cs typeface="Arial" panose="020B0604020202020204" pitchFamily="34" charset="0"/>
              </a:rPr>
              <a:t>Biskup</a:t>
            </a:r>
            <a:r>
              <a:rPr lang="en-US" sz="1400">
                <a:solidFill>
                  <a:schemeClr val="accent1">
                    <a:lumMod val="75000"/>
                  </a:schemeClr>
                </a:solidFill>
                <a:latin typeface="Arial" panose="020B0604020202020204" pitchFamily="34" charset="0"/>
                <a:cs typeface="Arial" panose="020B0604020202020204" pitchFamily="34" charset="0"/>
              </a:rPr>
              <a:t>, Lionel </a:t>
            </a:r>
            <a:r>
              <a:rPr lang="en-US" sz="1400">
                <a:solidFill>
                  <a:srgbClr val="FF0000"/>
                </a:solidFill>
                <a:latin typeface="Arial" panose="020B0604020202020204" pitchFamily="34" charset="0"/>
                <a:cs typeface="Arial" panose="020B0604020202020204" pitchFamily="34" charset="0"/>
              </a:rPr>
              <a:t>Tondut</a:t>
            </a:r>
            <a:r>
              <a:rPr lang="en-US" sz="1400">
                <a:solidFill>
                  <a:schemeClr val="accent1">
                    <a:lumMod val="75000"/>
                  </a:schemeClr>
                </a:solidFill>
                <a:latin typeface="Arial" panose="020B0604020202020204" pitchFamily="34" charset="0"/>
                <a:cs typeface="Arial" panose="020B0604020202020204" pitchFamily="34" charset="0"/>
              </a:rPr>
              <a:t>, Christopher </a:t>
            </a:r>
            <a:r>
              <a:rPr lang="en-US" sz="1400">
                <a:solidFill>
                  <a:srgbClr val="FF0000"/>
                </a:solidFill>
                <a:latin typeface="Arial" panose="020B0604020202020204" pitchFamily="34" charset="0"/>
                <a:cs typeface="Arial" panose="020B0604020202020204" pitchFamily="34" charset="0"/>
              </a:rPr>
              <a:t>Helbert</a:t>
            </a:r>
            <a:r>
              <a:rPr lang="en-US" sz="1400">
                <a:solidFill>
                  <a:schemeClr val="accent1">
                    <a:lumMod val="75000"/>
                  </a:schemeClr>
                </a:solidFill>
                <a:latin typeface="Arial" panose="020B0604020202020204" pitchFamily="34" charset="0"/>
                <a:cs typeface="Arial" panose="020B0604020202020204" pitchFamily="34" charset="0"/>
              </a:rPr>
              <a:t>, Bernard </a:t>
            </a:r>
            <a:r>
              <a:rPr lang="en-US" sz="1400">
                <a:solidFill>
                  <a:srgbClr val="FF0000"/>
                </a:solidFill>
                <a:latin typeface="Arial" panose="020B0604020202020204" pitchFamily="34" charset="0"/>
                <a:cs typeface="Arial" panose="020B0604020202020204" pitchFamily="34" charset="0"/>
              </a:rPr>
              <a:t>Dumercq</a:t>
            </a:r>
            <a:r>
              <a:rPr lang="en-US" sz="1400">
                <a:solidFill>
                  <a:schemeClr val="accent1">
                    <a:lumMod val="75000"/>
                  </a:schemeClr>
                </a:solidFill>
                <a:latin typeface="Arial" panose="020B0604020202020204" pitchFamily="34" charset="0"/>
                <a:cs typeface="Arial" panose="020B0604020202020204" pitchFamily="34" charset="0"/>
              </a:rPr>
              <a:t>, Luigi </a:t>
            </a:r>
            <a:r>
              <a:rPr lang="en-US" sz="1400">
                <a:solidFill>
                  <a:srgbClr val="FF0000"/>
                </a:solidFill>
                <a:latin typeface="Arial" panose="020B0604020202020204" pitchFamily="34" charset="0"/>
                <a:cs typeface="Arial" panose="020B0604020202020204" pitchFamily="34" charset="0"/>
              </a:rPr>
              <a:t>Lepore</a:t>
            </a:r>
            <a:r>
              <a:rPr lang="en-US" sz="1400">
                <a:solidFill>
                  <a:schemeClr val="accent1">
                    <a:lumMod val="75000"/>
                  </a:schemeClr>
                </a:solidFill>
                <a:latin typeface="Arial" panose="020B0604020202020204" pitchFamily="34" charset="0"/>
                <a:cs typeface="Arial" panose="020B0604020202020204" pitchFamily="34" charset="0"/>
              </a:rPr>
              <a:t>, Giada </a:t>
            </a:r>
            <a:r>
              <a:rPr lang="en-US" sz="1400">
                <a:solidFill>
                  <a:srgbClr val="FF0000"/>
                </a:solidFill>
                <a:latin typeface="Arial" panose="020B0604020202020204" pitchFamily="34" charset="0"/>
                <a:cs typeface="Arial" panose="020B0604020202020204" pitchFamily="34" charset="0"/>
              </a:rPr>
              <a:t>Gandolfo</a:t>
            </a:r>
            <a:r>
              <a:rPr lang="en-US" sz="1400">
                <a:solidFill>
                  <a:schemeClr val="accent1">
                    <a:lumMod val="75000"/>
                  </a:schemeClr>
                </a:solidFill>
                <a:latin typeface="Arial" panose="020B0604020202020204" pitchFamily="34" charset="0"/>
                <a:cs typeface="Arial" panose="020B0604020202020204" pitchFamily="34" charset="0"/>
              </a:rPr>
              <a:t>, Giuseppe </a:t>
            </a:r>
            <a:r>
              <a:rPr lang="en-US" sz="1400">
                <a:solidFill>
                  <a:srgbClr val="FF0000"/>
                </a:solidFill>
                <a:latin typeface="Arial" panose="020B0604020202020204" pitchFamily="34" charset="0"/>
                <a:cs typeface="Arial" panose="020B0604020202020204" pitchFamily="34" charset="0"/>
              </a:rPr>
              <a:t>Marzo</a:t>
            </a:r>
            <a:r>
              <a:rPr lang="en-US" sz="1400">
                <a:solidFill>
                  <a:schemeClr val="accent1">
                    <a:lumMod val="75000"/>
                  </a:schemeClr>
                </a:solidFill>
                <a:latin typeface="Arial" panose="020B0604020202020204" pitchFamily="34" charset="0"/>
                <a:cs typeface="Arial" panose="020B0604020202020204" pitchFamily="34" charset="0"/>
              </a:rPr>
              <a:t>, Nicolò </a:t>
            </a:r>
            <a:r>
              <a:rPr lang="en-US" sz="1400">
                <a:solidFill>
                  <a:srgbClr val="FF0000"/>
                </a:solidFill>
                <a:latin typeface="Arial" panose="020B0604020202020204" pitchFamily="34" charset="0"/>
                <a:cs typeface="Arial" panose="020B0604020202020204" pitchFamily="34" charset="0"/>
              </a:rPr>
              <a:t>Ratto</a:t>
            </a:r>
            <a:r>
              <a:rPr lang="en-US" sz="1400">
                <a:solidFill>
                  <a:schemeClr val="accent1">
                    <a:lumMod val="75000"/>
                  </a:schemeClr>
                </a:solidFill>
                <a:latin typeface="Arial" panose="020B0604020202020204" pitchFamily="34" charset="0"/>
                <a:cs typeface="Arial" panose="020B0604020202020204" pitchFamily="34" charset="0"/>
              </a:rPr>
              <a:t>, Nadia </a:t>
            </a:r>
            <a:r>
              <a:rPr lang="en-US" sz="1400">
                <a:solidFill>
                  <a:srgbClr val="FF0000"/>
                </a:solidFill>
                <a:latin typeface="Arial" panose="020B0604020202020204" pitchFamily="34" charset="0"/>
                <a:cs typeface="Arial" panose="020B0604020202020204" pitchFamily="34" charset="0"/>
              </a:rPr>
              <a:t>Cherubini</a:t>
            </a:r>
            <a:r>
              <a:rPr lang="en-US" sz="1400">
                <a:solidFill>
                  <a:schemeClr val="accent1">
                    <a:lumMod val="75000"/>
                  </a:schemeClr>
                </a:solidFill>
                <a:latin typeface="Arial" panose="020B0604020202020204" pitchFamily="34" charset="0"/>
                <a:cs typeface="Arial" panose="020B0604020202020204" pitchFamily="34" charset="0"/>
              </a:rPr>
              <a:t>, and last but not least my dear friend Marco </a:t>
            </a:r>
            <a:r>
              <a:rPr lang="en-US" sz="1400">
                <a:solidFill>
                  <a:srgbClr val="FF0000"/>
                </a:solidFill>
                <a:latin typeface="Arial" panose="020B0604020202020204" pitchFamily="34" charset="0"/>
                <a:cs typeface="Arial" panose="020B0604020202020204" pitchFamily="34" charset="0"/>
              </a:rPr>
              <a:t>Ripani</a:t>
            </a:r>
          </a:p>
          <a:p>
            <a:pPr marL="742950" lvl="1" indent="-285750">
              <a:lnSpc>
                <a:spcPct val="150000"/>
              </a:lnSpc>
            </a:pPr>
            <a:endParaRPr lang="en-US" sz="1400">
              <a:solidFill>
                <a:srgbClr val="FF0000"/>
              </a:solidFill>
              <a:latin typeface="Arial" panose="020B0604020202020204" pitchFamily="34" charset="0"/>
              <a:cs typeface="Arial" panose="020B0604020202020204" pitchFamily="34" charset="0"/>
            </a:endParaRPr>
          </a:p>
          <a:p>
            <a:pPr marL="742950" lvl="1" indent="-285750">
              <a:lnSpc>
                <a:spcPct val="150000"/>
              </a:lnSpc>
            </a:pPr>
            <a:r>
              <a:rPr lang="en-US" sz="1400">
                <a:solidFill>
                  <a:schemeClr val="accent1">
                    <a:lumMod val="75000"/>
                  </a:schemeClr>
                </a:solidFill>
                <a:latin typeface="Arial" panose="020B0604020202020204" pitchFamily="34" charset="0"/>
                <a:cs typeface="Arial" panose="020B0604020202020204" pitchFamily="34" charset="0"/>
              </a:rPr>
              <a:t>...and I apologize if I am (unfortunately) forgetting someone</a:t>
            </a:r>
          </a:p>
          <a:p>
            <a:pPr marL="742950" lvl="1" indent="-285750"/>
            <a:endParaRPr lang="en-US" sz="1400" b="1">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62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86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37">
            <a:extLst>
              <a:ext uri="{FF2B5EF4-FFF2-40B4-BE49-F238E27FC236}">
                <a16:creationId xmlns:a16="http://schemas.microsoft.com/office/drawing/2014/main" id="{ACA43200-473F-0C4F-9847-8595E048FE37}"/>
              </a:ext>
            </a:extLst>
          </p:cNvPr>
          <p:cNvSpPr>
            <a:spLocks noChangeArrowheads="1"/>
          </p:cNvSpPr>
          <p:nvPr/>
        </p:nvSpPr>
        <p:spPr bwMode="auto">
          <a:xfrm>
            <a:off x="4839730" y="3141098"/>
            <a:ext cx="1721200" cy="306467"/>
          </a:xfrm>
          <a:prstGeom prst="roundRect">
            <a:avLst/>
          </a:prstGeom>
          <a:solidFill>
            <a:srgbClr val="FFEB99"/>
          </a:solidFill>
          <a:ln w="9525">
            <a:noFill/>
            <a:miter lim="800000"/>
            <a:headEnd/>
            <a:tailEnd/>
          </a:ln>
          <a:scene3d>
            <a:camera prst="orthographicFront"/>
            <a:lightRig rig="threePt" dir="t"/>
          </a:scene3d>
          <a:sp3d>
            <a:bevelT/>
          </a:sp3d>
        </p:spPr>
        <p:txBody>
          <a:bodyPr wrap="square">
            <a:spAutoFit/>
          </a:bodyPr>
          <a:lstStyle/>
          <a:p>
            <a:pPr algn="ctr" eaLnBrk="0" hangingPunct="0"/>
            <a:r>
              <a:rPr lang="en-US" sz="1200" b="1">
                <a:solidFill>
                  <a:schemeClr val="accent1">
                    <a:lumMod val="75000"/>
                  </a:schemeClr>
                </a:solidFill>
                <a:latin typeface="Arial" charset="0"/>
              </a:rPr>
              <a:t>test @ENEA</a:t>
            </a:r>
            <a:endParaRPr lang="it-IT" sz="1200" b="1">
              <a:solidFill>
                <a:schemeClr val="accent1">
                  <a:lumMod val="75000"/>
                </a:schemeClr>
              </a:solidFill>
              <a:latin typeface="Arial" charset="0"/>
            </a:endParaRPr>
          </a:p>
        </p:txBody>
      </p:sp>
      <p:grpSp>
        <p:nvGrpSpPr>
          <p:cNvPr id="94" name="Group 93">
            <a:extLst>
              <a:ext uri="{FF2B5EF4-FFF2-40B4-BE49-F238E27FC236}">
                <a16:creationId xmlns:a16="http://schemas.microsoft.com/office/drawing/2014/main" id="{4ECFDCDF-B2E5-3745-92D9-5834F094C43F}"/>
              </a:ext>
            </a:extLst>
          </p:cNvPr>
          <p:cNvGrpSpPr/>
          <p:nvPr/>
        </p:nvGrpSpPr>
        <p:grpSpPr>
          <a:xfrm>
            <a:off x="6139449" y="2029199"/>
            <a:ext cx="304800" cy="533400"/>
            <a:chOff x="10789735" y="4611227"/>
            <a:chExt cx="304800" cy="533400"/>
          </a:xfrm>
        </p:grpSpPr>
        <p:sp>
          <p:nvSpPr>
            <p:cNvPr id="99" name="AutoShape 32">
              <a:extLst>
                <a:ext uri="{FF2B5EF4-FFF2-40B4-BE49-F238E27FC236}">
                  <a16:creationId xmlns:a16="http://schemas.microsoft.com/office/drawing/2014/main" id="{FC6EA9FF-EFD5-634E-BDB2-12C72C4DE1C1}"/>
                </a:ext>
              </a:extLst>
            </p:cNvPr>
            <p:cNvSpPr>
              <a:spLocks noChangeArrowheads="1"/>
            </p:cNvSpPr>
            <p:nvPr/>
          </p:nvSpPr>
          <p:spPr bwMode="auto">
            <a:xfrm>
              <a:off x="10789735" y="4611227"/>
              <a:ext cx="304800" cy="533400"/>
            </a:xfrm>
            <a:prstGeom prst="can">
              <a:avLst>
                <a:gd name="adj" fmla="val 43750"/>
              </a:avLst>
            </a:prstGeom>
            <a:solidFill>
              <a:srgbClr val="CBC586"/>
            </a:solidFill>
            <a:ln w="9525">
              <a:solidFill>
                <a:schemeClr val="tx1"/>
              </a:solidFill>
              <a:round/>
              <a:headEnd/>
              <a:tailEnd/>
            </a:ln>
          </p:spPr>
          <p:txBody>
            <a:bodyPr wrap="none" anchor="ctr"/>
            <a:lstStyle/>
            <a:p>
              <a:pPr eaLnBrk="0" hangingPunct="0"/>
              <a:endParaRPr lang="en-US"/>
            </a:p>
          </p:txBody>
        </p:sp>
        <p:pic>
          <p:nvPicPr>
            <p:cNvPr id="100" name="Picture 33" descr="rad_symbol.gif                                                 000B1975 PFMACX106                      7C268664:">
              <a:extLst>
                <a:ext uri="{FF2B5EF4-FFF2-40B4-BE49-F238E27FC236}">
                  <a16:creationId xmlns:a16="http://schemas.microsoft.com/office/drawing/2014/main" id="{1DBB6436-A2F6-CF44-A4D8-5D26F9B5693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21485" y="4817602"/>
              <a:ext cx="255588" cy="214313"/>
            </a:xfrm>
            <a:prstGeom prst="rect">
              <a:avLst/>
            </a:prstGeom>
            <a:noFill/>
            <a:ln w="9525">
              <a:noFill/>
              <a:miter lim="800000"/>
              <a:headEnd/>
              <a:tailEnd/>
            </a:ln>
          </p:spPr>
        </p:pic>
      </p:grpSp>
      <p:pic>
        <p:nvPicPr>
          <p:cNvPr id="90" name="Immagine 40" descr="Immagine che contiene clipart&#10;&#10;Descrizione generata automaticamente">
            <a:extLst>
              <a:ext uri="{FF2B5EF4-FFF2-40B4-BE49-F238E27FC236}">
                <a16:creationId xmlns:a16="http://schemas.microsoft.com/office/drawing/2014/main" id="{ACC54A6F-408B-C642-92E1-1E463D7B4F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6623" y="1814964"/>
            <a:ext cx="894064" cy="267567"/>
          </a:xfrm>
          <a:prstGeom prst="rect">
            <a:avLst/>
          </a:prstGeom>
        </p:spPr>
      </p:pic>
      <p:grpSp>
        <p:nvGrpSpPr>
          <p:cNvPr id="20" name="Group 19">
            <a:extLst>
              <a:ext uri="{FF2B5EF4-FFF2-40B4-BE49-F238E27FC236}">
                <a16:creationId xmlns:a16="http://schemas.microsoft.com/office/drawing/2014/main" id="{5617741E-1ECB-4344-94DD-D9F625382ACF}"/>
              </a:ext>
            </a:extLst>
          </p:cNvPr>
          <p:cNvGrpSpPr/>
          <p:nvPr/>
        </p:nvGrpSpPr>
        <p:grpSpPr>
          <a:xfrm>
            <a:off x="784958" y="1740387"/>
            <a:ext cx="1290408" cy="914939"/>
            <a:chOff x="1008218" y="2845021"/>
            <a:chExt cx="4272965" cy="3204779"/>
          </a:xfrm>
        </p:grpSpPr>
        <p:sp>
          <p:nvSpPr>
            <p:cNvPr id="21" name="Circular Arrow 20">
              <a:extLst>
                <a:ext uri="{FF2B5EF4-FFF2-40B4-BE49-F238E27FC236}">
                  <a16:creationId xmlns:a16="http://schemas.microsoft.com/office/drawing/2014/main" id="{158AADCC-29C0-0C49-B244-EC17CE941404}"/>
                </a:ext>
              </a:extLst>
            </p:cNvPr>
            <p:cNvSpPr/>
            <p:nvPr/>
          </p:nvSpPr>
          <p:spPr>
            <a:xfrm rot="19411569" flipH="1">
              <a:off x="1743352" y="2845021"/>
              <a:ext cx="1871232" cy="1871232"/>
            </a:xfrm>
            <a:prstGeom prst="circularArrow">
              <a:avLst>
                <a:gd name="adj1" fmla="val 12500"/>
                <a:gd name="adj2" fmla="val 1142319"/>
                <a:gd name="adj3" fmla="val 20457681"/>
                <a:gd name="adj4" fmla="val 13933751"/>
                <a:gd name="adj5" fmla="val 12500"/>
              </a:avLst>
            </a:prstGeom>
            <a:gradFill rotWithShape="0">
              <a:gsLst>
                <a:gs pos="0">
                  <a:srgbClr val="FF687C"/>
                </a:gs>
                <a:gs pos="50000">
                  <a:srgbClr val="FF0000"/>
                </a:gs>
                <a:gs pos="100000">
                  <a:srgbClr val="910403"/>
                </a:gs>
              </a:gsLst>
            </a:gradFill>
            <a:scene3d>
              <a:camera prst="orthographicFront">
                <a:rot lat="0" lon="0" rev="0"/>
              </a:camera>
              <a:lightRig rig="flood" dir="t"/>
            </a:scene3d>
            <a:sp3d prstMaterial="powder">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2" name="Shape 31">
              <a:extLst>
                <a:ext uri="{FF2B5EF4-FFF2-40B4-BE49-F238E27FC236}">
                  <a16:creationId xmlns:a16="http://schemas.microsoft.com/office/drawing/2014/main" id="{A23CBD4D-B18B-6A4B-A0A7-71908EA35A8B}"/>
                </a:ext>
              </a:extLst>
            </p:cNvPr>
            <p:cNvSpPr/>
            <p:nvPr/>
          </p:nvSpPr>
          <p:spPr>
            <a:xfrm rot="20700000">
              <a:off x="2174882" y="3105312"/>
              <a:ext cx="1704745" cy="1704744"/>
            </a:xfrm>
            <a:prstGeom prst="gear6">
              <a:avLst/>
            </a:prstGeom>
            <a:gradFill rotWithShape="0">
              <a:gsLst>
                <a:gs pos="0">
                  <a:srgbClr val="FF687C"/>
                </a:gs>
                <a:gs pos="50000">
                  <a:srgbClr val="FF0000"/>
                </a:gs>
                <a:gs pos="100000">
                  <a:srgbClr val="910403"/>
                </a:gs>
              </a:gsLst>
            </a:gradFill>
            <a:scene3d>
              <a:camera prst="orthographicFront">
                <a:rot lat="0" lon="0" rev="0"/>
              </a:camera>
              <a:lightRig rig="flood" dir="t"/>
            </a:scene3d>
            <a:sp3d prstMaterial="powder">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0" name="Shape 29">
              <a:extLst>
                <a:ext uri="{FF2B5EF4-FFF2-40B4-BE49-F238E27FC236}">
                  <a16:creationId xmlns:a16="http://schemas.microsoft.com/office/drawing/2014/main" id="{5B725288-42D9-A24A-B3D5-5A8F0AEC854E}"/>
                </a:ext>
              </a:extLst>
            </p:cNvPr>
            <p:cNvSpPr/>
            <p:nvPr/>
          </p:nvSpPr>
          <p:spPr>
            <a:xfrm>
              <a:off x="1389938" y="4309899"/>
              <a:ext cx="1739901" cy="1739901"/>
            </a:xfrm>
            <a:prstGeom prst="gear6">
              <a:avLst/>
            </a:prstGeom>
            <a:scene3d>
              <a:camera prst="orthographicFront">
                <a:rot lat="0" lon="0" rev="0"/>
              </a:camera>
              <a:lightRig rig="flood" dir="t"/>
            </a:scene3d>
            <a:sp3d prstMaterial="powder">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5" name="Circular Arrow 24">
              <a:extLst>
                <a:ext uri="{FF2B5EF4-FFF2-40B4-BE49-F238E27FC236}">
                  <a16:creationId xmlns:a16="http://schemas.microsoft.com/office/drawing/2014/main" id="{84EE61EE-245B-454C-8BF4-7D9326AC6699}"/>
                </a:ext>
              </a:extLst>
            </p:cNvPr>
            <p:cNvSpPr/>
            <p:nvPr/>
          </p:nvSpPr>
          <p:spPr>
            <a:xfrm rot="15875272">
              <a:off x="1008218" y="3987009"/>
              <a:ext cx="1871232" cy="1871232"/>
            </a:xfrm>
            <a:prstGeom prst="circularArrow">
              <a:avLst>
                <a:gd name="adj1" fmla="val 12500"/>
                <a:gd name="adj2" fmla="val 1142319"/>
                <a:gd name="adj3" fmla="val 20457681"/>
                <a:gd name="adj4" fmla="val 13933751"/>
                <a:gd name="adj5" fmla="val 12500"/>
              </a:avLst>
            </a:prstGeom>
            <a:scene3d>
              <a:camera prst="orthographicFront">
                <a:rot lat="0" lon="0" rev="0"/>
              </a:camera>
              <a:lightRig rig="flood" dir="t"/>
            </a:scene3d>
            <a:sp3d prstMaterial="powder">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Shape 27">
              <a:extLst>
                <a:ext uri="{FF2B5EF4-FFF2-40B4-BE49-F238E27FC236}">
                  <a16:creationId xmlns:a16="http://schemas.microsoft.com/office/drawing/2014/main" id="{877EDE95-EEE3-8549-A721-D4FC19F8D70D}"/>
                </a:ext>
              </a:extLst>
            </p:cNvPr>
            <p:cNvSpPr/>
            <p:nvPr/>
          </p:nvSpPr>
          <p:spPr>
            <a:xfrm>
              <a:off x="3243633" y="4062836"/>
              <a:ext cx="1739900" cy="1739900"/>
            </a:xfrm>
            <a:prstGeom prst="gear6">
              <a:avLst>
                <a:gd name="adj1" fmla="val 13076"/>
                <a:gd name="adj2" fmla="val 3526"/>
              </a:avLst>
            </a:prstGeom>
            <a:gradFill rotWithShape="0">
              <a:gsLst>
                <a:gs pos="0">
                  <a:srgbClr val="92D050"/>
                </a:gs>
                <a:gs pos="50000">
                  <a:srgbClr val="00B050"/>
                </a:gs>
                <a:gs pos="100000">
                  <a:schemeClr val="accent4">
                    <a:lumMod val="50000"/>
                  </a:schemeClr>
                </a:gs>
              </a:gsLst>
            </a:gradFill>
            <a:scene3d>
              <a:camera prst="orthographicFront"/>
              <a:lightRig rig="morning" dir="t">
                <a:rot lat="0" lon="0" rev="2400000"/>
              </a:lightRig>
            </a:scene3d>
            <a:sp3d prstMaterial="powder">
              <a:bevelT w="120650" h="889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nchor="ctr" anchorCtr="0"/>
            <a:lstStyle/>
            <a:p>
              <a:pPr algn="ctr"/>
              <a:endParaRPr lang="en-US" sz="1400"/>
            </a:p>
          </p:txBody>
        </p:sp>
        <p:sp>
          <p:nvSpPr>
            <p:cNvPr id="29" name="Circular Arrow 28">
              <a:extLst>
                <a:ext uri="{FF2B5EF4-FFF2-40B4-BE49-F238E27FC236}">
                  <a16:creationId xmlns:a16="http://schemas.microsoft.com/office/drawing/2014/main" id="{A325217D-3DA5-824E-9B43-6C57671E5310}"/>
                </a:ext>
              </a:extLst>
            </p:cNvPr>
            <p:cNvSpPr/>
            <p:nvPr/>
          </p:nvSpPr>
          <p:spPr>
            <a:xfrm>
              <a:off x="3409951" y="3547468"/>
              <a:ext cx="1871232" cy="1871232"/>
            </a:xfrm>
            <a:prstGeom prst="circularArrow">
              <a:avLst>
                <a:gd name="adj1" fmla="val 12500"/>
                <a:gd name="adj2" fmla="val 1142319"/>
                <a:gd name="adj3" fmla="val 20457681"/>
                <a:gd name="adj4" fmla="val 13933751"/>
                <a:gd name="adj5" fmla="val 12500"/>
              </a:avLst>
            </a:prstGeom>
            <a:gradFill rotWithShape="0">
              <a:gsLst>
                <a:gs pos="0">
                  <a:srgbClr val="92D050"/>
                </a:gs>
                <a:gs pos="50000">
                  <a:srgbClr val="00B050"/>
                </a:gs>
                <a:gs pos="100000">
                  <a:schemeClr val="accent4">
                    <a:lumMod val="50000"/>
                  </a:schemeClr>
                </a:gs>
              </a:gsLst>
            </a:gradFill>
            <a:scene3d>
              <a:camera prst="orthographicFront"/>
              <a:lightRig rig="morning" dir="t">
                <a:rot lat="0" lon="0" rev="2400000"/>
              </a:lightRig>
            </a:scene3d>
            <a:sp3d prstMaterial="powder">
              <a:bevelT w="120650" h="889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grpSp>
        <p:nvGrpSpPr>
          <p:cNvPr id="15" name="Group 14">
            <a:extLst>
              <a:ext uri="{FF2B5EF4-FFF2-40B4-BE49-F238E27FC236}">
                <a16:creationId xmlns:a16="http://schemas.microsoft.com/office/drawing/2014/main" id="{F11B2EAE-6CE3-3E4A-837D-7CB1BFCE08B3}"/>
              </a:ext>
            </a:extLst>
          </p:cNvPr>
          <p:cNvGrpSpPr/>
          <p:nvPr/>
        </p:nvGrpSpPr>
        <p:grpSpPr>
          <a:xfrm>
            <a:off x="2945475" y="1756366"/>
            <a:ext cx="1415580" cy="982980"/>
            <a:chOff x="4829750" y="2830062"/>
            <a:chExt cx="1415580" cy="982980"/>
          </a:xfrm>
        </p:grpSpPr>
        <p:pic>
          <p:nvPicPr>
            <p:cNvPr id="41" name="Picture 40" descr="137Cs.jpg">
              <a:extLst>
                <a:ext uri="{FF2B5EF4-FFF2-40B4-BE49-F238E27FC236}">
                  <a16:creationId xmlns:a16="http://schemas.microsoft.com/office/drawing/2014/main" id="{35B7A586-4757-B540-B72F-6FEDB4C8C6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3464" y="3190722"/>
              <a:ext cx="338924" cy="622320"/>
            </a:xfrm>
            <a:prstGeom prst="rect">
              <a:avLst/>
            </a:prstGeom>
          </p:spPr>
        </p:pic>
        <p:grpSp>
          <p:nvGrpSpPr>
            <p:cNvPr id="42" name="Group 41">
              <a:extLst>
                <a:ext uri="{FF2B5EF4-FFF2-40B4-BE49-F238E27FC236}">
                  <a16:creationId xmlns:a16="http://schemas.microsoft.com/office/drawing/2014/main" id="{5F3575F5-1777-2248-98EF-13FD4CAC6288}"/>
                </a:ext>
              </a:extLst>
            </p:cNvPr>
            <p:cNvGrpSpPr/>
            <p:nvPr/>
          </p:nvGrpSpPr>
          <p:grpSpPr>
            <a:xfrm>
              <a:off x="4829750" y="2830062"/>
              <a:ext cx="1415580" cy="383732"/>
              <a:chOff x="4738163" y="3632976"/>
              <a:chExt cx="4036207" cy="1942988"/>
            </a:xfrm>
          </p:grpSpPr>
          <p:pic>
            <p:nvPicPr>
              <p:cNvPr id="43" name="Picture 42" descr="foto_BLM-C.jpg">
                <a:extLst>
                  <a:ext uri="{FF2B5EF4-FFF2-40B4-BE49-F238E27FC236}">
                    <a16:creationId xmlns:a16="http://schemas.microsoft.com/office/drawing/2014/main" id="{131ABE8A-0FC3-2E43-A0D1-A0536AA3BC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748087" flipV="1">
                <a:off x="4738163" y="4136394"/>
                <a:ext cx="3971283" cy="505312"/>
              </a:xfrm>
              <a:prstGeom prst="rect">
                <a:avLst/>
              </a:prstGeom>
            </p:spPr>
          </p:pic>
          <p:pic>
            <p:nvPicPr>
              <p:cNvPr id="44" name="Picture 43" descr="SiLiF64_easily_handled_small.jpg">
                <a:extLst>
                  <a:ext uri="{FF2B5EF4-FFF2-40B4-BE49-F238E27FC236}">
                    <a16:creationId xmlns:a16="http://schemas.microsoft.com/office/drawing/2014/main" id="{5F7B7072-E6C3-8448-AE72-2D255C5EA0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 r="-6841"/>
              <a:stretch/>
            </p:blipFill>
            <p:spPr>
              <a:xfrm rot="5400000">
                <a:off x="7139108" y="3940702"/>
                <a:ext cx="1942988" cy="1327536"/>
              </a:xfrm>
              <a:prstGeom prst="roundRect">
                <a:avLst>
                  <a:gd name="adj" fmla="val 24559"/>
                </a:avLst>
              </a:prstGeom>
            </p:spPr>
          </p:pic>
        </p:grpSp>
      </p:grpSp>
      <p:pic>
        <p:nvPicPr>
          <p:cNvPr id="14" name="Picture 13">
            <a:extLst>
              <a:ext uri="{FF2B5EF4-FFF2-40B4-BE49-F238E27FC236}">
                <a16:creationId xmlns:a16="http://schemas.microsoft.com/office/drawing/2014/main" id="{B82B5AF8-C98E-A843-A1D8-BAFDDD4813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26748" y="1719347"/>
            <a:ext cx="3614331" cy="1144886"/>
          </a:xfrm>
          <a:prstGeom prst="rect">
            <a:avLst/>
          </a:prstGeom>
        </p:spPr>
      </p:pic>
      <p:graphicFrame>
        <p:nvGraphicFramePr>
          <p:cNvPr id="51" name="Table 50">
            <a:extLst>
              <a:ext uri="{FF2B5EF4-FFF2-40B4-BE49-F238E27FC236}">
                <a16:creationId xmlns:a16="http://schemas.microsoft.com/office/drawing/2014/main" id="{4123CBC5-42AF-7E41-8B6D-4C0DEFE2A36C}"/>
              </a:ext>
            </a:extLst>
          </p:cNvPr>
          <p:cNvGraphicFramePr>
            <a:graphicFrameLocks noGrp="1"/>
          </p:cNvGraphicFramePr>
          <p:nvPr>
            <p:extLst>
              <p:ext uri="{D42A27DB-BD31-4B8C-83A1-F6EECF244321}">
                <p14:modId xmlns:p14="http://schemas.microsoft.com/office/powerpoint/2010/main" val="2999531460"/>
              </p:ext>
            </p:extLst>
          </p:nvPr>
        </p:nvGraphicFramePr>
        <p:xfrm>
          <a:off x="988633" y="4668812"/>
          <a:ext cx="1305288" cy="1402080"/>
        </p:xfrm>
        <a:graphic>
          <a:graphicData uri="http://schemas.openxmlformats.org/drawingml/2006/table">
            <a:tbl>
              <a:tblPr/>
              <a:tblGrid>
                <a:gridCol w="1305288">
                  <a:extLst>
                    <a:ext uri="{9D8B030D-6E8A-4147-A177-3AD203B41FA5}">
                      <a16:colId xmlns:a16="http://schemas.microsoft.com/office/drawing/2014/main" val="3324300254"/>
                    </a:ext>
                  </a:extLst>
                </a:gridCol>
              </a:tblGrid>
              <a:tr h="0">
                <a:tc>
                  <a:txBody>
                    <a:bodyPr/>
                    <a:lstStyle/>
                    <a:p>
                      <a:r>
                        <a:rPr lang="en-US" sz="1000">
                          <a:effectLst/>
                          <a:latin typeface="Arial" panose="020B0604020202020204" pitchFamily="34" charset="0"/>
                          <a:cs typeface="Arial" panose="020B0604020202020204" pitchFamily="34" charset="0"/>
                        </a:rPr>
                        <a:t>Waste assessment completed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31180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FF0000"/>
                          </a:solidFill>
                          <a:effectLst/>
                          <a:latin typeface="Arial" panose="020B0604020202020204" pitchFamily="34" charset="0"/>
                          <a:cs typeface="Arial" panose="020B0604020202020204" pitchFamily="34" charset="0"/>
                        </a:rPr>
                        <a:t>Brief report with the list of candidate waste(s) and the related detector performance expected.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6883172"/>
                  </a:ext>
                </a:extLst>
              </a:tr>
            </a:tbl>
          </a:graphicData>
        </a:graphic>
      </p:graphicFrame>
      <p:grpSp>
        <p:nvGrpSpPr>
          <p:cNvPr id="57" name="Group 56">
            <a:extLst>
              <a:ext uri="{FF2B5EF4-FFF2-40B4-BE49-F238E27FC236}">
                <a16:creationId xmlns:a16="http://schemas.microsoft.com/office/drawing/2014/main" id="{301AFCCD-546B-824A-AFAE-7FA8D4F5C1B5}"/>
              </a:ext>
            </a:extLst>
          </p:cNvPr>
          <p:cNvGrpSpPr/>
          <p:nvPr/>
        </p:nvGrpSpPr>
        <p:grpSpPr>
          <a:xfrm>
            <a:off x="1387661" y="3619438"/>
            <a:ext cx="662874" cy="1010093"/>
            <a:chOff x="4992249" y="4386350"/>
            <a:chExt cx="662874" cy="1010093"/>
          </a:xfrm>
        </p:grpSpPr>
        <p:pic>
          <p:nvPicPr>
            <p:cNvPr id="55" name="Picture 54">
              <a:extLst>
                <a:ext uri="{FF2B5EF4-FFF2-40B4-BE49-F238E27FC236}">
                  <a16:creationId xmlns:a16="http://schemas.microsoft.com/office/drawing/2014/main" id="{63C0C90F-11C6-9B46-8F44-B0733F3AAE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92249" y="4386350"/>
              <a:ext cx="662874" cy="1010093"/>
            </a:xfrm>
            <a:prstGeom prst="rect">
              <a:avLst/>
            </a:prstGeom>
          </p:spPr>
        </p:pic>
        <p:sp>
          <p:nvSpPr>
            <p:cNvPr id="56" name="Rectangle 55">
              <a:extLst>
                <a:ext uri="{FF2B5EF4-FFF2-40B4-BE49-F238E27FC236}">
                  <a16:creationId xmlns:a16="http://schemas.microsoft.com/office/drawing/2014/main" id="{85C15CC6-501E-D14D-ACCB-84887A256AAF}"/>
                </a:ext>
              </a:extLst>
            </p:cNvPr>
            <p:cNvSpPr/>
            <p:nvPr/>
          </p:nvSpPr>
          <p:spPr>
            <a:xfrm>
              <a:off x="5039719" y="4800847"/>
              <a:ext cx="412292" cy="338554"/>
            </a:xfrm>
            <a:prstGeom prst="rect">
              <a:avLst/>
            </a:prstGeom>
            <a:scene3d>
              <a:camera prst="orthographicFront">
                <a:rot lat="1200000" lon="1800000" rev="0"/>
              </a:camera>
              <a:lightRig rig="threePt" dir="t"/>
            </a:scene3d>
          </p:spPr>
          <p:txBody>
            <a:bodyPr wrap="none">
              <a:spAutoFit/>
            </a:bodyPr>
            <a:lstStyle/>
            <a:p>
              <a:r>
                <a:rPr lang="en-US" sz="1600" b="1">
                  <a:solidFill>
                    <a:srgbClr val="FF0000"/>
                  </a:solidFill>
                  <a:latin typeface="Arial" panose="020B0604020202020204" pitchFamily="34" charset="0"/>
                  <a:cs typeface="Arial" panose="020B0604020202020204" pitchFamily="34" charset="0"/>
                </a:rPr>
                <a:t>12</a:t>
              </a:r>
              <a:endParaRPr lang="en-US" sz="1600" b="1">
                <a:solidFill>
                  <a:srgbClr val="FF0000"/>
                </a:solidFill>
              </a:endParaRPr>
            </a:p>
          </p:txBody>
        </p:sp>
      </p:grpSp>
      <p:grpSp>
        <p:nvGrpSpPr>
          <p:cNvPr id="61" name="Group 60">
            <a:extLst>
              <a:ext uri="{FF2B5EF4-FFF2-40B4-BE49-F238E27FC236}">
                <a16:creationId xmlns:a16="http://schemas.microsoft.com/office/drawing/2014/main" id="{2CD5220A-2C68-3C44-BD6A-0BD0559163D7}"/>
              </a:ext>
            </a:extLst>
          </p:cNvPr>
          <p:cNvGrpSpPr/>
          <p:nvPr/>
        </p:nvGrpSpPr>
        <p:grpSpPr>
          <a:xfrm>
            <a:off x="442958" y="4967875"/>
            <a:ext cx="590458" cy="559051"/>
            <a:chOff x="1047154" y="5214051"/>
            <a:chExt cx="590458" cy="559051"/>
          </a:xfrm>
        </p:grpSpPr>
        <p:pic>
          <p:nvPicPr>
            <p:cNvPr id="59" name="Picture 58">
              <a:extLst>
                <a:ext uri="{FF2B5EF4-FFF2-40B4-BE49-F238E27FC236}">
                  <a16:creationId xmlns:a16="http://schemas.microsoft.com/office/drawing/2014/main" id="{74FBDA83-EF71-284B-8EF4-D266129F73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154" y="5214051"/>
              <a:ext cx="590458" cy="559051"/>
            </a:xfrm>
            <a:prstGeom prst="rect">
              <a:avLst/>
            </a:prstGeom>
          </p:spPr>
        </p:pic>
        <p:sp>
          <p:nvSpPr>
            <p:cNvPr id="60" name="TextBox 59">
              <a:extLst>
                <a:ext uri="{FF2B5EF4-FFF2-40B4-BE49-F238E27FC236}">
                  <a16:creationId xmlns:a16="http://schemas.microsoft.com/office/drawing/2014/main" id="{FBD5C12D-7776-0B4E-9783-0379D15C9DCC}"/>
                </a:ext>
              </a:extLst>
            </p:cNvPr>
            <p:cNvSpPr txBox="1"/>
            <p:nvPr/>
          </p:nvSpPr>
          <p:spPr>
            <a:xfrm>
              <a:off x="1079784" y="5295937"/>
              <a:ext cx="524503" cy="461665"/>
            </a:xfrm>
            <a:prstGeom prst="rect">
              <a:avLst/>
            </a:prstGeom>
            <a:noFill/>
          </p:spPr>
          <p:txBody>
            <a:bodyPr wrap="none" rtlCol="0">
              <a:spAutoFit/>
            </a:bodyPr>
            <a:lstStyle/>
            <a:p>
              <a:pPr algn="ctr"/>
              <a:r>
                <a:rPr lang="en-US" sz="1200" b="1">
                  <a:solidFill>
                    <a:srgbClr val="FFFF00"/>
                  </a:solidFill>
                  <a:latin typeface="Arial" panose="020B0604020202020204" pitchFamily="34" charset="0"/>
                  <a:cs typeface="Arial" panose="020B0604020202020204" pitchFamily="34" charset="0"/>
                </a:rPr>
                <a:t>May</a:t>
              </a:r>
            </a:p>
            <a:p>
              <a:pPr algn="ctr"/>
              <a:r>
                <a:rPr lang="en-US" sz="1200" b="1">
                  <a:solidFill>
                    <a:srgbClr val="FFFF00"/>
                  </a:solidFill>
                  <a:latin typeface="Arial" panose="020B0604020202020204" pitchFamily="34" charset="0"/>
                  <a:cs typeface="Arial" panose="020B0604020202020204" pitchFamily="34" charset="0"/>
                </a:rPr>
                <a:t>2020</a:t>
              </a:r>
            </a:p>
          </p:txBody>
        </p:sp>
      </p:grpSp>
      <p:grpSp>
        <p:nvGrpSpPr>
          <p:cNvPr id="62" name="Group 61">
            <a:extLst>
              <a:ext uri="{FF2B5EF4-FFF2-40B4-BE49-F238E27FC236}">
                <a16:creationId xmlns:a16="http://schemas.microsoft.com/office/drawing/2014/main" id="{704E446F-800F-4E46-96B6-4E6B966E289D}"/>
              </a:ext>
            </a:extLst>
          </p:cNvPr>
          <p:cNvGrpSpPr/>
          <p:nvPr/>
        </p:nvGrpSpPr>
        <p:grpSpPr>
          <a:xfrm>
            <a:off x="3513867" y="3619438"/>
            <a:ext cx="662874" cy="1010093"/>
            <a:chOff x="4992249" y="4386350"/>
            <a:chExt cx="662874" cy="1010093"/>
          </a:xfrm>
        </p:grpSpPr>
        <p:pic>
          <p:nvPicPr>
            <p:cNvPr id="63" name="Picture 62">
              <a:extLst>
                <a:ext uri="{FF2B5EF4-FFF2-40B4-BE49-F238E27FC236}">
                  <a16:creationId xmlns:a16="http://schemas.microsoft.com/office/drawing/2014/main" id="{BEB6B0EB-77A4-004F-BF0D-5286FA6644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92249" y="4386350"/>
              <a:ext cx="662874" cy="1010093"/>
            </a:xfrm>
            <a:prstGeom prst="rect">
              <a:avLst/>
            </a:prstGeom>
          </p:spPr>
        </p:pic>
        <p:sp>
          <p:nvSpPr>
            <p:cNvPr id="64" name="Rectangle 63">
              <a:extLst>
                <a:ext uri="{FF2B5EF4-FFF2-40B4-BE49-F238E27FC236}">
                  <a16:creationId xmlns:a16="http://schemas.microsoft.com/office/drawing/2014/main" id="{00E0D12E-D495-9C44-A48B-80470148D493}"/>
                </a:ext>
              </a:extLst>
            </p:cNvPr>
            <p:cNvSpPr/>
            <p:nvPr/>
          </p:nvSpPr>
          <p:spPr>
            <a:xfrm>
              <a:off x="5039719" y="4800847"/>
              <a:ext cx="412292" cy="338554"/>
            </a:xfrm>
            <a:prstGeom prst="rect">
              <a:avLst/>
            </a:prstGeom>
            <a:scene3d>
              <a:camera prst="orthographicFront">
                <a:rot lat="1200000" lon="1800000" rev="0"/>
              </a:camera>
              <a:lightRig rig="threePt" dir="t"/>
            </a:scene3d>
          </p:spPr>
          <p:txBody>
            <a:bodyPr wrap="none">
              <a:spAutoFit/>
            </a:bodyPr>
            <a:lstStyle/>
            <a:p>
              <a:r>
                <a:rPr lang="en-US" sz="1600" b="1">
                  <a:solidFill>
                    <a:srgbClr val="FF0000"/>
                  </a:solidFill>
                  <a:latin typeface="Arial" panose="020B0604020202020204" pitchFamily="34" charset="0"/>
                  <a:cs typeface="Arial" panose="020B0604020202020204" pitchFamily="34" charset="0"/>
                </a:rPr>
                <a:t>13</a:t>
              </a:r>
              <a:endParaRPr lang="en-US" sz="1600" b="1">
                <a:solidFill>
                  <a:srgbClr val="FF0000"/>
                </a:solidFill>
              </a:endParaRPr>
            </a:p>
          </p:txBody>
        </p:sp>
      </p:grpSp>
      <p:graphicFrame>
        <p:nvGraphicFramePr>
          <p:cNvPr id="65" name="Table 64">
            <a:extLst>
              <a:ext uri="{FF2B5EF4-FFF2-40B4-BE49-F238E27FC236}">
                <a16:creationId xmlns:a16="http://schemas.microsoft.com/office/drawing/2014/main" id="{64F6D0A0-3584-BA40-9FBD-F4D859766CBA}"/>
              </a:ext>
            </a:extLst>
          </p:cNvPr>
          <p:cNvGraphicFramePr>
            <a:graphicFrameLocks noGrp="1"/>
          </p:cNvGraphicFramePr>
          <p:nvPr>
            <p:extLst>
              <p:ext uri="{D42A27DB-BD31-4B8C-83A1-F6EECF244321}">
                <p14:modId xmlns:p14="http://schemas.microsoft.com/office/powerpoint/2010/main" val="1834367257"/>
              </p:ext>
            </p:extLst>
          </p:nvPr>
        </p:nvGraphicFramePr>
        <p:xfrm>
          <a:off x="3192812" y="4668812"/>
          <a:ext cx="1305288" cy="1402080"/>
        </p:xfrm>
        <a:graphic>
          <a:graphicData uri="http://schemas.openxmlformats.org/drawingml/2006/table">
            <a:tbl>
              <a:tblPr/>
              <a:tblGrid>
                <a:gridCol w="1305288">
                  <a:extLst>
                    <a:ext uri="{9D8B030D-6E8A-4147-A177-3AD203B41FA5}">
                      <a16:colId xmlns:a16="http://schemas.microsoft.com/office/drawing/2014/main" val="3324300254"/>
                    </a:ext>
                  </a:extLst>
                </a:gridCol>
              </a:tblGrid>
              <a:tr h="0">
                <a:tc>
                  <a:txBody>
                    <a:bodyPr/>
                    <a:lstStyle/>
                    <a:p>
                      <a:r>
                        <a:rPr lang="en-US" sz="1000">
                          <a:effectLst/>
                          <a:latin typeface="Arial" panose="020B0604020202020204" pitchFamily="34" charset="0"/>
                          <a:cs typeface="Arial" panose="020B0604020202020204" pitchFamily="34" charset="0"/>
                        </a:rPr>
                        <a:t>Detector assembled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311800"/>
                  </a:ext>
                </a:extLst>
              </a:tr>
              <a:tr h="0">
                <a:tc>
                  <a:txBody>
                    <a:bodyPr/>
                    <a:lstStyle/>
                    <a:p>
                      <a:r>
                        <a:rPr lang="en-US" sz="1000">
                          <a:solidFill>
                            <a:srgbClr val="FF0000"/>
                          </a:solidFill>
                          <a:effectLst/>
                          <a:latin typeface="Arial" panose="020B0604020202020204" pitchFamily="34" charset="0"/>
                          <a:cs typeface="Arial" panose="020B0604020202020204" pitchFamily="34" charset="0"/>
                        </a:rPr>
                        <a:t>Construction of Fiber and SiLiF detector samples ready for laboratory tests </a:t>
                      </a:r>
                    </a:p>
                    <a:p>
                      <a:endParaRPr lang="en-US" sz="1000">
                        <a:solidFill>
                          <a:srgbClr val="FF0000"/>
                        </a:solidFill>
                        <a:effectLst/>
                        <a:latin typeface="Arial" panose="020B0604020202020204" pitchFamily="34" charset="0"/>
                        <a:cs typeface="Arial" panose="020B0604020202020204" pitchFamily="34" charset="0"/>
                      </a:endParaRP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6883172"/>
                  </a:ext>
                </a:extLst>
              </a:tr>
            </a:tbl>
          </a:graphicData>
        </a:graphic>
      </p:graphicFrame>
      <p:grpSp>
        <p:nvGrpSpPr>
          <p:cNvPr id="66" name="Group 65">
            <a:extLst>
              <a:ext uri="{FF2B5EF4-FFF2-40B4-BE49-F238E27FC236}">
                <a16:creationId xmlns:a16="http://schemas.microsoft.com/office/drawing/2014/main" id="{DF340130-0D53-3D4B-A5EF-54F254AD2B56}"/>
              </a:ext>
            </a:extLst>
          </p:cNvPr>
          <p:cNvGrpSpPr/>
          <p:nvPr/>
        </p:nvGrpSpPr>
        <p:grpSpPr>
          <a:xfrm>
            <a:off x="2647137" y="4967875"/>
            <a:ext cx="590458" cy="559051"/>
            <a:chOff x="1047154" y="5214051"/>
            <a:chExt cx="590458" cy="559051"/>
          </a:xfrm>
        </p:grpSpPr>
        <p:pic>
          <p:nvPicPr>
            <p:cNvPr id="67" name="Picture 66">
              <a:extLst>
                <a:ext uri="{FF2B5EF4-FFF2-40B4-BE49-F238E27FC236}">
                  <a16:creationId xmlns:a16="http://schemas.microsoft.com/office/drawing/2014/main" id="{C241B7B1-172E-5040-BE89-0798FBDD21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154" y="5214051"/>
              <a:ext cx="590458" cy="559051"/>
            </a:xfrm>
            <a:prstGeom prst="rect">
              <a:avLst/>
            </a:prstGeom>
          </p:spPr>
        </p:pic>
        <p:sp>
          <p:nvSpPr>
            <p:cNvPr id="68" name="TextBox 67">
              <a:extLst>
                <a:ext uri="{FF2B5EF4-FFF2-40B4-BE49-F238E27FC236}">
                  <a16:creationId xmlns:a16="http://schemas.microsoft.com/office/drawing/2014/main" id="{183F5E2F-0195-144B-989D-BA4A30685771}"/>
                </a:ext>
              </a:extLst>
            </p:cNvPr>
            <p:cNvSpPr txBox="1"/>
            <p:nvPr/>
          </p:nvSpPr>
          <p:spPr>
            <a:xfrm>
              <a:off x="1079784" y="5295937"/>
              <a:ext cx="524503" cy="461665"/>
            </a:xfrm>
            <a:prstGeom prst="rect">
              <a:avLst/>
            </a:prstGeom>
            <a:noFill/>
          </p:spPr>
          <p:txBody>
            <a:bodyPr wrap="none" rtlCol="0">
              <a:spAutoFit/>
            </a:bodyPr>
            <a:lstStyle/>
            <a:p>
              <a:pPr algn="ctr"/>
              <a:r>
                <a:rPr lang="en-US" sz="1200" b="1">
                  <a:solidFill>
                    <a:srgbClr val="FFFF00"/>
                  </a:solidFill>
                  <a:latin typeface="Arial" panose="020B0604020202020204" pitchFamily="34" charset="0"/>
                  <a:cs typeface="Arial" panose="020B0604020202020204" pitchFamily="34" charset="0"/>
                </a:rPr>
                <a:t>May</a:t>
              </a:r>
            </a:p>
            <a:p>
              <a:pPr algn="ctr"/>
              <a:r>
                <a:rPr lang="en-US" sz="1200" b="1">
                  <a:solidFill>
                    <a:srgbClr val="FFFF00"/>
                  </a:solidFill>
                  <a:latin typeface="Arial" panose="020B0604020202020204" pitchFamily="34" charset="0"/>
                  <a:cs typeface="Arial" panose="020B0604020202020204" pitchFamily="34" charset="0"/>
                </a:rPr>
                <a:t>2021</a:t>
              </a:r>
            </a:p>
          </p:txBody>
        </p:sp>
      </p:grpSp>
      <p:grpSp>
        <p:nvGrpSpPr>
          <p:cNvPr id="69" name="Group 68">
            <a:extLst>
              <a:ext uri="{FF2B5EF4-FFF2-40B4-BE49-F238E27FC236}">
                <a16:creationId xmlns:a16="http://schemas.microsoft.com/office/drawing/2014/main" id="{4E2E6F18-5392-A443-955D-7522E4F7785F}"/>
              </a:ext>
            </a:extLst>
          </p:cNvPr>
          <p:cNvGrpSpPr/>
          <p:nvPr/>
        </p:nvGrpSpPr>
        <p:grpSpPr>
          <a:xfrm>
            <a:off x="5769107" y="3619438"/>
            <a:ext cx="662874" cy="1010093"/>
            <a:chOff x="4992249" y="4386350"/>
            <a:chExt cx="662874" cy="1010093"/>
          </a:xfrm>
        </p:grpSpPr>
        <p:pic>
          <p:nvPicPr>
            <p:cNvPr id="70" name="Picture 69">
              <a:extLst>
                <a:ext uri="{FF2B5EF4-FFF2-40B4-BE49-F238E27FC236}">
                  <a16:creationId xmlns:a16="http://schemas.microsoft.com/office/drawing/2014/main" id="{91518716-15F9-1646-81B4-E1243318D6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92249" y="4386350"/>
              <a:ext cx="662874" cy="1010093"/>
            </a:xfrm>
            <a:prstGeom prst="rect">
              <a:avLst/>
            </a:prstGeom>
          </p:spPr>
        </p:pic>
        <p:sp>
          <p:nvSpPr>
            <p:cNvPr id="71" name="Rectangle 70">
              <a:extLst>
                <a:ext uri="{FF2B5EF4-FFF2-40B4-BE49-F238E27FC236}">
                  <a16:creationId xmlns:a16="http://schemas.microsoft.com/office/drawing/2014/main" id="{3B7A72E0-1204-BD41-A5D5-9CDFBA70EECD}"/>
                </a:ext>
              </a:extLst>
            </p:cNvPr>
            <p:cNvSpPr/>
            <p:nvPr/>
          </p:nvSpPr>
          <p:spPr>
            <a:xfrm>
              <a:off x="5039719" y="4800847"/>
              <a:ext cx="412292" cy="338554"/>
            </a:xfrm>
            <a:prstGeom prst="rect">
              <a:avLst/>
            </a:prstGeom>
            <a:scene3d>
              <a:camera prst="orthographicFront">
                <a:rot lat="1200000" lon="1800000" rev="0"/>
              </a:camera>
              <a:lightRig rig="threePt" dir="t"/>
            </a:scene3d>
          </p:spPr>
          <p:txBody>
            <a:bodyPr wrap="none">
              <a:spAutoFit/>
            </a:bodyPr>
            <a:lstStyle/>
            <a:p>
              <a:r>
                <a:rPr lang="en-US" sz="1600" b="1">
                  <a:solidFill>
                    <a:srgbClr val="FF0000"/>
                  </a:solidFill>
                  <a:latin typeface="Arial" panose="020B0604020202020204" pitchFamily="34" charset="0"/>
                  <a:cs typeface="Arial" panose="020B0604020202020204" pitchFamily="34" charset="0"/>
                </a:rPr>
                <a:t>14</a:t>
              </a:r>
              <a:endParaRPr lang="en-US" sz="1600" b="1">
                <a:solidFill>
                  <a:srgbClr val="FF0000"/>
                </a:solidFill>
              </a:endParaRPr>
            </a:p>
          </p:txBody>
        </p:sp>
      </p:grpSp>
      <p:graphicFrame>
        <p:nvGraphicFramePr>
          <p:cNvPr id="72" name="Table 71">
            <a:extLst>
              <a:ext uri="{FF2B5EF4-FFF2-40B4-BE49-F238E27FC236}">
                <a16:creationId xmlns:a16="http://schemas.microsoft.com/office/drawing/2014/main" id="{70606DAF-4E62-404D-9E3C-B4DE2FEB7118}"/>
              </a:ext>
            </a:extLst>
          </p:cNvPr>
          <p:cNvGraphicFramePr>
            <a:graphicFrameLocks noGrp="1"/>
          </p:cNvGraphicFramePr>
          <p:nvPr>
            <p:extLst>
              <p:ext uri="{D42A27DB-BD31-4B8C-83A1-F6EECF244321}">
                <p14:modId xmlns:p14="http://schemas.microsoft.com/office/powerpoint/2010/main" val="2586883964"/>
              </p:ext>
            </p:extLst>
          </p:nvPr>
        </p:nvGraphicFramePr>
        <p:xfrm>
          <a:off x="5440795" y="4668812"/>
          <a:ext cx="1305288" cy="1402080"/>
        </p:xfrm>
        <a:graphic>
          <a:graphicData uri="http://schemas.openxmlformats.org/drawingml/2006/table">
            <a:tbl>
              <a:tblPr/>
              <a:tblGrid>
                <a:gridCol w="1305288">
                  <a:extLst>
                    <a:ext uri="{9D8B030D-6E8A-4147-A177-3AD203B41FA5}">
                      <a16:colId xmlns:a16="http://schemas.microsoft.com/office/drawing/2014/main" val="3324300254"/>
                    </a:ext>
                  </a:extLst>
                </a:gridCol>
              </a:tblGrid>
              <a:tr h="0">
                <a:tc>
                  <a:txBody>
                    <a:bodyPr/>
                    <a:lstStyle/>
                    <a:p>
                      <a:r>
                        <a:rPr lang="en-US" sz="1000">
                          <a:effectLst/>
                          <a:latin typeface="Arial" panose="020B0604020202020204" pitchFamily="34" charset="0"/>
                          <a:cs typeface="Arial" panose="020B0604020202020204" pitchFamily="34" charset="0"/>
                        </a:rPr>
                        <a:t>Waste monitoring grid system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311800"/>
                  </a:ext>
                </a:extLst>
              </a:tr>
              <a:tr h="0">
                <a:tc>
                  <a:txBody>
                    <a:bodyPr/>
                    <a:lstStyle/>
                    <a:p>
                      <a:r>
                        <a:rPr lang="en-US" sz="1000">
                          <a:solidFill>
                            <a:srgbClr val="FF0000"/>
                          </a:solidFill>
                          <a:effectLst/>
                          <a:latin typeface="Arial" panose="020B0604020202020204" pitchFamily="34" charset="0"/>
                          <a:cs typeface="Arial" panose="020B0604020202020204" pitchFamily="34" charset="0"/>
                        </a:rPr>
                        <a:t>Detectors ready for in field tests </a:t>
                      </a:r>
                    </a:p>
                    <a:p>
                      <a:endParaRPr lang="en-US" sz="1000">
                        <a:solidFill>
                          <a:srgbClr val="FF0000"/>
                        </a:solidFill>
                        <a:effectLst/>
                        <a:latin typeface="Arial" panose="020B0604020202020204" pitchFamily="34" charset="0"/>
                        <a:cs typeface="Arial" panose="020B0604020202020204" pitchFamily="34" charset="0"/>
                      </a:endParaRPr>
                    </a:p>
                    <a:p>
                      <a:endParaRPr lang="en-US" sz="1000">
                        <a:solidFill>
                          <a:srgbClr val="FF0000"/>
                        </a:solidFill>
                        <a:effectLst/>
                        <a:latin typeface="Arial" panose="020B0604020202020204" pitchFamily="34" charset="0"/>
                        <a:cs typeface="Arial" panose="020B0604020202020204" pitchFamily="34" charset="0"/>
                      </a:endParaRPr>
                    </a:p>
                    <a:p>
                      <a:endParaRPr lang="en-US" sz="1000">
                        <a:solidFill>
                          <a:srgbClr val="FF0000"/>
                        </a:solidFill>
                        <a:effectLst/>
                        <a:latin typeface="Arial" panose="020B0604020202020204" pitchFamily="34" charset="0"/>
                        <a:cs typeface="Arial" panose="020B0604020202020204" pitchFamily="34" charset="0"/>
                      </a:endParaRPr>
                    </a:p>
                    <a:p>
                      <a:endParaRPr lang="en-US" sz="1000">
                        <a:solidFill>
                          <a:srgbClr val="FF0000"/>
                        </a:solidFill>
                        <a:effectLst/>
                        <a:latin typeface="Arial" panose="020B0604020202020204" pitchFamily="34" charset="0"/>
                        <a:cs typeface="Arial" panose="020B0604020202020204" pitchFamily="34" charset="0"/>
                      </a:endParaRP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6883172"/>
                  </a:ext>
                </a:extLst>
              </a:tr>
            </a:tbl>
          </a:graphicData>
        </a:graphic>
      </p:graphicFrame>
      <p:grpSp>
        <p:nvGrpSpPr>
          <p:cNvPr id="76" name="Group 75">
            <a:extLst>
              <a:ext uri="{FF2B5EF4-FFF2-40B4-BE49-F238E27FC236}">
                <a16:creationId xmlns:a16="http://schemas.microsoft.com/office/drawing/2014/main" id="{75CB720F-ABA0-DC4C-A75C-2368D5E0E713}"/>
              </a:ext>
            </a:extLst>
          </p:cNvPr>
          <p:cNvGrpSpPr/>
          <p:nvPr/>
        </p:nvGrpSpPr>
        <p:grpSpPr>
          <a:xfrm>
            <a:off x="11185712" y="3614331"/>
            <a:ext cx="662874" cy="1015200"/>
            <a:chOff x="4992249" y="4386350"/>
            <a:chExt cx="662874" cy="1010093"/>
          </a:xfrm>
        </p:grpSpPr>
        <p:pic>
          <p:nvPicPr>
            <p:cNvPr id="77" name="Picture 76">
              <a:extLst>
                <a:ext uri="{FF2B5EF4-FFF2-40B4-BE49-F238E27FC236}">
                  <a16:creationId xmlns:a16="http://schemas.microsoft.com/office/drawing/2014/main" id="{D1D033EC-5CF3-2D4F-8D32-EC5452B47E9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92249" y="4386350"/>
              <a:ext cx="662874" cy="1010093"/>
            </a:xfrm>
            <a:prstGeom prst="rect">
              <a:avLst/>
            </a:prstGeom>
          </p:spPr>
        </p:pic>
        <p:sp>
          <p:nvSpPr>
            <p:cNvPr id="78" name="Rectangle 77">
              <a:extLst>
                <a:ext uri="{FF2B5EF4-FFF2-40B4-BE49-F238E27FC236}">
                  <a16:creationId xmlns:a16="http://schemas.microsoft.com/office/drawing/2014/main" id="{15C3A6F3-D8B3-6B47-99F9-63719F6BE464}"/>
                </a:ext>
              </a:extLst>
            </p:cNvPr>
            <p:cNvSpPr/>
            <p:nvPr/>
          </p:nvSpPr>
          <p:spPr>
            <a:xfrm>
              <a:off x="5039719" y="4800847"/>
              <a:ext cx="412292" cy="338554"/>
            </a:xfrm>
            <a:prstGeom prst="rect">
              <a:avLst/>
            </a:prstGeom>
            <a:scene3d>
              <a:camera prst="orthographicFront">
                <a:rot lat="1200000" lon="1800000" rev="0"/>
              </a:camera>
              <a:lightRig rig="threePt" dir="t"/>
            </a:scene3d>
          </p:spPr>
          <p:txBody>
            <a:bodyPr wrap="none">
              <a:spAutoFit/>
            </a:bodyPr>
            <a:lstStyle/>
            <a:p>
              <a:r>
                <a:rPr lang="en-US" sz="1600" b="1">
                  <a:solidFill>
                    <a:srgbClr val="FF0000"/>
                  </a:solidFill>
                  <a:latin typeface="Arial" panose="020B0604020202020204" pitchFamily="34" charset="0"/>
                  <a:cs typeface="Arial" panose="020B0604020202020204" pitchFamily="34" charset="0"/>
                </a:rPr>
                <a:t>22</a:t>
              </a:r>
              <a:endParaRPr lang="en-US" sz="1600" b="1">
                <a:solidFill>
                  <a:srgbClr val="FF0000"/>
                </a:solidFill>
              </a:endParaRPr>
            </a:p>
          </p:txBody>
        </p:sp>
      </p:grpSp>
      <p:graphicFrame>
        <p:nvGraphicFramePr>
          <p:cNvPr id="79" name="Table 78">
            <a:extLst>
              <a:ext uri="{FF2B5EF4-FFF2-40B4-BE49-F238E27FC236}">
                <a16:creationId xmlns:a16="http://schemas.microsoft.com/office/drawing/2014/main" id="{121007F3-85CD-FF42-A8F4-096F0F772858}"/>
              </a:ext>
            </a:extLst>
          </p:cNvPr>
          <p:cNvGraphicFramePr>
            <a:graphicFrameLocks noGrp="1"/>
          </p:cNvGraphicFramePr>
          <p:nvPr>
            <p:extLst>
              <p:ext uri="{D42A27DB-BD31-4B8C-83A1-F6EECF244321}">
                <p14:modId xmlns:p14="http://schemas.microsoft.com/office/powerpoint/2010/main" val="2769920356"/>
              </p:ext>
            </p:extLst>
          </p:nvPr>
        </p:nvGraphicFramePr>
        <p:xfrm>
          <a:off x="8307093" y="4668812"/>
          <a:ext cx="1305288" cy="1402080"/>
        </p:xfrm>
        <a:graphic>
          <a:graphicData uri="http://schemas.openxmlformats.org/drawingml/2006/table">
            <a:tbl>
              <a:tblPr/>
              <a:tblGrid>
                <a:gridCol w="1305288">
                  <a:extLst>
                    <a:ext uri="{9D8B030D-6E8A-4147-A177-3AD203B41FA5}">
                      <a16:colId xmlns:a16="http://schemas.microsoft.com/office/drawing/2014/main" val="3324300254"/>
                    </a:ext>
                  </a:extLst>
                </a:gridCol>
              </a:tblGrid>
              <a:tr h="0">
                <a:tc>
                  <a:txBody>
                    <a:bodyPr/>
                    <a:lstStyle/>
                    <a:p>
                      <a:r>
                        <a:rPr lang="en-US" sz="1000">
                          <a:effectLst/>
                          <a:latin typeface="Arial" panose="020B0604020202020204" pitchFamily="34" charset="0"/>
                          <a:cs typeface="Arial" panose="020B0604020202020204" pitchFamily="34" charset="0"/>
                        </a:rPr>
                        <a:t>Detector deployment</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311800"/>
                  </a:ext>
                </a:extLst>
              </a:tr>
              <a:tr h="0">
                <a:tc>
                  <a:txBody>
                    <a:bodyPr/>
                    <a:lstStyle/>
                    <a:p>
                      <a:r>
                        <a:rPr lang="en-US" sz="1000">
                          <a:solidFill>
                            <a:srgbClr val="FF0000"/>
                          </a:solidFill>
                          <a:effectLst/>
                          <a:latin typeface="Arial" panose="020B0604020202020204" pitchFamily="34" charset="0"/>
                          <a:cs typeface="Arial" panose="020B0604020202020204" pitchFamily="34" charset="0"/>
                        </a:rPr>
                        <a:t>Deployment of the integrated monitoring system in a real environment</a:t>
                      </a:r>
                    </a:p>
                    <a:p>
                      <a:endParaRPr lang="en-US" sz="1000">
                        <a:solidFill>
                          <a:srgbClr val="FF0000"/>
                        </a:solidFill>
                        <a:effectLst/>
                        <a:latin typeface="Arial" panose="020B0604020202020204" pitchFamily="34" charset="0"/>
                        <a:cs typeface="Arial" panose="020B0604020202020204" pitchFamily="34" charset="0"/>
                      </a:endParaRP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6883172"/>
                  </a:ext>
                </a:extLst>
              </a:tr>
            </a:tbl>
          </a:graphicData>
        </a:graphic>
      </p:graphicFrame>
      <p:sp>
        <p:nvSpPr>
          <p:cNvPr id="45" name="Rectangle 37">
            <a:extLst>
              <a:ext uri="{FF2B5EF4-FFF2-40B4-BE49-F238E27FC236}">
                <a16:creationId xmlns:a16="http://schemas.microsoft.com/office/drawing/2014/main" id="{2C74E2B5-30FE-FE4A-B60D-16F5FE464FFB}"/>
              </a:ext>
            </a:extLst>
          </p:cNvPr>
          <p:cNvSpPr>
            <a:spLocks noChangeArrowheads="1"/>
          </p:cNvSpPr>
          <p:nvPr/>
        </p:nvSpPr>
        <p:spPr bwMode="auto">
          <a:xfrm>
            <a:off x="687346" y="3141098"/>
            <a:ext cx="1373293" cy="306467"/>
          </a:xfrm>
          <a:prstGeom prst="roundRect">
            <a:avLst/>
          </a:prstGeom>
          <a:solidFill>
            <a:srgbClr val="FFEB99"/>
          </a:solidFill>
          <a:ln w="9525">
            <a:noFill/>
            <a:miter lim="800000"/>
            <a:headEnd/>
            <a:tailEnd/>
          </a:ln>
          <a:scene3d>
            <a:camera prst="orthographicFront"/>
            <a:lightRig rig="threePt" dir="t"/>
          </a:scene3d>
          <a:sp3d>
            <a:bevelT/>
          </a:sp3d>
        </p:spPr>
        <p:txBody>
          <a:bodyPr wrap="square">
            <a:spAutoFit/>
          </a:bodyPr>
          <a:lstStyle/>
          <a:p>
            <a:pPr algn="ctr" eaLnBrk="0" hangingPunct="0"/>
            <a:r>
              <a:rPr lang="en-US" sz="1200" b="1">
                <a:solidFill>
                  <a:schemeClr val="accent1">
                    <a:lumMod val="75000"/>
                  </a:schemeClr>
                </a:solidFill>
                <a:latin typeface="Arial" charset="0"/>
              </a:rPr>
              <a:t>choose config</a:t>
            </a:r>
            <a:endParaRPr lang="it-IT" sz="1200" b="1">
              <a:solidFill>
                <a:schemeClr val="accent1">
                  <a:lumMod val="75000"/>
                </a:schemeClr>
              </a:solidFill>
              <a:latin typeface="Arial" charset="0"/>
            </a:endParaRPr>
          </a:p>
        </p:txBody>
      </p:sp>
      <p:sp>
        <p:nvSpPr>
          <p:cNvPr id="46" name="Rectangle 37">
            <a:extLst>
              <a:ext uri="{FF2B5EF4-FFF2-40B4-BE49-F238E27FC236}">
                <a16:creationId xmlns:a16="http://schemas.microsoft.com/office/drawing/2014/main" id="{ACA43200-473F-0C4F-9847-8595E048FE37}"/>
              </a:ext>
            </a:extLst>
          </p:cNvPr>
          <p:cNvSpPr>
            <a:spLocks noChangeArrowheads="1"/>
          </p:cNvSpPr>
          <p:nvPr/>
        </p:nvSpPr>
        <p:spPr bwMode="auto">
          <a:xfrm>
            <a:off x="2692600" y="3141098"/>
            <a:ext cx="1837693" cy="306467"/>
          </a:xfrm>
          <a:prstGeom prst="roundRect">
            <a:avLst/>
          </a:prstGeom>
          <a:solidFill>
            <a:srgbClr val="FFEB99"/>
          </a:solidFill>
          <a:ln w="9525">
            <a:noFill/>
            <a:miter lim="800000"/>
            <a:headEnd/>
            <a:tailEnd/>
          </a:ln>
          <a:scene3d>
            <a:camera prst="orthographicFront"/>
            <a:lightRig rig="threePt" dir="t"/>
          </a:scene3d>
          <a:sp3d>
            <a:bevelT/>
          </a:sp3d>
        </p:spPr>
        <p:txBody>
          <a:bodyPr wrap="square">
            <a:spAutoFit/>
          </a:bodyPr>
          <a:lstStyle/>
          <a:p>
            <a:pPr algn="ctr" eaLnBrk="0" hangingPunct="0"/>
            <a:r>
              <a:rPr lang="en-US" sz="1200" b="1">
                <a:solidFill>
                  <a:schemeClr val="accent1">
                    <a:lumMod val="75000"/>
                  </a:schemeClr>
                </a:solidFill>
                <a:latin typeface="Arial" charset="0"/>
              </a:rPr>
              <a:t>build &amp; lab test</a:t>
            </a:r>
            <a:endParaRPr lang="it-IT" sz="1200" b="1">
              <a:solidFill>
                <a:schemeClr val="accent1">
                  <a:lumMod val="75000"/>
                </a:schemeClr>
              </a:solidFill>
              <a:latin typeface="Arial" charset="0"/>
            </a:endParaRPr>
          </a:p>
        </p:txBody>
      </p:sp>
      <p:sp>
        <p:nvSpPr>
          <p:cNvPr id="48" name="Rectangle 37">
            <a:extLst>
              <a:ext uri="{FF2B5EF4-FFF2-40B4-BE49-F238E27FC236}">
                <a16:creationId xmlns:a16="http://schemas.microsoft.com/office/drawing/2014/main" id="{C27BAE8A-34B7-024D-83AB-C6E7895DA17C}"/>
              </a:ext>
            </a:extLst>
          </p:cNvPr>
          <p:cNvSpPr>
            <a:spLocks noChangeArrowheads="1"/>
          </p:cNvSpPr>
          <p:nvPr/>
        </p:nvSpPr>
        <p:spPr bwMode="auto">
          <a:xfrm>
            <a:off x="7135485" y="3141098"/>
            <a:ext cx="800824" cy="306467"/>
          </a:xfrm>
          <a:prstGeom prst="roundRect">
            <a:avLst/>
          </a:prstGeom>
          <a:solidFill>
            <a:srgbClr val="FFEB99"/>
          </a:solidFill>
          <a:ln w="9525">
            <a:noFill/>
            <a:miter lim="800000"/>
            <a:headEnd/>
            <a:tailEnd/>
          </a:ln>
          <a:scene3d>
            <a:camera prst="orthographicFront"/>
            <a:lightRig rig="threePt" dir="t"/>
          </a:scene3d>
          <a:sp3d>
            <a:bevelT/>
          </a:sp3d>
        </p:spPr>
        <p:txBody>
          <a:bodyPr wrap="square">
            <a:spAutoFit/>
          </a:bodyPr>
          <a:lstStyle/>
          <a:p>
            <a:pPr algn="ctr" eaLnBrk="0" hangingPunct="0"/>
            <a:r>
              <a:rPr lang="en-US" sz="1200" b="1">
                <a:solidFill>
                  <a:schemeClr val="accent1">
                    <a:lumMod val="75000"/>
                  </a:schemeClr>
                </a:solidFill>
                <a:latin typeface="Arial" charset="0"/>
              </a:rPr>
              <a:t>deploy</a:t>
            </a:r>
            <a:endParaRPr lang="it-IT" sz="1200" b="1">
              <a:solidFill>
                <a:schemeClr val="accent1">
                  <a:lumMod val="75000"/>
                </a:schemeClr>
              </a:solidFill>
              <a:latin typeface="Arial" charset="0"/>
            </a:endParaRPr>
          </a:p>
        </p:txBody>
      </p:sp>
      <p:sp>
        <p:nvSpPr>
          <p:cNvPr id="49" name="Rectangle 37">
            <a:extLst>
              <a:ext uri="{FF2B5EF4-FFF2-40B4-BE49-F238E27FC236}">
                <a16:creationId xmlns:a16="http://schemas.microsoft.com/office/drawing/2014/main" id="{DBBC6E4E-A5F4-4B43-B524-38E4F9D78ABB}"/>
              </a:ext>
            </a:extLst>
          </p:cNvPr>
          <p:cNvSpPr>
            <a:spLocks noChangeArrowheads="1"/>
          </p:cNvSpPr>
          <p:nvPr/>
        </p:nvSpPr>
        <p:spPr bwMode="auto">
          <a:xfrm>
            <a:off x="10764115" y="3141098"/>
            <a:ext cx="1011361" cy="306467"/>
          </a:xfrm>
          <a:prstGeom prst="roundRect">
            <a:avLst/>
          </a:prstGeom>
          <a:solidFill>
            <a:srgbClr val="FFEB99"/>
          </a:solidFill>
          <a:ln w="9525">
            <a:noFill/>
            <a:miter lim="800000"/>
            <a:headEnd/>
            <a:tailEnd/>
          </a:ln>
          <a:scene3d>
            <a:camera prst="orthographicFront"/>
            <a:lightRig rig="threePt" dir="t"/>
          </a:scene3d>
          <a:sp3d>
            <a:bevelT/>
          </a:sp3d>
        </p:spPr>
        <p:txBody>
          <a:bodyPr wrap="square">
            <a:spAutoFit/>
          </a:bodyPr>
          <a:lstStyle/>
          <a:p>
            <a:pPr algn="ctr" eaLnBrk="0" hangingPunct="0"/>
            <a:r>
              <a:rPr lang="en-US" sz="1200" b="1">
                <a:solidFill>
                  <a:schemeClr val="accent1">
                    <a:lumMod val="75000"/>
                  </a:schemeClr>
                </a:solidFill>
                <a:latin typeface="Arial" charset="0"/>
              </a:rPr>
              <a:t>final demo</a:t>
            </a:r>
            <a:endParaRPr lang="it-IT" sz="1200" b="1">
              <a:solidFill>
                <a:schemeClr val="accent1">
                  <a:lumMod val="75000"/>
                </a:schemeClr>
              </a:solidFill>
              <a:latin typeface="Arial" charset="0"/>
            </a:endParaRPr>
          </a:p>
        </p:txBody>
      </p:sp>
      <p:sp>
        <p:nvSpPr>
          <p:cNvPr id="4" name="TextBox 3">
            <a:extLst>
              <a:ext uri="{FF2B5EF4-FFF2-40B4-BE49-F238E27FC236}">
                <a16:creationId xmlns:a16="http://schemas.microsoft.com/office/drawing/2014/main" id="{84327298-0312-4A46-9888-FA7F3F75A539}"/>
              </a:ext>
            </a:extLst>
          </p:cNvPr>
          <p:cNvSpPr txBox="1"/>
          <p:nvPr/>
        </p:nvSpPr>
        <p:spPr>
          <a:xfrm>
            <a:off x="1115675" y="962256"/>
            <a:ext cx="739305" cy="461665"/>
          </a:xfrm>
          <a:prstGeom prst="rect">
            <a:avLst/>
          </a:prstGeom>
          <a:noFill/>
        </p:spPr>
        <p:txBody>
          <a:bodyPr wrap="none" rtlCol="0">
            <a:spAutoFit/>
          </a:bodyPr>
          <a:lstStyle/>
          <a:p>
            <a:r>
              <a:rPr lang="en-US" sz="2400" b="1">
                <a:solidFill>
                  <a:srgbClr val="FF0000"/>
                </a:solidFill>
              </a:rPr>
              <a:t>T7.1</a:t>
            </a:r>
          </a:p>
        </p:txBody>
      </p:sp>
      <p:sp>
        <p:nvSpPr>
          <p:cNvPr id="85" name="TextBox 84">
            <a:extLst>
              <a:ext uri="{FF2B5EF4-FFF2-40B4-BE49-F238E27FC236}">
                <a16:creationId xmlns:a16="http://schemas.microsoft.com/office/drawing/2014/main" id="{4AC71723-D3AB-E34D-BFA1-CB60640F57B8}"/>
              </a:ext>
            </a:extLst>
          </p:cNvPr>
          <p:cNvSpPr txBox="1"/>
          <p:nvPr/>
        </p:nvSpPr>
        <p:spPr>
          <a:xfrm>
            <a:off x="3276406" y="992546"/>
            <a:ext cx="739305" cy="461665"/>
          </a:xfrm>
          <a:prstGeom prst="rect">
            <a:avLst/>
          </a:prstGeom>
          <a:noFill/>
        </p:spPr>
        <p:txBody>
          <a:bodyPr wrap="none" rtlCol="0">
            <a:spAutoFit/>
          </a:bodyPr>
          <a:lstStyle/>
          <a:p>
            <a:r>
              <a:rPr lang="en-US" sz="2400" b="1">
                <a:solidFill>
                  <a:srgbClr val="FF0000"/>
                </a:solidFill>
              </a:rPr>
              <a:t>T7.2</a:t>
            </a:r>
          </a:p>
        </p:txBody>
      </p:sp>
      <p:sp>
        <p:nvSpPr>
          <p:cNvPr id="86" name="TextBox 85">
            <a:extLst>
              <a:ext uri="{FF2B5EF4-FFF2-40B4-BE49-F238E27FC236}">
                <a16:creationId xmlns:a16="http://schemas.microsoft.com/office/drawing/2014/main" id="{01D6EB0C-997C-984A-97A5-E784E2081AA2}"/>
              </a:ext>
            </a:extLst>
          </p:cNvPr>
          <p:cNvSpPr txBox="1"/>
          <p:nvPr/>
        </p:nvSpPr>
        <p:spPr>
          <a:xfrm>
            <a:off x="5542361" y="962256"/>
            <a:ext cx="739305" cy="461665"/>
          </a:xfrm>
          <a:prstGeom prst="rect">
            <a:avLst/>
          </a:prstGeom>
          <a:noFill/>
        </p:spPr>
        <p:txBody>
          <a:bodyPr wrap="none" rtlCol="0">
            <a:spAutoFit/>
          </a:bodyPr>
          <a:lstStyle/>
          <a:p>
            <a:r>
              <a:rPr lang="en-US" sz="2400" b="1">
                <a:solidFill>
                  <a:srgbClr val="FF0000"/>
                </a:solidFill>
              </a:rPr>
              <a:t>T7.3</a:t>
            </a:r>
          </a:p>
        </p:txBody>
      </p:sp>
      <p:cxnSp>
        <p:nvCxnSpPr>
          <p:cNvPr id="8" name="Straight Arrow Connector 7">
            <a:extLst>
              <a:ext uri="{FF2B5EF4-FFF2-40B4-BE49-F238E27FC236}">
                <a16:creationId xmlns:a16="http://schemas.microsoft.com/office/drawing/2014/main" id="{44EAB3B4-FF2C-FC42-9E78-97F82E2562DC}"/>
              </a:ext>
            </a:extLst>
          </p:cNvPr>
          <p:cNvCxnSpPr>
            <a:cxnSpLocks/>
          </p:cNvCxnSpPr>
          <p:nvPr/>
        </p:nvCxnSpPr>
        <p:spPr>
          <a:xfrm>
            <a:off x="622224" y="1468264"/>
            <a:ext cx="1755648"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177D3BC7-B813-344F-B7E2-7C464F343E46}"/>
              </a:ext>
            </a:extLst>
          </p:cNvPr>
          <p:cNvCxnSpPr>
            <a:cxnSpLocks/>
          </p:cNvCxnSpPr>
          <p:nvPr/>
        </p:nvCxnSpPr>
        <p:spPr>
          <a:xfrm>
            <a:off x="2338943" y="1468264"/>
            <a:ext cx="2517142"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E050731-2D2E-DA42-A13B-6D1CAE614859}"/>
              </a:ext>
            </a:extLst>
          </p:cNvPr>
          <p:cNvCxnSpPr>
            <a:cxnSpLocks/>
          </p:cNvCxnSpPr>
          <p:nvPr/>
        </p:nvCxnSpPr>
        <p:spPr>
          <a:xfrm>
            <a:off x="4844243" y="1468264"/>
            <a:ext cx="1992923"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D7BDEDD-6719-9049-B5ED-74FBE444268B}"/>
              </a:ext>
            </a:extLst>
          </p:cNvPr>
          <p:cNvSpPr txBox="1"/>
          <p:nvPr/>
        </p:nvSpPr>
        <p:spPr>
          <a:xfrm>
            <a:off x="11062537" y="4560346"/>
            <a:ext cx="909223" cy="369332"/>
          </a:xfrm>
          <a:prstGeom prst="rect">
            <a:avLst/>
          </a:prstGeom>
          <a:noFill/>
        </p:spPr>
        <p:txBody>
          <a:bodyPr wrap="none" rtlCol="0">
            <a:spAutoFit/>
          </a:bodyPr>
          <a:lstStyle/>
          <a:p>
            <a:r>
              <a:rPr lang="en-US"/>
              <a:t>(WP10)</a:t>
            </a:r>
          </a:p>
        </p:txBody>
      </p:sp>
      <p:pic>
        <p:nvPicPr>
          <p:cNvPr id="87" name="Picture 86" descr="check-mark_small.png"/>
          <p:cNvPicPr>
            <a:picLocks noChangeAspect="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1130885" y="3867003"/>
            <a:ext cx="499123" cy="449211"/>
          </a:xfrm>
          <a:prstGeom prst="rect">
            <a:avLst/>
          </a:prstGeom>
        </p:spPr>
      </p:pic>
      <p:pic>
        <p:nvPicPr>
          <p:cNvPr id="92" name="Immagine 31">
            <a:extLst>
              <a:ext uri="{FF2B5EF4-FFF2-40B4-BE49-F238E27FC236}">
                <a16:creationId xmlns:a16="http://schemas.microsoft.com/office/drawing/2014/main" id="{4F70009B-238D-394B-A42E-BD8D9A59F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57753" y="2547979"/>
            <a:ext cx="1012434" cy="285496"/>
          </a:xfrm>
          <a:prstGeom prst="rect">
            <a:avLst/>
          </a:prstGeom>
        </p:spPr>
      </p:pic>
      <p:pic>
        <p:nvPicPr>
          <p:cNvPr id="93" name="Picture 92" descr="check-mark_small.png">
            <a:extLst>
              <a:ext uri="{FF2B5EF4-FFF2-40B4-BE49-F238E27FC236}">
                <a16:creationId xmlns:a16="http://schemas.microsoft.com/office/drawing/2014/main" id="{9A2CA48A-5BA8-DA48-993F-108C5F07FD4B}"/>
              </a:ext>
            </a:extLst>
          </p:cNvPr>
          <p:cNvPicPr>
            <a:picLocks noChangeAspect="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3276406" y="3867003"/>
            <a:ext cx="499123" cy="449211"/>
          </a:xfrm>
          <a:prstGeom prst="rect">
            <a:avLst/>
          </a:prstGeom>
        </p:spPr>
      </p:pic>
      <p:cxnSp>
        <p:nvCxnSpPr>
          <p:cNvPr id="96" name="Straight Arrow Connector 95">
            <a:extLst>
              <a:ext uri="{FF2B5EF4-FFF2-40B4-BE49-F238E27FC236}">
                <a16:creationId xmlns:a16="http://schemas.microsoft.com/office/drawing/2014/main" id="{ED81622D-DCF9-404E-A975-2950D1B6B63D}"/>
              </a:ext>
            </a:extLst>
          </p:cNvPr>
          <p:cNvCxnSpPr>
            <a:cxnSpLocks/>
          </p:cNvCxnSpPr>
          <p:nvPr/>
        </p:nvCxnSpPr>
        <p:spPr>
          <a:xfrm>
            <a:off x="6837166" y="1468264"/>
            <a:ext cx="5014865"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898DC82F-0B53-DE4A-A384-D1C2D75AF2AC}"/>
              </a:ext>
            </a:extLst>
          </p:cNvPr>
          <p:cNvSpPr txBox="1"/>
          <p:nvPr/>
        </p:nvSpPr>
        <p:spPr>
          <a:xfrm>
            <a:off x="9345046" y="962256"/>
            <a:ext cx="918841" cy="461665"/>
          </a:xfrm>
          <a:prstGeom prst="rect">
            <a:avLst/>
          </a:prstGeom>
          <a:noFill/>
        </p:spPr>
        <p:txBody>
          <a:bodyPr wrap="none" rtlCol="0">
            <a:spAutoFit/>
          </a:bodyPr>
          <a:lstStyle/>
          <a:p>
            <a:r>
              <a:rPr lang="en-US" sz="2400" b="1">
                <a:solidFill>
                  <a:srgbClr val="0070C0"/>
                </a:solidFill>
              </a:rPr>
              <a:t>WP10</a:t>
            </a:r>
          </a:p>
        </p:txBody>
      </p:sp>
      <p:grpSp>
        <p:nvGrpSpPr>
          <p:cNvPr id="98" name="Group 97">
            <a:extLst>
              <a:ext uri="{FF2B5EF4-FFF2-40B4-BE49-F238E27FC236}">
                <a16:creationId xmlns:a16="http://schemas.microsoft.com/office/drawing/2014/main" id="{8016ABBC-A5E6-564F-BEA5-FDE339337981}"/>
              </a:ext>
            </a:extLst>
          </p:cNvPr>
          <p:cNvGrpSpPr/>
          <p:nvPr/>
        </p:nvGrpSpPr>
        <p:grpSpPr>
          <a:xfrm>
            <a:off x="4869113" y="4952375"/>
            <a:ext cx="590458" cy="559051"/>
            <a:chOff x="1047154" y="5214051"/>
            <a:chExt cx="590458" cy="559051"/>
          </a:xfrm>
        </p:grpSpPr>
        <p:pic>
          <p:nvPicPr>
            <p:cNvPr id="101" name="Picture 100">
              <a:extLst>
                <a:ext uri="{FF2B5EF4-FFF2-40B4-BE49-F238E27FC236}">
                  <a16:creationId xmlns:a16="http://schemas.microsoft.com/office/drawing/2014/main" id="{7E5CC3B0-5F06-744D-8745-D3D33858A7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154" y="5214051"/>
              <a:ext cx="590458" cy="559051"/>
            </a:xfrm>
            <a:prstGeom prst="rect">
              <a:avLst/>
            </a:prstGeom>
          </p:spPr>
        </p:pic>
        <p:sp>
          <p:nvSpPr>
            <p:cNvPr id="102" name="TextBox 101">
              <a:extLst>
                <a:ext uri="{FF2B5EF4-FFF2-40B4-BE49-F238E27FC236}">
                  <a16:creationId xmlns:a16="http://schemas.microsoft.com/office/drawing/2014/main" id="{34066BB8-0088-4F4B-B32F-056B992755AF}"/>
                </a:ext>
              </a:extLst>
            </p:cNvPr>
            <p:cNvSpPr txBox="1"/>
            <p:nvPr/>
          </p:nvSpPr>
          <p:spPr>
            <a:xfrm>
              <a:off x="1079784" y="5295937"/>
              <a:ext cx="524503" cy="461665"/>
            </a:xfrm>
            <a:prstGeom prst="rect">
              <a:avLst/>
            </a:prstGeom>
            <a:noFill/>
          </p:spPr>
          <p:txBody>
            <a:bodyPr wrap="none" rtlCol="0">
              <a:spAutoFit/>
            </a:bodyPr>
            <a:lstStyle/>
            <a:p>
              <a:pPr algn="ctr"/>
              <a:r>
                <a:rPr lang="en-US" sz="1200" b="1">
                  <a:solidFill>
                    <a:srgbClr val="FFFF00"/>
                  </a:solidFill>
                  <a:latin typeface="Arial" panose="020B0604020202020204" pitchFamily="34" charset="0"/>
                  <a:cs typeface="Arial" panose="020B0604020202020204" pitchFamily="34" charset="0"/>
                </a:rPr>
                <a:t>May</a:t>
              </a:r>
            </a:p>
            <a:p>
              <a:pPr algn="ctr"/>
              <a:r>
                <a:rPr lang="en-US" sz="1200" b="1">
                  <a:solidFill>
                    <a:srgbClr val="FFFF00"/>
                  </a:solidFill>
                  <a:latin typeface="Arial" panose="020B0604020202020204" pitchFamily="34" charset="0"/>
                  <a:cs typeface="Arial" panose="020B0604020202020204" pitchFamily="34" charset="0"/>
                </a:rPr>
                <a:t>2022</a:t>
              </a:r>
            </a:p>
          </p:txBody>
        </p:sp>
      </p:grpSp>
      <p:grpSp>
        <p:nvGrpSpPr>
          <p:cNvPr id="103" name="Group 102">
            <a:extLst>
              <a:ext uri="{FF2B5EF4-FFF2-40B4-BE49-F238E27FC236}">
                <a16:creationId xmlns:a16="http://schemas.microsoft.com/office/drawing/2014/main" id="{AFFA7A9A-7C90-C14F-8BA3-B13C5EC4929D}"/>
              </a:ext>
            </a:extLst>
          </p:cNvPr>
          <p:cNvGrpSpPr/>
          <p:nvPr/>
        </p:nvGrpSpPr>
        <p:grpSpPr>
          <a:xfrm>
            <a:off x="9721118" y="4490709"/>
            <a:ext cx="590458" cy="559051"/>
            <a:chOff x="1047154" y="5214051"/>
            <a:chExt cx="590458" cy="559051"/>
          </a:xfrm>
        </p:grpSpPr>
        <p:pic>
          <p:nvPicPr>
            <p:cNvPr id="104" name="Picture 103">
              <a:extLst>
                <a:ext uri="{FF2B5EF4-FFF2-40B4-BE49-F238E27FC236}">
                  <a16:creationId xmlns:a16="http://schemas.microsoft.com/office/drawing/2014/main" id="{163ABD96-E2F8-4C47-9635-AFA1C6895E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154" y="5214051"/>
              <a:ext cx="590458" cy="559051"/>
            </a:xfrm>
            <a:prstGeom prst="rect">
              <a:avLst/>
            </a:prstGeom>
          </p:spPr>
        </p:pic>
        <p:sp>
          <p:nvSpPr>
            <p:cNvPr id="105" name="TextBox 104">
              <a:extLst>
                <a:ext uri="{FF2B5EF4-FFF2-40B4-BE49-F238E27FC236}">
                  <a16:creationId xmlns:a16="http://schemas.microsoft.com/office/drawing/2014/main" id="{72A8738E-2250-5944-8D2A-33B19F99BA9C}"/>
                </a:ext>
              </a:extLst>
            </p:cNvPr>
            <p:cNvSpPr txBox="1"/>
            <p:nvPr/>
          </p:nvSpPr>
          <p:spPr>
            <a:xfrm>
              <a:off x="1079784" y="5295937"/>
              <a:ext cx="524503" cy="461665"/>
            </a:xfrm>
            <a:prstGeom prst="rect">
              <a:avLst/>
            </a:prstGeom>
            <a:noFill/>
          </p:spPr>
          <p:txBody>
            <a:bodyPr wrap="none" rtlCol="0">
              <a:spAutoFit/>
            </a:bodyPr>
            <a:lstStyle/>
            <a:p>
              <a:pPr algn="ctr"/>
              <a:r>
                <a:rPr lang="en-US" sz="1200" b="1">
                  <a:solidFill>
                    <a:srgbClr val="FFFF00"/>
                  </a:solidFill>
                  <a:latin typeface="Arial" panose="020B0604020202020204" pitchFamily="34" charset="0"/>
                  <a:cs typeface="Arial" panose="020B0604020202020204" pitchFamily="34" charset="0"/>
                </a:rPr>
                <a:t>Dec</a:t>
              </a:r>
            </a:p>
            <a:p>
              <a:pPr algn="ctr"/>
              <a:r>
                <a:rPr lang="en-US" sz="1200" b="1">
                  <a:solidFill>
                    <a:srgbClr val="FFFF00"/>
                  </a:solidFill>
                  <a:latin typeface="Arial" panose="020B0604020202020204" pitchFamily="34" charset="0"/>
                  <a:cs typeface="Arial" panose="020B0604020202020204" pitchFamily="34" charset="0"/>
                </a:rPr>
                <a:t>2022</a:t>
              </a:r>
            </a:p>
          </p:txBody>
        </p:sp>
      </p:grpSp>
      <p:pic>
        <p:nvPicPr>
          <p:cNvPr id="107" name="Picture 106" descr="check-mark_small.png">
            <a:extLst>
              <a:ext uri="{FF2B5EF4-FFF2-40B4-BE49-F238E27FC236}">
                <a16:creationId xmlns:a16="http://schemas.microsoft.com/office/drawing/2014/main" id="{51E12509-3B84-3E4F-B0A8-6D2737F9C4A9}"/>
              </a:ext>
            </a:extLst>
          </p:cNvPr>
          <p:cNvPicPr>
            <a:picLocks noChangeAspect="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5646259" y="3867003"/>
            <a:ext cx="499123" cy="449211"/>
          </a:xfrm>
          <a:prstGeom prst="rect">
            <a:avLst/>
          </a:prstGeom>
        </p:spPr>
      </p:pic>
      <p:pic>
        <p:nvPicPr>
          <p:cNvPr id="109" name="Immagine 35">
            <a:extLst>
              <a:ext uri="{FF2B5EF4-FFF2-40B4-BE49-F238E27FC236}">
                <a16:creationId xmlns:a16="http://schemas.microsoft.com/office/drawing/2014/main" id="{5FF76743-0C10-7B4B-B725-47818EA773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27007" y="3596391"/>
            <a:ext cx="591282" cy="571928"/>
          </a:xfrm>
          <a:prstGeom prst="rect">
            <a:avLst/>
          </a:prstGeom>
        </p:spPr>
      </p:pic>
      <p:pic>
        <p:nvPicPr>
          <p:cNvPr id="17" name="Picture 16">
            <a:extLst>
              <a:ext uri="{FF2B5EF4-FFF2-40B4-BE49-F238E27FC236}">
                <a16:creationId xmlns:a16="http://schemas.microsoft.com/office/drawing/2014/main" id="{0C658D81-8091-B246-B448-C66E5C446E7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572177" y="3784352"/>
            <a:ext cx="973776" cy="255105"/>
          </a:xfrm>
          <a:prstGeom prst="rect">
            <a:avLst/>
          </a:prstGeom>
        </p:spPr>
      </p:pic>
      <p:sp>
        <p:nvSpPr>
          <p:cNvPr id="110" name="Rectangle 37">
            <a:extLst>
              <a:ext uri="{FF2B5EF4-FFF2-40B4-BE49-F238E27FC236}">
                <a16:creationId xmlns:a16="http://schemas.microsoft.com/office/drawing/2014/main" id="{FE02250A-A048-9F40-AFE9-DE5507245252}"/>
              </a:ext>
            </a:extLst>
          </p:cNvPr>
          <p:cNvSpPr>
            <a:spLocks noChangeArrowheads="1"/>
          </p:cNvSpPr>
          <p:nvPr/>
        </p:nvSpPr>
        <p:spPr bwMode="auto">
          <a:xfrm>
            <a:off x="8004542" y="3141098"/>
            <a:ext cx="800824" cy="306467"/>
          </a:xfrm>
          <a:prstGeom prst="roundRect">
            <a:avLst/>
          </a:prstGeom>
          <a:solidFill>
            <a:srgbClr val="FFEB99"/>
          </a:solidFill>
          <a:ln w="9525">
            <a:noFill/>
            <a:miter lim="800000"/>
            <a:headEnd/>
            <a:tailEnd/>
          </a:ln>
          <a:scene3d>
            <a:camera prst="orthographicFront"/>
            <a:lightRig rig="threePt" dir="t"/>
          </a:scene3d>
          <a:sp3d>
            <a:bevelT/>
          </a:sp3d>
        </p:spPr>
        <p:txBody>
          <a:bodyPr wrap="square">
            <a:spAutoFit/>
          </a:bodyPr>
          <a:lstStyle/>
          <a:p>
            <a:pPr algn="ctr" eaLnBrk="0" hangingPunct="0"/>
            <a:r>
              <a:rPr lang="en-US" sz="1200" b="1">
                <a:solidFill>
                  <a:schemeClr val="accent1">
                    <a:lumMod val="75000"/>
                  </a:schemeClr>
                </a:solidFill>
                <a:latin typeface="Arial" charset="0"/>
              </a:rPr>
              <a:t>test</a:t>
            </a:r>
            <a:endParaRPr lang="it-IT" sz="1200" b="1">
              <a:solidFill>
                <a:schemeClr val="accent1">
                  <a:lumMod val="75000"/>
                </a:schemeClr>
              </a:solidFill>
              <a:latin typeface="Arial" charset="0"/>
            </a:endParaRPr>
          </a:p>
        </p:txBody>
      </p:sp>
      <p:cxnSp>
        <p:nvCxnSpPr>
          <p:cNvPr id="22" name="Straight Connector 21">
            <a:extLst>
              <a:ext uri="{FF2B5EF4-FFF2-40B4-BE49-F238E27FC236}">
                <a16:creationId xmlns:a16="http://schemas.microsoft.com/office/drawing/2014/main" id="{7FCD93FE-BF9C-EA45-BFBA-15E14DB49D71}"/>
              </a:ext>
            </a:extLst>
          </p:cNvPr>
          <p:cNvCxnSpPr>
            <a:stCxn id="48" idx="2"/>
          </p:cNvCxnSpPr>
          <p:nvPr/>
        </p:nvCxnSpPr>
        <p:spPr>
          <a:xfrm>
            <a:off x="7535897" y="3447565"/>
            <a:ext cx="175118" cy="276865"/>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A0CF78A-7518-5441-BCAA-7AFF27E35E31}"/>
              </a:ext>
            </a:extLst>
          </p:cNvPr>
          <p:cNvCxnSpPr>
            <a:cxnSpLocks/>
            <a:stCxn id="110" idx="2"/>
          </p:cNvCxnSpPr>
          <p:nvPr/>
        </p:nvCxnSpPr>
        <p:spPr>
          <a:xfrm flipH="1">
            <a:off x="8133548" y="3447565"/>
            <a:ext cx="271406" cy="285523"/>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2" name="Rectangle 37">
            <a:extLst>
              <a:ext uri="{FF2B5EF4-FFF2-40B4-BE49-F238E27FC236}">
                <a16:creationId xmlns:a16="http://schemas.microsoft.com/office/drawing/2014/main" id="{252DCD69-5DA7-0C4C-8780-5F28415C5053}"/>
              </a:ext>
            </a:extLst>
          </p:cNvPr>
          <p:cNvSpPr>
            <a:spLocks noChangeArrowheads="1"/>
          </p:cNvSpPr>
          <p:nvPr/>
        </p:nvSpPr>
        <p:spPr bwMode="auto">
          <a:xfrm>
            <a:off x="9018285" y="3141098"/>
            <a:ext cx="800824" cy="306467"/>
          </a:xfrm>
          <a:prstGeom prst="roundRect">
            <a:avLst/>
          </a:prstGeom>
          <a:solidFill>
            <a:srgbClr val="FFEB99"/>
          </a:solidFill>
          <a:ln w="9525">
            <a:noFill/>
            <a:miter lim="800000"/>
            <a:headEnd/>
            <a:tailEnd/>
          </a:ln>
          <a:scene3d>
            <a:camera prst="orthographicFront"/>
            <a:lightRig rig="threePt" dir="t"/>
          </a:scene3d>
          <a:sp3d>
            <a:bevelT/>
          </a:sp3d>
        </p:spPr>
        <p:txBody>
          <a:bodyPr wrap="square">
            <a:spAutoFit/>
          </a:bodyPr>
          <a:lstStyle/>
          <a:p>
            <a:pPr algn="ctr" eaLnBrk="0" hangingPunct="0"/>
            <a:r>
              <a:rPr lang="en-US" sz="1200" b="1">
                <a:solidFill>
                  <a:schemeClr val="accent1">
                    <a:lumMod val="75000"/>
                  </a:schemeClr>
                </a:solidFill>
                <a:latin typeface="Arial" charset="0"/>
              </a:rPr>
              <a:t>deploy</a:t>
            </a:r>
            <a:endParaRPr lang="it-IT" sz="1200" b="1">
              <a:solidFill>
                <a:schemeClr val="accent1">
                  <a:lumMod val="75000"/>
                </a:schemeClr>
              </a:solidFill>
              <a:latin typeface="Arial" charset="0"/>
            </a:endParaRPr>
          </a:p>
        </p:txBody>
      </p:sp>
      <p:sp>
        <p:nvSpPr>
          <p:cNvPr id="113" name="Rectangle 37">
            <a:extLst>
              <a:ext uri="{FF2B5EF4-FFF2-40B4-BE49-F238E27FC236}">
                <a16:creationId xmlns:a16="http://schemas.microsoft.com/office/drawing/2014/main" id="{55D6B45C-BDD9-3043-9C28-AE214C4B6F72}"/>
              </a:ext>
            </a:extLst>
          </p:cNvPr>
          <p:cNvSpPr>
            <a:spLocks noChangeArrowheads="1"/>
          </p:cNvSpPr>
          <p:nvPr/>
        </p:nvSpPr>
        <p:spPr bwMode="auto">
          <a:xfrm>
            <a:off x="9887342" y="3141098"/>
            <a:ext cx="800824" cy="306467"/>
          </a:xfrm>
          <a:prstGeom prst="roundRect">
            <a:avLst/>
          </a:prstGeom>
          <a:solidFill>
            <a:srgbClr val="FFEB99"/>
          </a:solidFill>
          <a:ln w="9525">
            <a:noFill/>
            <a:miter lim="800000"/>
            <a:headEnd/>
            <a:tailEnd/>
          </a:ln>
          <a:scene3d>
            <a:camera prst="orthographicFront"/>
            <a:lightRig rig="threePt" dir="t"/>
          </a:scene3d>
          <a:sp3d>
            <a:bevelT/>
          </a:sp3d>
        </p:spPr>
        <p:txBody>
          <a:bodyPr wrap="square">
            <a:spAutoFit/>
          </a:bodyPr>
          <a:lstStyle/>
          <a:p>
            <a:pPr algn="ctr" eaLnBrk="0" hangingPunct="0"/>
            <a:r>
              <a:rPr lang="en-US" sz="1200" b="1">
                <a:solidFill>
                  <a:schemeClr val="accent1">
                    <a:lumMod val="75000"/>
                  </a:schemeClr>
                </a:solidFill>
                <a:latin typeface="Arial" charset="0"/>
              </a:rPr>
              <a:t>test</a:t>
            </a:r>
            <a:endParaRPr lang="it-IT" sz="1200" b="1">
              <a:solidFill>
                <a:schemeClr val="accent1">
                  <a:lumMod val="75000"/>
                </a:schemeClr>
              </a:solidFill>
              <a:latin typeface="Arial" charset="0"/>
            </a:endParaRPr>
          </a:p>
        </p:txBody>
      </p:sp>
      <p:cxnSp>
        <p:nvCxnSpPr>
          <p:cNvPr id="114" name="Straight Connector 113">
            <a:extLst>
              <a:ext uri="{FF2B5EF4-FFF2-40B4-BE49-F238E27FC236}">
                <a16:creationId xmlns:a16="http://schemas.microsoft.com/office/drawing/2014/main" id="{6A19D109-5ADB-BE44-853C-2B7CF873EC73}"/>
              </a:ext>
            </a:extLst>
          </p:cNvPr>
          <p:cNvCxnSpPr>
            <a:stCxn id="112" idx="2"/>
          </p:cNvCxnSpPr>
          <p:nvPr/>
        </p:nvCxnSpPr>
        <p:spPr>
          <a:xfrm>
            <a:off x="9418697" y="3447565"/>
            <a:ext cx="175118" cy="276865"/>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7BCE251-CE22-7840-98A5-37F387D5F82B}"/>
              </a:ext>
            </a:extLst>
          </p:cNvPr>
          <p:cNvCxnSpPr>
            <a:cxnSpLocks/>
            <a:stCxn id="113" idx="2"/>
          </p:cNvCxnSpPr>
          <p:nvPr/>
        </p:nvCxnSpPr>
        <p:spPr>
          <a:xfrm flipH="1">
            <a:off x="10016348" y="3447565"/>
            <a:ext cx="271406" cy="285523"/>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E99390B-3B3B-904A-870F-7CF0B0A5E0E2}"/>
              </a:ext>
            </a:extLst>
          </p:cNvPr>
          <p:cNvCxnSpPr>
            <a:cxnSpLocks/>
            <a:stCxn id="49" idx="2"/>
          </p:cNvCxnSpPr>
          <p:nvPr/>
        </p:nvCxnSpPr>
        <p:spPr>
          <a:xfrm flipH="1">
            <a:off x="10710287" y="3447565"/>
            <a:ext cx="559509" cy="444726"/>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4C4556E5-3F0F-4144-AC22-06384FCDB30B}"/>
              </a:ext>
            </a:extLst>
          </p:cNvPr>
          <p:cNvGrpSpPr/>
          <p:nvPr/>
        </p:nvGrpSpPr>
        <p:grpSpPr>
          <a:xfrm>
            <a:off x="7632332" y="4490710"/>
            <a:ext cx="590458" cy="559051"/>
            <a:chOff x="1047154" y="5214051"/>
            <a:chExt cx="590458" cy="559051"/>
          </a:xfrm>
        </p:grpSpPr>
        <p:pic>
          <p:nvPicPr>
            <p:cNvPr id="121" name="Picture 120">
              <a:extLst>
                <a:ext uri="{FF2B5EF4-FFF2-40B4-BE49-F238E27FC236}">
                  <a16:creationId xmlns:a16="http://schemas.microsoft.com/office/drawing/2014/main" id="{34509E31-F56C-5E4C-9613-62BA211802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154" y="5214051"/>
              <a:ext cx="590458" cy="559051"/>
            </a:xfrm>
            <a:prstGeom prst="rect">
              <a:avLst/>
            </a:prstGeom>
          </p:spPr>
        </p:pic>
        <p:sp>
          <p:nvSpPr>
            <p:cNvPr id="122" name="TextBox 121">
              <a:extLst>
                <a:ext uri="{FF2B5EF4-FFF2-40B4-BE49-F238E27FC236}">
                  <a16:creationId xmlns:a16="http://schemas.microsoft.com/office/drawing/2014/main" id="{88AB2E24-E498-8042-807C-8DEDFC7D2496}"/>
                </a:ext>
              </a:extLst>
            </p:cNvPr>
            <p:cNvSpPr txBox="1"/>
            <p:nvPr/>
          </p:nvSpPr>
          <p:spPr>
            <a:xfrm>
              <a:off x="1079784" y="5295937"/>
              <a:ext cx="524503" cy="461665"/>
            </a:xfrm>
            <a:prstGeom prst="rect">
              <a:avLst/>
            </a:prstGeom>
            <a:noFill/>
          </p:spPr>
          <p:txBody>
            <a:bodyPr wrap="none" rtlCol="0">
              <a:spAutoFit/>
            </a:bodyPr>
            <a:lstStyle/>
            <a:p>
              <a:pPr algn="ctr"/>
              <a:r>
                <a:rPr lang="en-US" sz="1200" b="1">
                  <a:solidFill>
                    <a:srgbClr val="FFFF00"/>
                  </a:solidFill>
                  <a:latin typeface="Arial" panose="020B0604020202020204" pitchFamily="34" charset="0"/>
                  <a:cs typeface="Arial" panose="020B0604020202020204" pitchFamily="34" charset="0"/>
                </a:rPr>
                <a:t>Jul</a:t>
              </a:r>
            </a:p>
            <a:p>
              <a:pPr algn="ctr"/>
              <a:r>
                <a:rPr lang="en-US" sz="1200" b="1">
                  <a:solidFill>
                    <a:srgbClr val="FFFF00"/>
                  </a:solidFill>
                  <a:latin typeface="Arial" panose="020B0604020202020204" pitchFamily="34" charset="0"/>
                  <a:cs typeface="Arial" panose="020B0604020202020204" pitchFamily="34" charset="0"/>
                </a:rPr>
                <a:t>2022</a:t>
              </a:r>
            </a:p>
          </p:txBody>
        </p:sp>
      </p:grpSp>
      <p:sp>
        <p:nvSpPr>
          <p:cNvPr id="106" name="Down Arrow 105">
            <a:extLst>
              <a:ext uri="{FF2B5EF4-FFF2-40B4-BE49-F238E27FC236}">
                <a16:creationId xmlns:a16="http://schemas.microsoft.com/office/drawing/2014/main" id="{DF4AE116-D012-E44C-9830-009B6658F60A}"/>
              </a:ext>
            </a:extLst>
          </p:cNvPr>
          <p:cNvSpPr/>
          <p:nvPr/>
        </p:nvSpPr>
        <p:spPr>
          <a:xfrm>
            <a:off x="7848891" y="4224531"/>
            <a:ext cx="165265" cy="33581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own Arrow 122">
            <a:extLst>
              <a:ext uri="{FF2B5EF4-FFF2-40B4-BE49-F238E27FC236}">
                <a16:creationId xmlns:a16="http://schemas.microsoft.com/office/drawing/2014/main" id="{9D304183-EEEA-6541-BE24-1127E1388EFF}"/>
              </a:ext>
            </a:extLst>
          </p:cNvPr>
          <p:cNvSpPr/>
          <p:nvPr/>
        </p:nvSpPr>
        <p:spPr>
          <a:xfrm>
            <a:off x="9953125" y="4158454"/>
            <a:ext cx="165265" cy="33581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descr="check-mark_small.png">
            <a:extLst>
              <a:ext uri="{FF2B5EF4-FFF2-40B4-BE49-F238E27FC236}">
                <a16:creationId xmlns:a16="http://schemas.microsoft.com/office/drawing/2014/main" id="{C952AEB8-EC59-3541-899E-8358AB03176B}"/>
              </a:ext>
            </a:extLst>
          </p:cNvPr>
          <p:cNvPicPr>
            <a:picLocks noChangeAspect="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11017089" y="3867003"/>
            <a:ext cx="499123" cy="449211"/>
          </a:xfrm>
          <a:prstGeom prst="rect">
            <a:avLst/>
          </a:prstGeom>
        </p:spPr>
      </p:pic>
      <p:sp>
        <p:nvSpPr>
          <p:cNvPr id="82" name="Alternate Process 22">
            <a:extLst>
              <a:ext uri="{FF2B5EF4-FFF2-40B4-BE49-F238E27FC236}">
                <a16:creationId xmlns:a16="http://schemas.microsoft.com/office/drawing/2014/main" id="{D5B822FA-84A3-BA42-8704-C859C3245B72}"/>
              </a:ext>
            </a:extLst>
          </p:cNvPr>
          <p:cNvSpPr/>
          <p:nvPr/>
        </p:nvSpPr>
        <p:spPr>
          <a:xfrm>
            <a:off x="702300" y="143105"/>
            <a:ext cx="2864428" cy="810158"/>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3200" b="1">
                <a:solidFill>
                  <a:schemeClr val="accent1">
                    <a:lumMod val="75000"/>
                  </a:schemeClr>
                </a:solidFill>
                <a:latin typeface="Arial"/>
                <a:cs typeface="Arial"/>
              </a:rPr>
              <a:t>Milestones</a:t>
            </a:r>
            <a:endParaRPr lang="en-US" sz="3600" b="1">
              <a:solidFill>
                <a:schemeClr val="accent1">
                  <a:lumMod val="75000"/>
                </a:schemeClr>
              </a:solidFill>
              <a:latin typeface="Arial"/>
              <a:cs typeface="Arial"/>
            </a:endParaRPr>
          </a:p>
        </p:txBody>
      </p:sp>
      <p:pic>
        <p:nvPicPr>
          <p:cNvPr id="91" name="Picture 90">
            <a:extLst>
              <a:ext uri="{FF2B5EF4-FFF2-40B4-BE49-F238E27FC236}">
                <a16:creationId xmlns:a16="http://schemas.microsoft.com/office/drawing/2014/main" id="{CCC3DBF3-09A5-C945-9A3A-D074C05FDA1D}"/>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844967">
            <a:off x="6949806" y="3438392"/>
            <a:ext cx="587242" cy="647164"/>
          </a:xfrm>
          <a:prstGeom prst="rect">
            <a:avLst/>
          </a:prstGeom>
        </p:spPr>
      </p:pic>
      <p:pic>
        <p:nvPicPr>
          <p:cNvPr id="108" name="Picture 107">
            <a:extLst>
              <a:ext uri="{FF2B5EF4-FFF2-40B4-BE49-F238E27FC236}">
                <a16:creationId xmlns:a16="http://schemas.microsoft.com/office/drawing/2014/main" id="{F67FED61-1C0B-C147-883D-43280C361DCE}"/>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844967">
            <a:off x="8769729" y="3438392"/>
            <a:ext cx="587242" cy="647164"/>
          </a:xfrm>
          <a:prstGeom prst="rect">
            <a:avLst/>
          </a:prstGeom>
        </p:spPr>
      </p:pic>
    </p:spTree>
    <p:extLst>
      <p:ext uri="{BB962C8B-B14F-4D97-AF65-F5344CB8AC3E}">
        <p14:creationId xmlns:p14="http://schemas.microsoft.com/office/powerpoint/2010/main" val="24571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09D95EE-DB99-C645-A0C9-DEFA5CF14226}"/>
              </a:ext>
            </a:extLst>
          </p:cNvPr>
          <p:cNvSpPr txBox="1">
            <a:spLocks/>
          </p:cNvSpPr>
          <p:nvPr/>
        </p:nvSpPr>
        <p:spPr>
          <a:xfrm>
            <a:off x="864716" y="4740623"/>
            <a:ext cx="5389232" cy="495969"/>
          </a:xfrm>
          <a:prstGeom prst="rect">
            <a:avLst/>
          </a:prstGeom>
          <a:noFill/>
        </p:spPr>
        <p:txBody>
          <a:bodyPr/>
          <a:lstStyle>
            <a:defPPr>
              <a:defRPr lang="en-US"/>
            </a:defPPr>
            <a:lvl1pPr algn="ctr">
              <a:lnSpc>
                <a:spcPct val="90000"/>
              </a:lnSpc>
              <a:spcBef>
                <a:spcPct val="0"/>
              </a:spcBef>
              <a:buNone/>
              <a:defRPr b="1">
                <a:solidFill>
                  <a:srgbClr val="0070C0"/>
                </a:solidFill>
                <a:latin typeface="Arial" panose="020B0604020202020204" pitchFamily="34" charset="0"/>
                <a:ea typeface="+mj-ea"/>
                <a:cs typeface="Arial" panose="020B0604020202020204" pitchFamily="34" charset="0"/>
              </a:defRPr>
            </a:lvl1pPr>
          </a:lstStyle>
          <a:p>
            <a:r>
              <a:rPr lang="en-US"/>
              <a:t>SciFi gamma ray detectors</a:t>
            </a:r>
            <a:endParaRPr lang="en-US" dirty="0"/>
          </a:p>
        </p:txBody>
      </p:sp>
      <p:sp>
        <p:nvSpPr>
          <p:cNvPr id="17" name="Title 1">
            <a:extLst>
              <a:ext uri="{FF2B5EF4-FFF2-40B4-BE49-F238E27FC236}">
                <a16:creationId xmlns:a16="http://schemas.microsoft.com/office/drawing/2014/main" id="{E2CF5DB3-4BEA-CB4B-BB65-8A14A79BA5C8}"/>
              </a:ext>
            </a:extLst>
          </p:cNvPr>
          <p:cNvSpPr txBox="1">
            <a:spLocks/>
          </p:cNvSpPr>
          <p:nvPr/>
        </p:nvSpPr>
        <p:spPr>
          <a:xfrm>
            <a:off x="1027337" y="1824019"/>
            <a:ext cx="5301951" cy="404949"/>
          </a:xfrm>
          <a:prstGeom prst="rect">
            <a:avLst/>
          </a:prstGeom>
          <a:noFill/>
        </p:spPr>
        <p:txBody>
          <a:bodyPr/>
          <a:lstStyle>
            <a:defPPr>
              <a:defRPr lang="en-US"/>
            </a:defPPr>
            <a:lvl1pPr algn="ctr">
              <a:lnSpc>
                <a:spcPct val="90000"/>
              </a:lnSpc>
              <a:spcBef>
                <a:spcPct val="0"/>
              </a:spcBef>
              <a:buNone/>
              <a:defRPr b="1">
                <a:solidFill>
                  <a:srgbClr val="0070C0"/>
                </a:solidFill>
                <a:latin typeface="Arial" panose="020B0604020202020204" pitchFamily="34" charset="0"/>
                <a:ea typeface="+mj-ea"/>
                <a:cs typeface="Arial" panose="020B0604020202020204" pitchFamily="34" charset="0"/>
              </a:defRPr>
            </a:lvl1pPr>
          </a:lstStyle>
          <a:p>
            <a:r>
              <a:rPr lang="en-US"/>
              <a:t>SiLiF thermal neutron detectors</a:t>
            </a:r>
            <a:endParaRPr lang="en-US" dirty="0"/>
          </a:p>
        </p:txBody>
      </p:sp>
      <p:grpSp>
        <p:nvGrpSpPr>
          <p:cNvPr id="18" name="Group 17">
            <a:extLst>
              <a:ext uri="{FF2B5EF4-FFF2-40B4-BE49-F238E27FC236}">
                <a16:creationId xmlns:a16="http://schemas.microsoft.com/office/drawing/2014/main" id="{C5F132B3-FCDE-D749-B4D3-A017007A06EC}"/>
              </a:ext>
            </a:extLst>
          </p:cNvPr>
          <p:cNvGrpSpPr/>
          <p:nvPr/>
        </p:nvGrpSpPr>
        <p:grpSpPr>
          <a:xfrm>
            <a:off x="7614215" y="2007213"/>
            <a:ext cx="3533371" cy="2733410"/>
            <a:chOff x="6143176" y="2181124"/>
            <a:chExt cx="2771776" cy="2095918"/>
          </a:xfrm>
        </p:grpSpPr>
        <p:pic>
          <p:nvPicPr>
            <p:cNvPr id="19" name="Picture 18" descr="image014.jpg">
              <a:extLst>
                <a:ext uri="{FF2B5EF4-FFF2-40B4-BE49-F238E27FC236}">
                  <a16:creationId xmlns:a16="http://schemas.microsoft.com/office/drawing/2014/main" id="{352728B7-728D-1D40-8AE3-F19F29B21F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3176" y="2515687"/>
              <a:ext cx="2771776" cy="1761355"/>
            </a:xfrm>
            <a:prstGeom prst="rect">
              <a:avLst/>
            </a:prstGeom>
          </p:spPr>
        </p:pic>
        <p:sp>
          <p:nvSpPr>
            <p:cNvPr id="20" name="Title 1">
              <a:extLst>
                <a:ext uri="{FF2B5EF4-FFF2-40B4-BE49-F238E27FC236}">
                  <a16:creationId xmlns:a16="http://schemas.microsoft.com/office/drawing/2014/main" id="{E50789A2-67E2-D045-9351-EFBE0512B921}"/>
                </a:ext>
              </a:extLst>
            </p:cNvPr>
            <p:cNvSpPr txBox="1">
              <a:spLocks/>
            </p:cNvSpPr>
            <p:nvPr/>
          </p:nvSpPr>
          <p:spPr>
            <a:xfrm>
              <a:off x="6552775" y="2181124"/>
              <a:ext cx="1765432" cy="404949"/>
            </a:xfrm>
            <a:prstGeom prst="rect">
              <a:avLst/>
            </a:prstGeom>
            <a:noFill/>
          </p:spPr>
          <p:txBody>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pPr algn="ctr"/>
              <a:r>
                <a:rPr lang="en-US" sz="1800">
                  <a:solidFill>
                    <a:srgbClr val="0070C0"/>
                  </a:solidFill>
                  <a:latin typeface="Arial" panose="020B0604020202020204" pitchFamily="34" charset="0"/>
                  <a:cs typeface="Arial" panose="020B0604020202020204" pitchFamily="34" charset="0"/>
                </a:rPr>
                <a:t>PET moderators</a:t>
              </a:r>
              <a:endParaRPr lang="en-US" sz="1600" dirty="0">
                <a:solidFill>
                  <a:srgbClr val="0070C0"/>
                </a:solidFill>
                <a:latin typeface="Arial" panose="020B0604020202020204" pitchFamily="34" charset="0"/>
                <a:cs typeface="Arial" panose="020B0604020202020204" pitchFamily="34" charset="0"/>
              </a:endParaRPr>
            </a:p>
          </p:txBody>
        </p:sp>
      </p:grpSp>
      <p:pic>
        <p:nvPicPr>
          <p:cNvPr id="21" name="Picture 20" descr="MICADO_detectors.jpg">
            <a:extLst>
              <a:ext uri="{FF2B5EF4-FFF2-40B4-BE49-F238E27FC236}">
                <a16:creationId xmlns:a16="http://schemas.microsoft.com/office/drawing/2014/main" id="{AF801797-E0E3-204B-8306-F7AAD36F5D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716" y="2443536"/>
            <a:ext cx="5464572" cy="1978175"/>
          </a:xfrm>
          <a:prstGeom prst="rect">
            <a:avLst/>
          </a:prstGeom>
        </p:spPr>
      </p:pic>
      <p:sp>
        <p:nvSpPr>
          <p:cNvPr id="2" name="Left Brace 1">
            <a:extLst>
              <a:ext uri="{FF2B5EF4-FFF2-40B4-BE49-F238E27FC236}">
                <a16:creationId xmlns:a16="http://schemas.microsoft.com/office/drawing/2014/main" id="{5ED8DE64-2C52-0C4A-A527-3A4CB2B47D23}"/>
              </a:ext>
            </a:extLst>
          </p:cNvPr>
          <p:cNvSpPr/>
          <p:nvPr/>
        </p:nvSpPr>
        <p:spPr>
          <a:xfrm rot="5400000">
            <a:off x="3657382" y="-109985"/>
            <a:ext cx="284218" cy="479272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sp>
        <p:nvSpPr>
          <p:cNvPr id="9" name="Left Brace 8">
            <a:extLst>
              <a:ext uri="{FF2B5EF4-FFF2-40B4-BE49-F238E27FC236}">
                <a16:creationId xmlns:a16="http://schemas.microsoft.com/office/drawing/2014/main" id="{3D97DD1A-C8C2-3348-9EF1-1395EC2E1528}"/>
              </a:ext>
            </a:extLst>
          </p:cNvPr>
          <p:cNvSpPr/>
          <p:nvPr/>
        </p:nvSpPr>
        <p:spPr>
          <a:xfrm rot="16200000" flipV="1">
            <a:off x="3318215" y="1962838"/>
            <a:ext cx="340049" cy="5215519"/>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sp>
        <p:nvSpPr>
          <p:cNvPr id="10" name="Alternate Process 893">
            <a:extLst>
              <a:ext uri="{FF2B5EF4-FFF2-40B4-BE49-F238E27FC236}">
                <a16:creationId xmlns:a16="http://schemas.microsoft.com/office/drawing/2014/main" id="{FF78F6C7-EAF3-1942-A32F-422C10082BE4}"/>
              </a:ext>
            </a:extLst>
          </p:cNvPr>
          <p:cNvSpPr/>
          <p:nvPr/>
        </p:nvSpPr>
        <p:spPr>
          <a:xfrm>
            <a:off x="4816750" y="625270"/>
            <a:ext cx="2558498" cy="541378"/>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b="1">
                <a:solidFill>
                  <a:schemeClr val="accent1">
                    <a:lumMod val="75000"/>
                  </a:schemeClr>
                </a:solidFill>
                <a:latin typeface="Arial"/>
                <a:cs typeface="Arial"/>
              </a:rPr>
              <a:t>what was built</a:t>
            </a:r>
            <a:endParaRPr lang="en-US" sz="2000" b="1">
              <a:solidFill>
                <a:schemeClr val="accent1">
                  <a:lumMod val="75000"/>
                </a:schemeClr>
              </a:solidFill>
              <a:latin typeface="Arial"/>
              <a:cs typeface="Arial"/>
            </a:endParaRPr>
          </a:p>
        </p:txBody>
      </p:sp>
    </p:spTree>
    <p:extLst>
      <p:ext uri="{BB962C8B-B14F-4D97-AF65-F5344CB8AC3E}">
        <p14:creationId xmlns:p14="http://schemas.microsoft.com/office/powerpoint/2010/main" val="230086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LiF_in_Al_box.jpg">
            <a:extLst>
              <a:ext uri="{FF2B5EF4-FFF2-40B4-BE49-F238E27FC236}">
                <a16:creationId xmlns:a16="http://schemas.microsoft.com/office/drawing/2014/main" id="{F2173447-78EE-574D-9F43-D0110C89A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26191" y="1332336"/>
            <a:ext cx="1786860" cy="1647262"/>
          </a:xfrm>
          <a:prstGeom prst="rect">
            <a:avLst/>
          </a:prstGeom>
        </p:spPr>
      </p:pic>
      <p:pic>
        <p:nvPicPr>
          <p:cNvPr id="3" name="Picture 2" descr="SiLiF+moderator.png">
            <a:extLst>
              <a:ext uri="{FF2B5EF4-FFF2-40B4-BE49-F238E27FC236}">
                <a16:creationId xmlns:a16="http://schemas.microsoft.com/office/drawing/2014/main" id="{962DCEBB-D501-6F4A-92F1-EBF65FC154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869" y="3829788"/>
            <a:ext cx="1900819" cy="2618591"/>
          </a:xfrm>
          <a:prstGeom prst="rect">
            <a:avLst/>
          </a:prstGeom>
        </p:spPr>
      </p:pic>
      <p:sp>
        <p:nvSpPr>
          <p:cNvPr id="5" name="Alternate Process 5">
            <a:extLst>
              <a:ext uri="{FF2B5EF4-FFF2-40B4-BE49-F238E27FC236}">
                <a16:creationId xmlns:a16="http://schemas.microsoft.com/office/drawing/2014/main" id="{C8922D52-0467-D048-9CAC-D56EBF6E4850}"/>
              </a:ext>
            </a:extLst>
          </p:cNvPr>
          <p:cNvSpPr/>
          <p:nvPr/>
        </p:nvSpPr>
        <p:spPr>
          <a:xfrm>
            <a:off x="3872434" y="288690"/>
            <a:ext cx="3756812" cy="473551"/>
          </a:xfrm>
          <a:prstGeom prst="flowChartAlternateProcess">
            <a:avLst/>
          </a:prstGeom>
          <a:solidFill>
            <a:srgbClr val="F4E478"/>
          </a:solidFill>
          <a:scene3d>
            <a:camera prst="orthographicFront"/>
            <a:lightRig rig="threePt" dir="t"/>
          </a:scene3d>
          <a:sp3d>
            <a:bevelT/>
          </a:sp3d>
        </p:spPr>
        <p:txBody>
          <a:bodyPr wrap="square" anchor="t">
            <a:noAutofit/>
          </a:bodyPr>
          <a:lstStyle/>
          <a:p>
            <a:pPr algn="ctr">
              <a:lnSpc>
                <a:spcPct val="130000"/>
              </a:lnSpc>
            </a:pPr>
            <a:r>
              <a:rPr lang="en-US" sz="1400" b="1">
                <a:solidFill>
                  <a:srgbClr val="FF0000"/>
                </a:solidFill>
                <a:latin typeface="Arial"/>
                <a:cs typeface="Arial"/>
              </a:rPr>
              <a:t>SiLiF neutron detector: Silicon + </a:t>
            </a:r>
            <a:r>
              <a:rPr lang="en-US" sz="1400" b="1" baseline="30000">
                <a:solidFill>
                  <a:srgbClr val="FF0000"/>
                </a:solidFill>
                <a:latin typeface="Arial"/>
                <a:cs typeface="Arial"/>
              </a:rPr>
              <a:t>6</a:t>
            </a:r>
            <a:r>
              <a:rPr lang="en-US" sz="1400" b="1">
                <a:solidFill>
                  <a:srgbClr val="FF0000"/>
                </a:solidFill>
                <a:latin typeface="Arial"/>
                <a:cs typeface="Arial"/>
              </a:rPr>
              <a:t>LiF</a:t>
            </a:r>
            <a:endParaRPr lang="en-US" sz="1600" b="1">
              <a:solidFill>
                <a:srgbClr val="FF0000"/>
              </a:solidFill>
              <a:latin typeface="Arial"/>
              <a:cs typeface="Arial"/>
            </a:endParaRPr>
          </a:p>
        </p:txBody>
      </p:sp>
      <p:pic>
        <p:nvPicPr>
          <p:cNvPr id="6" name="Picture 5" descr="PFiMAC_HD:Users:finox:LNS_Drive:WP7:articolo_SiLiF_NIM:figures:4x4_Geant_efficiency.png">
            <a:extLst>
              <a:ext uri="{FF2B5EF4-FFF2-40B4-BE49-F238E27FC236}">
                <a16:creationId xmlns:a16="http://schemas.microsoft.com/office/drawing/2014/main" id="{BC9A0C1D-EE83-334A-BA5D-83BAA3801F83}"/>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6406415" y="4109696"/>
            <a:ext cx="3679740" cy="2338683"/>
          </a:xfrm>
          <a:prstGeom prst="rect">
            <a:avLst/>
          </a:prstGeom>
          <a:noFill/>
          <a:ln>
            <a:noFill/>
          </a:ln>
          <a:extLst>
            <a:ext uri="{53640926-AAD7-44d8-BBD7-CCE9431645EC}">
              <a14:shadowObscured xmlns="" xmlns:a14="http://schemas.microsoft.com/office/drawing/2010/main"/>
            </a:ext>
          </a:extLst>
        </p:spPr>
      </p:pic>
      <p:sp>
        <p:nvSpPr>
          <p:cNvPr id="7" name="Alternate Process 882">
            <a:extLst>
              <a:ext uri="{FF2B5EF4-FFF2-40B4-BE49-F238E27FC236}">
                <a16:creationId xmlns:a16="http://schemas.microsoft.com/office/drawing/2014/main" id="{0421AF33-2299-594B-9BE8-B3ADC8AFDB59}"/>
              </a:ext>
            </a:extLst>
          </p:cNvPr>
          <p:cNvSpPr/>
          <p:nvPr/>
        </p:nvSpPr>
        <p:spPr>
          <a:xfrm>
            <a:off x="2121824" y="4831739"/>
            <a:ext cx="1966988" cy="985568"/>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200" b="1">
                <a:solidFill>
                  <a:schemeClr val="accent1">
                    <a:lumMod val="75000"/>
                  </a:schemeClr>
                </a:solidFill>
                <a:latin typeface="Arial"/>
                <a:cs typeface="Arial"/>
              </a:rPr>
              <a:t>10 x 10 x 10 cm</a:t>
            </a:r>
            <a:r>
              <a:rPr lang="en-US" sz="1200" b="1" baseline="30000">
                <a:solidFill>
                  <a:schemeClr val="accent1">
                    <a:lumMod val="75000"/>
                  </a:schemeClr>
                </a:solidFill>
                <a:latin typeface="Arial"/>
                <a:cs typeface="Arial"/>
              </a:rPr>
              <a:t>3</a:t>
            </a:r>
          </a:p>
          <a:p>
            <a:pPr algn="ctr">
              <a:lnSpc>
                <a:spcPct val="130000"/>
              </a:lnSpc>
            </a:pPr>
            <a:r>
              <a:rPr lang="en-US" sz="1200" b="1">
                <a:solidFill>
                  <a:schemeClr val="accent1">
                    <a:lumMod val="75000"/>
                  </a:schemeClr>
                </a:solidFill>
                <a:latin typeface="Arial"/>
                <a:cs typeface="Arial"/>
              </a:rPr>
              <a:t>PET moderator to </a:t>
            </a:r>
          </a:p>
          <a:p>
            <a:pPr algn="ctr">
              <a:lnSpc>
                <a:spcPct val="130000"/>
              </a:lnSpc>
            </a:pPr>
            <a:r>
              <a:rPr lang="en-US" sz="1200" b="1">
                <a:solidFill>
                  <a:schemeClr val="accent1">
                    <a:lumMod val="75000"/>
                  </a:schemeClr>
                </a:solidFill>
                <a:latin typeface="Arial"/>
                <a:cs typeface="Arial"/>
              </a:rPr>
              <a:t>slow down neutrons</a:t>
            </a:r>
            <a:endParaRPr lang="en-US" sz="1400" b="1">
              <a:solidFill>
                <a:schemeClr val="accent1">
                  <a:lumMod val="75000"/>
                </a:schemeClr>
              </a:solidFill>
              <a:latin typeface="Arial"/>
              <a:cs typeface="Arial"/>
            </a:endParaRPr>
          </a:p>
        </p:txBody>
      </p:sp>
      <p:grpSp>
        <p:nvGrpSpPr>
          <p:cNvPr id="69" name="Group 68">
            <a:extLst>
              <a:ext uri="{FF2B5EF4-FFF2-40B4-BE49-F238E27FC236}">
                <a16:creationId xmlns:a16="http://schemas.microsoft.com/office/drawing/2014/main" id="{4301ED83-9CF3-9E45-8D7F-D9E31498AA0B}"/>
              </a:ext>
            </a:extLst>
          </p:cNvPr>
          <p:cNvGrpSpPr/>
          <p:nvPr/>
        </p:nvGrpSpPr>
        <p:grpSpPr>
          <a:xfrm>
            <a:off x="4183901" y="4131945"/>
            <a:ext cx="1838016" cy="1961935"/>
            <a:chOff x="4183901" y="4131945"/>
            <a:chExt cx="2170124" cy="2316434"/>
          </a:xfrm>
        </p:grpSpPr>
        <p:pic>
          <p:nvPicPr>
            <p:cNvPr id="4" name="Picture 3" descr="SiLiF_inside_moderator.jpg">
              <a:extLst>
                <a:ext uri="{FF2B5EF4-FFF2-40B4-BE49-F238E27FC236}">
                  <a16:creationId xmlns:a16="http://schemas.microsoft.com/office/drawing/2014/main" id="{A74969E1-E267-C046-9B2F-5992A37F51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6821" y="4131945"/>
              <a:ext cx="2067204" cy="2227412"/>
            </a:xfrm>
            <a:prstGeom prst="rect">
              <a:avLst/>
            </a:prstGeom>
          </p:spPr>
        </p:pic>
        <p:cxnSp>
          <p:nvCxnSpPr>
            <p:cNvPr id="8" name="Straight Arrow Connector 7">
              <a:extLst>
                <a:ext uri="{FF2B5EF4-FFF2-40B4-BE49-F238E27FC236}">
                  <a16:creationId xmlns:a16="http://schemas.microsoft.com/office/drawing/2014/main" id="{A3CBBEA3-1DC1-334A-9ACE-82A3F75CA74B}"/>
                </a:ext>
              </a:extLst>
            </p:cNvPr>
            <p:cNvCxnSpPr/>
            <p:nvPr/>
          </p:nvCxnSpPr>
          <p:spPr>
            <a:xfrm>
              <a:off x="4563993" y="6448379"/>
              <a:ext cx="141501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81F34AAE-CF61-0A41-9B39-96C80BB48B3E}"/>
                </a:ext>
              </a:extLst>
            </p:cNvPr>
            <p:cNvCxnSpPr/>
            <p:nvPr/>
          </p:nvCxnSpPr>
          <p:spPr>
            <a:xfrm flipH="1" flipV="1">
              <a:off x="4183901" y="5497017"/>
              <a:ext cx="380092" cy="95136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32E26E0-604F-BE44-8D2F-FBEA9A806239}"/>
                </a:ext>
              </a:extLst>
            </p:cNvPr>
            <p:cNvCxnSpPr/>
            <p:nvPr/>
          </p:nvCxnSpPr>
          <p:spPr>
            <a:xfrm flipH="1">
              <a:off x="4183901" y="4131945"/>
              <a:ext cx="203834" cy="136507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sp>
        <p:nvSpPr>
          <p:cNvPr id="11" name="Alternate Process 893">
            <a:extLst>
              <a:ext uri="{FF2B5EF4-FFF2-40B4-BE49-F238E27FC236}">
                <a16:creationId xmlns:a16="http://schemas.microsoft.com/office/drawing/2014/main" id="{9364FDBD-BFF6-3947-AF83-CFDCD11C1E97}"/>
              </a:ext>
            </a:extLst>
          </p:cNvPr>
          <p:cNvSpPr/>
          <p:nvPr/>
        </p:nvSpPr>
        <p:spPr>
          <a:xfrm>
            <a:off x="6957879" y="3662175"/>
            <a:ext cx="2558498" cy="440461"/>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200" b="1">
                <a:solidFill>
                  <a:schemeClr val="accent1">
                    <a:lumMod val="75000"/>
                  </a:schemeClr>
                </a:solidFill>
                <a:latin typeface="Arial"/>
                <a:cs typeface="Arial"/>
              </a:rPr>
              <a:t>flat efficiency after moderation</a:t>
            </a:r>
            <a:endParaRPr lang="en-US" sz="1400" b="1">
              <a:solidFill>
                <a:schemeClr val="accent1">
                  <a:lumMod val="75000"/>
                </a:schemeClr>
              </a:solidFill>
              <a:latin typeface="Arial"/>
              <a:cs typeface="Arial"/>
            </a:endParaRPr>
          </a:p>
        </p:txBody>
      </p:sp>
      <p:grpSp>
        <p:nvGrpSpPr>
          <p:cNvPr id="12" name="Group 11">
            <a:extLst>
              <a:ext uri="{FF2B5EF4-FFF2-40B4-BE49-F238E27FC236}">
                <a16:creationId xmlns:a16="http://schemas.microsoft.com/office/drawing/2014/main" id="{54A7E42A-711B-FD4E-8ABA-C775C372FF51}"/>
              </a:ext>
            </a:extLst>
          </p:cNvPr>
          <p:cNvGrpSpPr/>
          <p:nvPr/>
        </p:nvGrpSpPr>
        <p:grpSpPr>
          <a:xfrm>
            <a:off x="10192529" y="5335523"/>
            <a:ext cx="1809829" cy="850103"/>
            <a:chOff x="3418781" y="1901384"/>
            <a:chExt cx="1809829" cy="850103"/>
          </a:xfrm>
        </p:grpSpPr>
        <p:sp>
          <p:nvSpPr>
            <p:cNvPr id="13" name="Cube 12">
              <a:extLst>
                <a:ext uri="{FF2B5EF4-FFF2-40B4-BE49-F238E27FC236}">
                  <a16:creationId xmlns:a16="http://schemas.microsoft.com/office/drawing/2014/main" id="{24D38CD0-5F6E-FD46-9B1D-33F714BA4A4F}"/>
                </a:ext>
              </a:extLst>
            </p:cNvPr>
            <p:cNvSpPr/>
            <p:nvPr/>
          </p:nvSpPr>
          <p:spPr>
            <a:xfrm>
              <a:off x="3845831" y="1901384"/>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7AD35735-46B9-5E4D-9DE6-050A72E061AE}"/>
                </a:ext>
              </a:extLst>
            </p:cNvPr>
            <p:cNvSpPr/>
            <p:nvPr/>
          </p:nvSpPr>
          <p:spPr>
            <a:xfrm>
              <a:off x="4177607" y="1901384"/>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916228D8-F8E9-AF47-8185-A5138B72C050}"/>
                </a:ext>
              </a:extLst>
            </p:cNvPr>
            <p:cNvSpPr/>
            <p:nvPr/>
          </p:nvSpPr>
          <p:spPr>
            <a:xfrm>
              <a:off x="4509382" y="1901384"/>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28E190DB-F97E-2E40-A0C3-3623C0FB02D1}"/>
                </a:ext>
              </a:extLst>
            </p:cNvPr>
            <p:cNvSpPr/>
            <p:nvPr/>
          </p:nvSpPr>
          <p:spPr>
            <a:xfrm>
              <a:off x="4841157" y="1901384"/>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E61A721D-A01C-7F4E-981D-B43680A25FA7}"/>
                </a:ext>
              </a:extLst>
            </p:cNvPr>
            <p:cNvSpPr/>
            <p:nvPr/>
          </p:nvSpPr>
          <p:spPr>
            <a:xfrm>
              <a:off x="3702331" y="2044885"/>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B46F9348-0C30-6E4E-BC72-BD5F7C9747F5}"/>
                </a:ext>
              </a:extLst>
            </p:cNvPr>
            <p:cNvSpPr/>
            <p:nvPr/>
          </p:nvSpPr>
          <p:spPr>
            <a:xfrm>
              <a:off x="4034107" y="2044885"/>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508EE42A-DDAE-8A4D-83EC-9B87F9A3A5B1}"/>
                </a:ext>
              </a:extLst>
            </p:cNvPr>
            <p:cNvSpPr/>
            <p:nvPr/>
          </p:nvSpPr>
          <p:spPr>
            <a:xfrm>
              <a:off x="4365882" y="2044885"/>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9453F4CC-FD75-1B41-9B02-199F6F0BE907}"/>
                </a:ext>
              </a:extLst>
            </p:cNvPr>
            <p:cNvSpPr/>
            <p:nvPr/>
          </p:nvSpPr>
          <p:spPr>
            <a:xfrm>
              <a:off x="4697657" y="2044885"/>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7E9F9A4B-6C5B-F548-8193-BE182ADAA61F}"/>
                </a:ext>
              </a:extLst>
            </p:cNvPr>
            <p:cNvSpPr/>
            <p:nvPr/>
          </p:nvSpPr>
          <p:spPr>
            <a:xfrm>
              <a:off x="3560556" y="2204460"/>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E1672451-A856-634F-87B8-FFA0A894CB62}"/>
                </a:ext>
              </a:extLst>
            </p:cNvPr>
            <p:cNvSpPr/>
            <p:nvPr/>
          </p:nvSpPr>
          <p:spPr>
            <a:xfrm>
              <a:off x="3892332" y="2204460"/>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927764F5-8C75-E54E-B2AB-4BE7D71C8626}"/>
                </a:ext>
              </a:extLst>
            </p:cNvPr>
            <p:cNvSpPr/>
            <p:nvPr/>
          </p:nvSpPr>
          <p:spPr>
            <a:xfrm>
              <a:off x="4224107" y="2204460"/>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C4E15203-2DFC-0E44-AEB2-46E3F34C875D}"/>
                </a:ext>
              </a:extLst>
            </p:cNvPr>
            <p:cNvSpPr/>
            <p:nvPr/>
          </p:nvSpPr>
          <p:spPr>
            <a:xfrm>
              <a:off x="4555882" y="2204460"/>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C692DE3E-C552-BF4B-A094-676D08B8D36D}"/>
                </a:ext>
              </a:extLst>
            </p:cNvPr>
            <p:cNvSpPr/>
            <p:nvPr/>
          </p:nvSpPr>
          <p:spPr>
            <a:xfrm>
              <a:off x="3418781" y="2364035"/>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7A85EC4C-6428-9E4D-A4AD-DC963C2075E8}"/>
                </a:ext>
              </a:extLst>
            </p:cNvPr>
            <p:cNvSpPr/>
            <p:nvPr/>
          </p:nvSpPr>
          <p:spPr>
            <a:xfrm>
              <a:off x="3750557" y="2364035"/>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F7C4CCE0-F281-E043-BAB8-ED683CFFC01B}"/>
                </a:ext>
              </a:extLst>
            </p:cNvPr>
            <p:cNvSpPr/>
            <p:nvPr/>
          </p:nvSpPr>
          <p:spPr>
            <a:xfrm>
              <a:off x="4082332" y="2364035"/>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FB4736F1-68E7-634A-9EF5-FF5B6310B39B}"/>
                </a:ext>
              </a:extLst>
            </p:cNvPr>
            <p:cNvSpPr/>
            <p:nvPr/>
          </p:nvSpPr>
          <p:spPr>
            <a:xfrm>
              <a:off x="4414107" y="2364035"/>
              <a:ext cx="387453" cy="387452"/>
            </a:xfrm>
            <a:prstGeom prst="cube">
              <a:avLst/>
            </a:prstGeom>
            <a:solidFill>
              <a:srgbClr val="FFFFBD"/>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9" name="Picture 28" descr="PFiMAC_HD:Users:finox:LNS_Drive:WP7:articolo_SiLiF_NIM:figures:SiLiF01_halfmod_new_LR.jpg">
            <a:extLst>
              <a:ext uri="{FF2B5EF4-FFF2-40B4-BE49-F238E27FC236}">
                <a16:creationId xmlns:a16="http://schemas.microsoft.com/office/drawing/2014/main" id="{D8147578-2A4E-7444-8DDA-C3BB5E8C0EDC}"/>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746703" y="4194493"/>
            <a:ext cx="792746" cy="683079"/>
          </a:xfrm>
          <a:prstGeom prst="rect">
            <a:avLst/>
          </a:prstGeom>
          <a:noFill/>
          <a:ln>
            <a:noFill/>
          </a:ln>
        </p:spPr>
      </p:pic>
      <p:sp>
        <p:nvSpPr>
          <p:cNvPr id="30" name="Rectangle 29">
            <a:extLst>
              <a:ext uri="{FF2B5EF4-FFF2-40B4-BE49-F238E27FC236}">
                <a16:creationId xmlns:a16="http://schemas.microsoft.com/office/drawing/2014/main" id="{DD1DD1CF-ED27-7A46-A467-580416BC859F}"/>
              </a:ext>
            </a:extLst>
          </p:cNvPr>
          <p:cNvSpPr/>
          <p:nvPr/>
        </p:nvSpPr>
        <p:spPr>
          <a:xfrm>
            <a:off x="10481505" y="3878403"/>
            <a:ext cx="1262034" cy="276999"/>
          </a:xfrm>
          <a:prstGeom prst="rect">
            <a:avLst/>
          </a:prstGeom>
        </p:spPr>
        <p:txBody>
          <a:bodyPr wrap="none">
            <a:spAutoFit/>
          </a:bodyPr>
          <a:lstStyle/>
          <a:p>
            <a:r>
              <a:rPr lang="en-US" sz="1200" b="1">
                <a:solidFill>
                  <a:srgbClr val="4472C4">
                    <a:lumMod val="75000"/>
                  </a:srgbClr>
                </a:solidFill>
                <a:latin typeface="Arial"/>
                <a:cs typeface="Arial"/>
              </a:rPr>
              <a:t>half moderator</a:t>
            </a:r>
            <a:endParaRPr lang="en-US" sz="1600"/>
          </a:p>
        </p:txBody>
      </p:sp>
      <p:sp>
        <p:nvSpPr>
          <p:cNvPr id="31" name="Rectangle 30">
            <a:extLst>
              <a:ext uri="{FF2B5EF4-FFF2-40B4-BE49-F238E27FC236}">
                <a16:creationId xmlns:a16="http://schemas.microsoft.com/office/drawing/2014/main" id="{7DEC34DF-1258-014F-9312-D23500222B36}"/>
              </a:ext>
            </a:extLst>
          </p:cNvPr>
          <p:cNvSpPr/>
          <p:nvPr/>
        </p:nvSpPr>
        <p:spPr>
          <a:xfrm>
            <a:off x="10689580" y="5055636"/>
            <a:ext cx="1330788" cy="276999"/>
          </a:xfrm>
          <a:prstGeom prst="rect">
            <a:avLst/>
          </a:prstGeom>
        </p:spPr>
        <p:txBody>
          <a:bodyPr wrap="none">
            <a:spAutoFit/>
          </a:bodyPr>
          <a:lstStyle/>
          <a:p>
            <a:r>
              <a:rPr lang="en-US" sz="1200" b="1">
                <a:solidFill>
                  <a:srgbClr val="4472C4">
                    <a:lumMod val="75000"/>
                  </a:srgbClr>
                </a:solidFill>
                <a:latin typeface="Arial"/>
                <a:cs typeface="Arial"/>
              </a:rPr>
              <a:t>4x4 moderators</a:t>
            </a:r>
            <a:endParaRPr lang="en-US" sz="1600"/>
          </a:p>
        </p:txBody>
      </p:sp>
      <p:grpSp>
        <p:nvGrpSpPr>
          <p:cNvPr id="32" name="Group 31">
            <a:extLst>
              <a:ext uri="{FF2B5EF4-FFF2-40B4-BE49-F238E27FC236}">
                <a16:creationId xmlns:a16="http://schemas.microsoft.com/office/drawing/2014/main" id="{33ED881C-F905-7547-9169-B1DFF5D29B6E}"/>
              </a:ext>
            </a:extLst>
          </p:cNvPr>
          <p:cNvGrpSpPr/>
          <p:nvPr/>
        </p:nvGrpSpPr>
        <p:grpSpPr>
          <a:xfrm>
            <a:off x="5906599" y="944126"/>
            <a:ext cx="3130611" cy="2352841"/>
            <a:chOff x="7087105" y="1292426"/>
            <a:chExt cx="3130611" cy="2352841"/>
          </a:xfrm>
        </p:grpSpPr>
        <p:pic>
          <p:nvPicPr>
            <p:cNvPr id="33" name="Picture 32">
              <a:extLst>
                <a:ext uri="{FF2B5EF4-FFF2-40B4-BE49-F238E27FC236}">
                  <a16:creationId xmlns:a16="http://schemas.microsoft.com/office/drawing/2014/main" id="{B04E36C5-B2CE-7849-A8B3-22DBE0737148}"/>
                </a:ext>
              </a:extLst>
            </p:cNvPr>
            <p:cNvPicPr/>
            <p:nvPr/>
          </p:nvPicPr>
          <p:blipFill>
            <a:blip r:embed="rId7"/>
            <a:stretch>
              <a:fillRect/>
            </a:stretch>
          </p:blipFill>
          <p:spPr>
            <a:xfrm>
              <a:off x="7366521" y="1308204"/>
              <a:ext cx="2534053" cy="2337063"/>
            </a:xfrm>
            <a:prstGeom prst="rect">
              <a:avLst/>
            </a:prstGeom>
          </p:spPr>
        </p:pic>
        <p:sp>
          <p:nvSpPr>
            <p:cNvPr id="34" name="Rectangle 33">
              <a:extLst>
                <a:ext uri="{FF2B5EF4-FFF2-40B4-BE49-F238E27FC236}">
                  <a16:creationId xmlns:a16="http://schemas.microsoft.com/office/drawing/2014/main" id="{B02B6DB7-D35B-B54C-8964-6A6B5C0CB6E5}"/>
                </a:ext>
              </a:extLst>
            </p:cNvPr>
            <p:cNvSpPr/>
            <p:nvPr/>
          </p:nvSpPr>
          <p:spPr>
            <a:xfrm rot="1800000">
              <a:off x="7087105" y="3299478"/>
              <a:ext cx="1241846" cy="323165"/>
            </a:xfrm>
            <a:prstGeom prst="rect">
              <a:avLst/>
            </a:prstGeom>
          </p:spPr>
          <p:txBody>
            <a:bodyPr wrap="none">
              <a:spAutoFit/>
            </a:bodyPr>
            <a:lstStyle/>
            <a:p>
              <a:pPr algn="ctr">
                <a:lnSpc>
                  <a:spcPct val="130000"/>
                </a:lnSpc>
              </a:pPr>
              <a:r>
                <a:rPr lang="en-US" sz="1200" b="1" baseline="30000">
                  <a:solidFill>
                    <a:srgbClr val="FF0000"/>
                  </a:solidFill>
                  <a:latin typeface="Arial"/>
                  <a:cs typeface="Arial"/>
                </a:rPr>
                <a:t>6</a:t>
              </a:r>
              <a:r>
                <a:rPr lang="en-US" sz="1200" b="1">
                  <a:solidFill>
                    <a:srgbClr val="FF0000"/>
                  </a:solidFill>
                  <a:latin typeface="Arial"/>
                  <a:cs typeface="Arial"/>
                </a:rPr>
                <a:t>LiF on C-fiber</a:t>
              </a:r>
              <a:endParaRPr lang="en-US" sz="1400" b="1">
                <a:solidFill>
                  <a:srgbClr val="FF0000"/>
                </a:solidFill>
                <a:latin typeface="Arial"/>
                <a:cs typeface="Arial"/>
              </a:endParaRPr>
            </a:p>
          </p:txBody>
        </p:sp>
        <p:sp>
          <p:nvSpPr>
            <p:cNvPr id="35" name="Rectangle 34">
              <a:extLst>
                <a:ext uri="{FF2B5EF4-FFF2-40B4-BE49-F238E27FC236}">
                  <a16:creationId xmlns:a16="http://schemas.microsoft.com/office/drawing/2014/main" id="{5B5C085D-EF5D-5F4C-927B-E84562C43BC6}"/>
                </a:ext>
              </a:extLst>
            </p:cNvPr>
            <p:cNvSpPr/>
            <p:nvPr/>
          </p:nvSpPr>
          <p:spPr>
            <a:xfrm rot="1800000">
              <a:off x="8283135" y="1836704"/>
              <a:ext cx="783162" cy="323165"/>
            </a:xfrm>
            <a:prstGeom prst="rect">
              <a:avLst/>
            </a:prstGeom>
          </p:spPr>
          <p:txBody>
            <a:bodyPr wrap="none">
              <a:spAutoFit/>
            </a:bodyPr>
            <a:lstStyle/>
            <a:p>
              <a:pPr algn="ctr">
                <a:lnSpc>
                  <a:spcPct val="130000"/>
                </a:lnSpc>
              </a:pPr>
              <a:r>
                <a:rPr lang="en-US" sz="1200" b="1">
                  <a:solidFill>
                    <a:srgbClr val="FF0000"/>
                  </a:solidFill>
                  <a:latin typeface="Arial"/>
                  <a:cs typeface="Arial"/>
                </a:rPr>
                <a:t>Si diode</a:t>
              </a:r>
              <a:endParaRPr lang="en-US" sz="1400" b="1">
                <a:solidFill>
                  <a:srgbClr val="FF0000"/>
                </a:solidFill>
                <a:latin typeface="Arial"/>
                <a:cs typeface="Arial"/>
              </a:endParaRPr>
            </a:p>
          </p:txBody>
        </p:sp>
        <p:sp>
          <p:nvSpPr>
            <p:cNvPr id="36" name="Rectangle 35">
              <a:extLst>
                <a:ext uri="{FF2B5EF4-FFF2-40B4-BE49-F238E27FC236}">
                  <a16:creationId xmlns:a16="http://schemas.microsoft.com/office/drawing/2014/main" id="{EB37CFA3-42EE-D846-B0BC-0A268EF1C006}"/>
                </a:ext>
              </a:extLst>
            </p:cNvPr>
            <p:cNvSpPr/>
            <p:nvPr/>
          </p:nvSpPr>
          <p:spPr>
            <a:xfrm rot="1800000">
              <a:off x="8975870" y="1292426"/>
              <a:ext cx="1241846" cy="323165"/>
            </a:xfrm>
            <a:prstGeom prst="rect">
              <a:avLst/>
            </a:prstGeom>
          </p:spPr>
          <p:txBody>
            <a:bodyPr wrap="none">
              <a:spAutoFit/>
            </a:bodyPr>
            <a:lstStyle/>
            <a:p>
              <a:pPr algn="ctr">
                <a:lnSpc>
                  <a:spcPct val="130000"/>
                </a:lnSpc>
              </a:pPr>
              <a:r>
                <a:rPr lang="en-US" sz="1200" b="1" baseline="30000">
                  <a:solidFill>
                    <a:srgbClr val="FF0000"/>
                  </a:solidFill>
                  <a:latin typeface="Arial"/>
                  <a:cs typeface="Arial"/>
                </a:rPr>
                <a:t>6</a:t>
              </a:r>
              <a:r>
                <a:rPr lang="en-US" sz="1200" b="1">
                  <a:solidFill>
                    <a:srgbClr val="FF0000"/>
                  </a:solidFill>
                  <a:latin typeface="Arial"/>
                  <a:cs typeface="Arial"/>
                </a:rPr>
                <a:t>LiF on C-fiber</a:t>
              </a:r>
              <a:endParaRPr lang="en-US" sz="1400" b="1">
                <a:solidFill>
                  <a:srgbClr val="FF0000"/>
                </a:solidFill>
                <a:latin typeface="Arial"/>
                <a:cs typeface="Arial"/>
              </a:endParaRPr>
            </a:p>
          </p:txBody>
        </p:sp>
      </p:grpSp>
      <p:grpSp>
        <p:nvGrpSpPr>
          <p:cNvPr id="37" name="Group 36">
            <a:extLst>
              <a:ext uri="{FF2B5EF4-FFF2-40B4-BE49-F238E27FC236}">
                <a16:creationId xmlns:a16="http://schemas.microsoft.com/office/drawing/2014/main" id="{0CB153F9-7C77-F344-B0CA-6DCA893E60C5}"/>
              </a:ext>
            </a:extLst>
          </p:cNvPr>
          <p:cNvGrpSpPr/>
          <p:nvPr/>
        </p:nvGrpSpPr>
        <p:grpSpPr>
          <a:xfrm>
            <a:off x="1186833" y="1615333"/>
            <a:ext cx="3816918" cy="2001828"/>
            <a:chOff x="1234772" y="848225"/>
            <a:chExt cx="6105404" cy="3202051"/>
          </a:xfrm>
        </p:grpSpPr>
        <p:sp>
          <p:nvSpPr>
            <p:cNvPr id="38" name="Rectangle 37">
              <a:extLst>
                <a:ext uri="{FF2B5EF4-FFF2-40B4-BE49-F238E27FC236}">
                  <a16:creationId xmlns:a16="http://schemas.microsoft.com/office/drawing/2014/main" id="{55A2CA64-56C8-3F4A-965D-C0704FEA9335}"/>
                </a:ext>
              </a:extLst>
            </p:cNvPr>
            <p:cNvSpPr>
              <a:spLocks noChangeAspect="1"/>
            </p:cNvSpPr>
            <p:nvPr/>
          </p:nvSpPr>
          <p:spPr>
            <a:xfrm flipH="1">
              <a:off x="2119643" y="2250276"/>
              <a:ext cx="1800000" cy="1800000"/>
            </a:xfrm>
            <a:prstGeom prst="rect">
              <a:avLst/>
            </a:prstGeom>
            <a:solidFill>
              <a:schemeClr val="tx1">
                <a:lumMod val="50000"/>
                <a:lumOff val="50000"/>
              </a:schemeClr>
            </a:solidFill>
            <a:ln>
              <a:noFill/>
            </a:ln>
            <a:effectLst/>
            <a:scene3d>
              <a:camera prst="orthographicFront">
                <a:rot lat="18000000" lon="2700000" rev="18900000"/>
              </a:camera>
              <a:lightRig rig="balanced" dir="t"/>
            </a:scene3d>
            <a:sp3d extrusionH="127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B07D4073-8438-2641-8824-DD74FC774570}"/>
                </a:ext>
              </a:extLst>
            </p:cNvPr>
            <p:cNvSpPr>
              <a:spLocks noChangeAspect="1"/>
            </p:cNvSpPr>
            <p:nvPr/>
          </p:nvSpPr>
          <p:spPr>
            <a:xfrm flipH="1">
              <a:off x="2110029" y="2048448"/>
              <a:ext cx="1800000" cy="1800000"/>
            </a:xfrm>
            <a:prstGeom prst="rect">
              <a:avLst/>
            </a:prstGeom>
            <a:solidFill>
              <a:srgbClr val="FFC000"/>
            </a:solidFill>
            <a:ln>
              <a:noFill/>
            </a:ln>
            <a:effectLst/>
            <a:scene3d>
              <a:camera prst="orthographicFront">
                <a:rot lat="18000000" lon="2700000" rev="18900000"/>
              </a:camera>
              <a:lightRig rig="balanced" dir="t"/>
            </a:scene3d>
            <a:sp3d extrusionH="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B13273C0-FF2C-CB40-9B01-DEED98D454A6}"/>
                </a:ext>
              </a:extLst>
            </p:cNvPr>
            <p:cNvSpPr/>
            <p:nvPr/>
          </p:nvSpPr>
          <p:spPr>
            <a:xfrm flipH="1">
              <a:off x="2470756" y="1993529"/>
              <a:ext cx="1067071" cy="1067071"/>
            </a:xfrm>
            <a:prstGeom prst="rect">
              <a:avLst/>
            </a:prstGeom>
            <a:solidFill>
              <a:srgbClr val="92D050"/>
            </a:solidFill>
            <a:ln>
              <a:noFill/>
            </a:ln>
            <a:effectLst/>
            <a:scene3d>
              <a:camera prst="orthographicFront">
                <a:rot lat="18000000" lon="2700000" rev="18900000"/>
              </a:camera>
              <a:lightRig rig="threePt" dir="t"/>
            </a:scene3d>
            <a:sp3d extrusionH="635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167A354C-16CB-E448-B2FD-2C1246FD6220}"/>
                </a:ext>
              </a:extLst>
            </p:cNvPr>
            <p:cNvSpPr txBox="1"/>
            <p:nvPr/>
          </p:nvSpPr>
          <p:spPr>
            <a:xfrm flipH="1">
              <a:off x="1322294" y="2463559"/>
              <a:ext cx="528720" cy="443077"/>
            </a:xfrm>
            <a:prstGeom prst="rect">
              <a:avLst/>
            </a:prstGeom>
            <a:noFill/>
          </p:spPr>
          <p:txBody>
            <a:bodyPr wrap="none" rtlCol="0">
              <a:spAutoFit/>
            </a:bodyPr>
            <a:lstStyle/>
            <a:p>
              <a:r>
                <a:rPr lang="en-US" sz="1200" b="1">
                  <a:solidFill>
                    <a:srgbClr val="FF0000"/>
                  </a:solidFill>
                  <a:latin typeface="Arial" panose="020B0604020202020204" pitchFamily="34" charset="0"/>
                  <a:cs typeface="Arial" panose="020B0604020202020204" pitchFamily="34" charset="0"/>
                </a:rPr>
                <a:t>Si</a:t>
              </a:r>
            </a:p>
          </p:txBody>
        </p:sp>
        <p:sp>
          <p:nvSpPr>
            <p:cNvPr id="42" name="TextBox 41">
              <a:extLst>
                <a:ext uri="{FF2B5EF4-FFF2-40B4-BE49-F238E27FC236}">
                  <a16:creationId xmlns:a16="http://schemas.microsoft.com/office/drawing/2014/main" id="{563E609C-C74E-8040-9C7B-4CEFAE6C1E28}"/>
                </a:ext>
              </a:extLst>
            </p:cNvPr>
            <p:cNvSpPr txBox="1"/>
            <p:nvPr/>
          </p:nvSpPr>
          <p:spPr>
            <a:xfrm flipH="1">
              <a:off x="1234772" y="2937711"/>
              <a:ext cx="759489" cy="443077"/>
            </a:xfrm>
            <a:prstGeom prst="rect">
              <a:avLst/>
            </a:prstGeom>
            <a:noFill/>
          </p:spPr>
          <p:txBody>
            <a:bodyPr wrap="none" rtlCol="0">
              <a:spAutoFit/>
            </a:bodyPr>
            <a:lstStyle/>
            <a:p>
              <a:r>
                <a:rPr lang="en-US" sz="1200" b="1" baseline="30000">
                  <a:solidFill>
                    <a:srgbClr val="FF0000"/>
                  </a:solidFill>
                  <a:latin typeface="Arial" panose="020B0604020202020204" pitchFamily="34" charset="0"/>
                  <a:cs typeface="Arial" panose="020B0604020202020204" pitchFamily="34" charset="0"/>
                </a:rPr>
                <a:t>6</a:t>
              </a:r>
              <a:r>
                <a:rPr lang="en-US" sz="1200" b="1">
                  <a:solidFill>
                    <a:srgbClr val="FF0000"/>
                  </a:solidFill>
                  <a:latin typeface="Arial" panose="020B0604020202020204" pitchFamily="34" charset="0"/>
                  <a:cs typeface="Arial" panose="020B0604020202020204" pitchFamily="34" charset="0"/>
                </a:rPr>
                <a:t>LiF</a:t>
              </a:r>
            </a:p>
          </p:txBody>
        </p:sp>
        <p:sp>
          <p:nvSpPr>
            <p:cNvPr id="43" name="TextBox 42">
              <a:extLst>
                <a:ext uri="{FF2B5EF4-FFF2-40B4-BE49-F238E27FC236}">
                  <a16:creationId xmlns:a16="http://schemas.microsoft.com/office/drawing/2014/main" id="{0A317E57-DC2E-114C-AF0D-BAC069A62444}"/>
                </a:ext>
              </a:extLst>
            </p:cNvPr>
            <p:cNvSpPr txBox="1"/>
            <p:nvPr/>
          </p:nvSpPr>
          <p:spPr>
            <a:xfrm flipH="1">
              <a:off x="1337690" y="3255341"/>
              <a:ext cx="472310" cy="443077"/>
            </a:xfrm>
            <a:prstGeom prst="rect">
              <a:avLst/>
            </a:prstGeom>
            <a:noFill/>
          </p:spPr>
          <p:txBody>
            <a:bodyPr wrap="none" rtlCol="0">
              <a:spAutoFit/>
            </a:bodyPr>
            <a:lstStyle/>
            <a:p>
              <a:r>
                <a:rPr lang="en-US" sz="1200" b="1">
                  <a:solidFill>
                    <a:srgbClr val="FF0000"/>
                  </a:solidFill>
                  <a:latin typeface="Arial" panose="020B0604020202020204" pitchFamily="34" charset="0"/>
                  <a:cs typeface="Arial" panose="020B0604020202020204" pitchFamily="34" charset="0"/>
                </a:rPr>
                <a:t>C</a:t>
              </a:r>
            </a:p>
          </p:txBody>
        </p:sp>
        <p:sp>
          <p:nvSpPr>
            <p:cNvPr id="44" name="Rectangle 43">
              <a:extLst>
                <a:ext uri="{FF2B5EF4-FFF2-40B4-BE49-F238E27FC236}">
                  <a16:creationId xmlns:a16="http://schemas.microsoft.com/office/drawing/2014/main" id="{125DAA60-553A-0541-B559-46BACA5A1701}"/>
                </a:ext>
              </a:extLst>
            </p:cNvPr>
            <p:cNvSpPr>
              <a:spLocks noChangeAspect="1"/>
            </p:cNvSpPr>
            <p:nvPr/>
          </p:nvSpPr>
          <p:spPr>
            <a:xfrm flipH="1">
              <a:off x="2110029" y="1192864"/>
              <a:ext cx="1800000" cy="1800000"/>
            </a:xfrm>
            <a:prstGeom prst="rect">
              <a:avLst/>
            </a:prstGeom>
            <a:solidFill>
              <a:srgbClr val="FFC000"/>
            </a:solidFill>
            <a:ln>
              <a:noFill/>
            </a:ln>
            <a:effectLst/>
            <a:scene3d>
              <a:camera prst="orthographicFront">
                <a:rot lat="18000000" lon="2700000" rev="18900000"/>
              </a:camera>
              <a:lightRig rig="balanced" dir="t"/>
            </a:scene3d>
            <a:sp3d extrusionH="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E181E014-1E22-3247-9C78-24E1876F5B5E}"/>
                </a:ext>
              </a:extLst>
            </p:cNvPr>
            <p:cNvSpPr>
              <a:spLocks noChangeAspect="1"/>
            </p:cNvSpPr>
            <p:nvPr/>
          </p:nvSpPr>
          <p:spPr>
            <a:xfrm flipH="1">
              <a:off x="2119643" y="848225"/>
              <a:ext cx="1800000" cy="1800000"/>
            </a:xfrm>
            <a:prstGeom prst="rect">
              <a:avLst/>
            </a:prstGeom>
            <a:solidFill>
              <a:schemeClr val="tx1">
                <a:lumMod val="50000"/>
                <a:lumOff val="50000"/>
              </a:schemeClr>
            </a:solidFill>
            <a:ln>
              <a:noFill/>
            </a:ln>
            <a:effectLst/>
            <a:scene3d>
              <a:camera prst="orthographicFront">
                <a:rot lat="18000000" lon="2700000" rev="18900000"/>
              </a:camera>
              <a:lightRig rig="balanced" dir="t"/>
            </a:scene3d>
            <a:sp3d extrusionH="127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035C3B18-D977-AB49-B111-4F8CE248BB77}"/>
                </a:ext>
              </a:extLst>
            </p:cNvPr>
            <p:cNvSpPr>
              <a:spLocks noChangeAspect="1"/>
            </p:cNvSpPr>
            <p:nvPr/>
          </p:nvSpPr>
          <p:spPr>
            <a:xfrm flipH="1">
              <a:off x="5540176" y="1767657"/>
              <a:ext cx="1800000" cy="1800000"/>
            </a:xfrm>
            <a:prstGeom prst="rect">
              <a:avLst/>
            </a:prstGeom>
            <a:solidFill>
              <a:schemeClr val="tx1">
                <a:lumMod val="50000"/>
                <a:lumOff val="50000"/>
              </a:schemeClr>
            </a:solidFill>
            <a:ln>
              <a:noFill/>
            </a:ln>
            <a:effectLst/>
            <a:scene3d>
              <a:camera prst="orthographicFront">
                <a:rot lat="18000000" lon="2700000" rev="18900000"/>
              </a:camera>
              <a:lightRig rig="balanced" dir="t"/>
            </a:scene3d>
            <a:sp3d extrusionH="127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DC602296-4C1A-D14A-9D9B-0E416B55DA99}"/>
                </a:ext>
              </a:extLst>
            </p:cNvPr>
            <p:cNvSpPr>
              <a:spLocks noChangeAspect="1"/>
            </p:cNvSpPr>
            <p:nvPr/>
          </p:nvSpPr>
          <p:spPr>
            <a:xfrm flipH="1">
              <a:off x="5530562" y="1743636"/>
              <a:ext cx="1800000" cy="1800000"/>
            </a:xfrm>
            <a:prstGeom prst="rect">
              <a:avLst/>
            </a:prstGeom>
            <a:solidFill>
              <a:srgbClr val="FFC000"/>
            </a:solidFill>
            <a:ln>
              <a:noFill/>
            </a:ln>
            <a:effectLst/>
            <a:scene3d>
              <a:camera prst="orthographicFront">
                <a:rot lat="18000000" lon="2700000" rev="18900000"/>
              </a:camera>
              <a:lightRig rig="balanced" dir="t"/>
            </a:scene3d>
            <a:sp3d extrusionH="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B17C060C-68E2-A04F-9D6B-510D6E742932}"/>
                </a:ext>
              </a:extLst>
            </p:cNvPr>
            <p:cNvSpPr/>
            <p:nvPr/>
          </p:nvSpPr>
          <p:spPr>
            <a:xfrm flipH="1">
              <a:off x="5891289" y="1993529"/>
              <a:ext cx="1067071" cy="1067071"/>
            </a:xfrm>
            <a:prstGeom prst="rect">
              <a:avLst/>
            </a:prstGeom>
            <a:solidFill>
              <a:srgbClr val="92D050"/>
            </a:solidFill>
            <a:ln>
              <a:noFill/>
            </a:ln>
            <a:effectLst/>
            <a:scene3d>
              <a:camera prst="orthographicFront">
                <a:rot lat="18000000" lon="2700000" rev="18900000"/>
              </a:camera>
              <a:lightRig rig="threePt" dir="t"/>
            </a:scene3d>
            <a:sp3d extrusionH="635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1FB61DB4-9482-3A45-B69E-F1968C6E41B9}"/>
                </a:ext>
              </a:extLst>
            </p:cNvPr>
            <p:cNvSpPr>
              <a:spLocks noChangeAspect="1"/>
            </p:cNvSpPr>
            <p:nvPr/>
          </p:nvSpPr>
          <p:spPr>
            <a:xfrm flipH="1">
              <a:off x="5530562" y="1455341"/>
              <a:ext cx="1800000" cy="1800000"/>
            </a:xfrm>
            <a:prstGeom prst="rect">
              <a:avLst/>
            </a:prstGeom>
            <a:solidFill>
              <a:srgbClr val="FFC000"/>
            </a:solidFill>
            <a:ln>
              <a:noFill/>
            </a:ln>
            <a:effectLst/>
            <a:scene3d>
              <a:camera prst="orthographicFront">
                <a:rot lat="18000000" lon="2700000" rev="18900000"/>
              </a:camera>
              <a:lightRig rig="balanced" dir="t"/>
            </a:scene3d>
            <a:sp3d extrusionH="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6F414E70-0644-1649-82EB-6F063DC02074}"/>
                </a:ext>
              </a:extLst>
            </p:cNvPr>
            <p:cNvSpPr>
              <a:spLocks noChangeAspect="1"/>
            </p:cNvSpPr>
            <p:nvPr/>
          </p:nvSpPr>
          <p:spPr>
            <a:xfrm flipH="1">
              <a:off x="5508901" y="1250677"/>
              <a:ext cx="1800000" cy="1800000"/>
            </a:xfrm>
            <a:prstGeom prst="rect">
              <a:avLst/>
            </a:prstGeom>
            <a:solidFill>
              <a:schemeClr val="tx1">
                <a:lumMod val="50000"/>
                <a:lumOff val="50000"/>
              </a:schemeClr>
            </a:solidFill>
            <a:ln>
              <a:noFill/>
            </a:ln>
            <a:effectLst/>
            <a:scene3d>
              <a:camera prst="orthographicFront">
                <a:rot lat="18000000" lon="2700000" rev="18900000"/>
              </a:camera>
              <a:lightRig rig="balanced" dir="t"/>
            </a:scene3d>
            <a:sp3d extrusionH="127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3912F213-A8EB-D646-B04B-A40BAE2E3383}"/>
                </a:ext>
              </a:extLst>
            </p:cNvPr>
            <p:cNvSpPr txBox="1"/>
            <p:nvPr/>
          </p:nvSpPr>
          <p:spPr>
            <a:xfrm flipH="1">
              <a:off x="1337690" y="1808864"/>
              <a:ext cx="472310" cy="443077"/>
            </a:xfrm>
            <a:prstGeom prst="rect">
              <a:avLst/>
            </a:prstGeom>
            <a:noFill/>
          </p:spPr>
          <p:txBody>
            <a:bodyPr wrap="none" rtlCol="0">
              <a:spAutoFit/>
            </a:bodyPr>
            <a:lstStyle/>
            <a:p>
              <a:r>
                <a:rPr lang="en-US" sz="1200" b="1">
                  <a:solidFill>
                    <a:srgbClr val="FF0000"/>
                  </a:solidFill>
                  <a:latin typeface="Arial" panose="020B0604020202020204" pitchFamily="34" charset="0"/>
                  <a:cs typeface="Arial" panose="020B0604020202020204" pitchFamily="34" charset="0"/>
                </a:rPr>
                <a:t>C</a:t>
              </a:r>
            </a:p>
          </p:txBody>
        </p:sp>
        <p:sp>
          <p:nvSpPr>
            <p:cNvPr id="52" name="TextBox 51">
              <a:extLst>
                <a:ext uri="{FF2B5EF4-FFF2-40B4-BE49-F238E27FC236}">
                  <a16:creationId xmlns:a16="http://schemas.microsoft.com/office/drawing/2014/main" id="{4B817F87-FA4F-2641-8270-4C33199B2005}"/>
                </a:ext>
              </a:extLst>
            </p:cNvPr>
            <p:cNvSpPr txBox="1"/>
            <p:nvPr/>
          </p:nvSpPr>
          <p:spPr>
            <a:xfrm flipH="1">
              <a:off x="1234772" y="2131516"/>
              <a:ext cx="759489" cy="443077"/>
            </a:xfrm>
            <a:prstGeom prst="rect">
              <a:avLst/>
            </a:prstGeom>
            <a:noFill/>
          </p:spPr>
          <p:txBody>
            <a:bodyPr wrap="none" rtlCol="0">
              <a:spAutoFit/>
            </a:bodyPr>
            <a:lstStyle/>
            <a:p>
              <a:r>
                <a:rPr lang="en-US" sz="1200" b="1" baseline="30000">
                  <a:solidFill>
                    <a:srgbClr val="FF0000"/>
                  </a:solidFill>
                  <a:latin typeface="Arial" panose="020B0604020202020204" pitchFamily="34" charset="0"/>
                  <a:cs typeface="Arial" panose="020B0604020202020204" pitchFamily="34" charset="0"/>
                </a:rPr>
                <a:t>6</a:t>
              </a:r>
              <a:r>
                <a:rPr lang="en-US" sz="1200" b="1">
                  <a:solidFill>
                    <a:srgbClr val="FF0000"/>
                  </a:solidFill>
                  <a:latin typeface="Arial" panose="020B0604020202020204" pitchFamily="34" charset="0"/>
                  <a:cs typeface="Arial" panose="020B0604020202020204" pitchFamily="34" charset="0"/>
                </a:rPr>
                <a:t>LiF</a:t>
              </a:r>
            </a:p>
          </p:txBody>
        </p:sp>
        <p:grpSp>
          <p:nvGrpSpPr>
            <p:cNvPr id="53" name="Group 52">
              <a:extLst>
                <a:ext uri="{FF2B5EF4-FFF2-40B4-BE49-F238E27FC236}">
                  <a16:creationId xmlns:a16="http://schemas.microsoft.com/office/drawing/2014/main" id="{BE85D686-4241-4A45-A6B7-10650699306F}"/>
                </a:ext>
              </a:extLst>
            </p:cNvPr>
            <p:cNvGrpSpPr/>
            <p:nvPr/>
          </p:nvGrpSpPr>
          <p:grpSpPr>
            <a:xfrm rot="10800000" flipH="1">
              <a:off x="4150529" y="2283335"/>
              <a:ext cx="797919" cy="360445"/>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54" name="Striped Right Arrow 105">
                <a:extLst>
                  <a:ext uri="{FF2B5EF4-FFF2-40B4-BE49-F238E27FC236}">
                    <a16:creationId xmlns:a16="http://schemas.microsoft.com/office/drawing/2014/main" id="{F4C7C345-D54B-E948-B6FF-09AD64E9012B}"/>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24347770-5C47-D841-A148-49AB765A55E2}"/>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C6866916-D8FB-0C49-9232-C8F9F04D5FFF}"/>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FF0000"/>
                  </a:solidFill>
                  <a:latin typeface="Arial" panose="020B0604020202020204" pitchFamily="34" charset="0"/>
                  <a:cs typeface="Arial" panose="020B0604020202020204" pitchFamily="34" charset="0"/>
                </a:endParaRPr>
              </a:p>
            </p:txBody>
          </p:sp>
        </p:grpSp>
      </p:grpSp>
      <p:grpSp>
        <p:nvGrpSpPr>
          <p:cNvPr id="61" name="Group 60">
            <a:extLst>
              <a:ext uri="{FF2B5EF4-FFF2-40B4-BE49-F238E27FC236}">
                <a16:creationId xmlns:a16="http://schemas.microsoft.com/office/drawing/2014/main" id="{303CB91B-A4CC-E048-9965-37D6439BBB06}"/>
              </a:ext>
            </a:extLst>
          </p:cNvPr>
          <p:cNvGrpSpPr/>
          <p:nvPr/>
        </p:nvGrpSpPr>
        <p:grpSpPr>
          <a:xfrm rot="10800000" flipH="1">
            <a:off x="5297907" y="2426185"/>
            <a:ext cx="708079" cy="282909"/>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62" name="Striped Right Arrow 105">
              <a:extLst>
                <a:ext uri="{FF2B5EF4-FFF2-40B4-BE49-F238E27FC236}">
                  <a16:creationId xmlns:a16="http://schemas.microsoft.com/office/drawing/2014/main" id="{71DA6C05-4FA2-4D42-B17D-2593EB240BE4}"/>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D223824-53A7-F747-8097-3E2140ADAEDB}"/>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CB6E223-8D51-6744-98A2-A4779E0EDCE8}"/>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6FCB512F-1D63-9446-A44F-A8DF66D4B8C6}"/>
              </a:ext>
            </a:extLst>
          </p:cNvPr>
          <p:cNvGrpSpPr/>
          <p:nvPr/>
        </p:nvGrpSpPr>
        <p:grpSpPr>
          <a:xfrm rot="10800000" flipH="1">
            <a:off x="9180874" y="2178058"/>
            <a:ext cx="708079" cy="282909"/>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66" name="Striped Right Arrow 105">
              <a:extLst>
                <a:ext uri="{FF2B5EF4-FFF2-40B4-BE49-F238E27FC236}">
                  <a16:creationId xmlns:a16="http://schemas.microsoft.com/office/drawing/2014/main" id="{9953E399-BAC7-AE42-8B5A-81EEB66849B2}"/>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FBA40FD-B9C7-7F45-BB13-C5C6D201CC32}"/>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4875310E-909E-2F4C-A9CD-213CCAFE0B9B}"/>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8" name="Picture 57">
            <a:extLst>
              <a:ext uri="{FF2B5EF4-FFF2-40B4-BE49-F238E27FC236}">
                <a16:creationId xmlns:a16="http://schemas.microsoft.com/office/drawing/2014/main" id="{F8545402-4A0D-6848-8E2F-3688833FDCB8}"/>
              </a:ext>
            </a:extLst>
          </p:cNvPr>
          <p:cNvPicPr>
            <a:picLocks noChangeAspect="1"/>
          </p:cNvPicPr>
          <p:nvPr/>
        </p:nvPicPr>
        <p:blipFill rotWithShape="1">
          <a:blip r:embed="rId8">
            <a:extLst>
              <a:ext uri="{28A0092B-C50C-407E-A947-70E740481C1C}">
                <a14:useLocalDpi xmlns:a14="http://schemas.microsoft.com/office/drawing/2010/main" val="0"/>
              </a:ext>
            </a:extLst>
          </a:blip>
          <a:srcRect l="11692" t="36645" r="20377"/>
          <a:stretch/>
        </p:blipFill>
        <p:spPr>
          <a:xfrm>
            <a:off x="93893" y="105041"/>
            <a:ext cx="1412134" cy="1761893"/>
          </a:xfrm>
          <a:prstGeom prst="rect">
            <a:avLst/>
          </a:prstGeom>
        </p:spPr>
      </p:pic>
      <p:sp>
        <p:nvSpPr>
          <p:cNvPr id="70" name="Title 1">
            <a:extLst>
              <a:ext uri="{FF2B5EF4-FFF2-40B4-BE49-F238E27FC236}">
                <a16:creationId xmlns:a16="http://schemas.microsoft.com/office/drawing/2014/main" id="{9DBAF98C-1DED-F44D-BB69-A55DCF8B6CA4}"/>
              </a:ext>
            </a:extLst>
          </p:cNvPr>
          <p:cNvSpPr txBox="1">
            <a:spLocks/>
          </p:cNvSpPr>
          <p:nvPr/>
        </p:nvSpPr>
        <p:spPr>
          <a:xfrm>
            <a:off x="1434209" y="806884"/>
            <a:ext cx="1425116" cy="404949"/>
          </a:xfrm>
          <a:prstGeom prst="rect">
            <a:avLst/>
          </a:prstGeom>
          <a:noFill/>
        </p:spPr>
        <p:txBody>
          <a:bodyPr/>
          <a:lstStyle>
            <a:defPPr>
              <a:defRPr lang="en-US"/>
            </a:defPPr>
            <a:lvl1pPr algn="ctr">
              <a:lnSpc>
                <a:spcPct val="90000"/>
              </a:lnSpc>
              <a:spcBef>
                <a:spcPct val="0"/>
              </a:spcBef>
              <a:buNone/>
              <a:defRPr b="1">
                <a:solidFill>
                  <a:srgbClr val="0070C0"/>
                </a:solidFill>
                <a:latin typeface="Arial" panose="020B0604020202020204" pitchFamily="34" charset="0"/>
                <a:ea typeface="+mj-ea"/>
                <a:cs typeface="Arial" panose="020B0604020202020204" pitchFamily="34" charset="0"/>
              </a:defRPr>
            </a:lvl1pPr>
          </a:lstStyle>
          <a:p>
            <a:r>
              <a:rPr lang="en-US" sz="1200" baseline="30000"/>
              <a:t>6</a:t>
            </a:r>
            <a:r>
              <a:rPr lang="en-US" sz="1200"/>
              <a:t>LiF evaporation</a:t>
            </a:r>
          </a:p>
          <a:p>
            <a:r>
              <a:rPr lang="en-US" sz="1200" dirty="0"/>
              <a:t>on C-fiber</a:t>
            </a:r>
          </a:p>
        </p:txBody>
      </p:sp>
      <p:sp>
        <p:nvSpPr>
          <p:cNvPr id="57" name="TextBox 56">
            <a:extLst>
              <a:ext uri="{FF2B5EF4-FFF2-40B4-BE49-F238E27FC236}">
                <a16:creationId xmlns:a16="http://schemas.microsoft.com/office/drawing/2014/main" id="{6CBA3D05-CDBB-3AFD-B050-C759B2CCDA50}"/>
              </a:ext>
            </a:extLst>
          </p:cNvPr>
          <p:cNvSpPr txBox="1"/>
          <p:nvPr/>
        </p:nvSpPr>
        <p:spPr>
          <a:xfrm>
            <a:off x="6882504" y="5450267"/>
            <a:ext cx="1223412" cy="646331"/>
          </a:xfrm>
          <a:prstGeom prst="rect">
            <a:avLst/>
          </a:prstGeom>
          <a:noFill/>
        </p:spPr>
        <p:txBody>
          <a:bodyPr wrap="none" rtlCol="0">
            <a:spAutoFit/>
          </a:bodyPr>
          <a:lstStyle/>
          <a:p>
            <a:r>
              <a:rPr lang="en-IT">
                <a:latin typeface="Arial"/>
                <a:cs typeface="Arial"/>
              </a:rPr>
              <a:t>GEANT4</a:t>
            </a:r>
          </a:p>
          <a:p>
            <a:r>
              <a:rPr lang="en-IT">
                <a:latin typeface="Arial"/>
                <a:cs typeface="Arial"/>
              </a:rPr>
              <a:t>simulation</a:t>
            </a:r>
          </a:p>
        </p:txBody>
      </p:sp>
    </p:spTree>
    <p:extLst>
      <p:ext uri="{BB962C8B-B14F-4D97-AF65-F5344CB8AC3E}">
        <p14:creationId xmlns:p14="http://schemas.microsoft.com/office/powerpoint/2010/main" val="239490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Alternate Process 909">
            <a:extLst>
              <a:ext uri="{FF2B5EF4-FFF2-40B4-BE49-F238E27FC236}">
                <a16:creationId xmlns:a16="http://schemas.microsoft.com/office/drawing/2014/main" id="{C6520A71-647B-EB4D-B608-9E9114FA016E}"/>
              </a:ext>
            </a:extLst>
          </p:cNvPr>
          <p:cNvSpPr/>
          <p:nvPr/>
        </p:nvSpPr>
        <p:spPr>
          <a:xfrm>
            <a:off x="3742463" y="237993"/>
            <a:ext cx="4699368" cy="414873"/>
          </a:xfrm>
          <a:prstGeom prst="flowChartAlternateProcess">
            <a:avLst/>
          </a:prstGeom>
          <a:solidFill>
            <a:srgbClr val="F4E478"/>
          </a:solidFill>
          <a:scene3d>
            <a:camera prst="orthographicFront"/>
            <a:lightRig rig="threePt" dir="t"/>
          </a:scene3d>
          <a:sp3d>
            <a:bevelT/>
          </a:sp3d>
        </p:spPr>
        <p:txBody>
          <a:bodyPr wrap="square" anchor="t">
            <a:noAutofit/>
          </a:bodyPr>
          <a:lstStyle/>
          <a:p>
            <a:pPr algn="ctr">
              <a:lnSpc>
                <a:spcPct val="130000"/>
              </a:lnSpc>
            </a:pPr>
            <a:r>
              <a:rPr lang="en-US" sz="1227" b="1">
                <a:solidFill>
                  <a:srgbClr val="FF0000"/>
                </a:solidFill>
                <a:latin typeface="Arial"/>
                <a:cs typeface="Arial"/>
              </a:rPr>
              <a:t>SiLiF neutron detectors built and tested</a:t>
            </a:r>
            <a:endParaRPr lang="en-US" sz="1402" b="1">
              <a:solidFill>
                <a:srgbClr val="FF0000"/>
              </a:solidFill>
              <a:latin typeface="Arial"/>
              <a:cs typeface="Arial"/>
            </a:endParaRPr>
          </a:p>
        </p:txBody>
      </p:sp>
      <p:sp>
        <p:nvSpPr>
          <p:cNvPr id="911" name="Alternate Process 910">
            <a:extLst>
              <a:ext uri="{FF2B5EF4-FFF2-40B4-BE49-F238E27FC236}">
                <a16:creationId xmlns:a16="http://schemas.microsoft.com/office/drawing/2014/main" id="{C6520A71-647B-EB4D-B608-9E9114FA016E}"/>
              </a:ext>
            </a:extLst>
          </p:cNvPr>
          <p:cNvSpPr/>
          <p:nvPr/>
        </p:nvSpPr>
        <p:spPr>
          <a:xfrm>
            <a:off x="239908" y="1710662"/>
            <a:ext cx="1903771" cy="651988"/>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227" b="1">
                <a:solidFill>
                  <a:schemeClr val="accent1">
                    <a:lumMod val="75000"/>
                  </a:schemeClr>
                </a:solidFill>
                <a:latin typeface="Arial"/>
                <a:cs typeface="Arial"/>
              </a:rPr>
              <a:t>AmBe neutron source</a:t>
            </a:r>
          </a:p>
          <a:p>
            <a:pPr algn="ctr">
              <a:lnSpc>
                <a:spcPct val="130000"/>
              </a:lnSpc>
            </a:pPr>
            <a:r>
              <a:rPr lang="en-US" sz="1227" b="1">
                <a:solidFill>
                  <a:schemeClr val="accent1">
                    <a:lumMod val="75000"/>
                  </a:schemeClr>
                </a:solidFill>
                <a:latin typeface="Arial"/>
                <a:cs typeface="Arial"/>
              </a:rPr>
              <a:t>2.2·10</a:t>
            </a:r>
            <a:r>
              <a:rPr lang="en-US" sz="1227" b="1" baseline="30000">
                <a:solidFill>
                  <a:schemeClr val="accent1">
                    <a:lumMod val="75000"/>
                  </a:schemeClr>
                </a:solidFill>
                <a:latin typeface="Arial"/>
                <a:cs typeface="Arial"/>
              </a:rPr>
              <a:t>6</a:t>
            </a:r>
            <a:r>
              <a:rPr lang="en-US" sz="1227" b="1">
                <a:solidFill>
                  <a:schemeClr val="accent1">
                    <a:lumMod val="75000"/>
                  </a:schemeClr>
                </a:solidFill>
                <a:latin typeface="Arial"/>
                <a:cs typeface="Arial"/>
              </a:rPr>
              <a:t> n/s</a:t>
            </a:r>
            <a:endParaRPr lang="en-US" sz="1402" b="1">
              <a:solidFill>
                <a:schemeClr val="accent1">
                  <a:lumMod val="75000"/>
                </a:schemeClr>
              </a:solidFill>
              <a:latin typeface="Arial"/>
              <a:cs typeface="Arial"/>
            </a:endParaRPr>
          </a:p>
        </p:txBody>
      </p:sp>
      <p:sp>
        <p:nvSpPr>
          <p:cNvPr id="914" name="Alternate Process 913">
            <a:extLst>
              <a:ext uri="{FF2B5EF4-FFF2-40B4-BE49-F238E27FC236}">
                <a16:creationId xmlns:a16="http://schemas.microsoft.com/office/drawing/2014/main" id="{C6520A71-647B-EB4D-B608-9E9114FA016E}"/>
              </a:ext>
            </a:extLst>
          </p:cNvPr>
          <p:cNvSpPr/>
          <p:nvPr/>
        </p:nvSpPr>
        <p:spPr>
          <a:xfrm>
            <a:off x="1579282" y="4666208"/>
            <a:ext cx="2276160" cy="414873"/>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400" b="1">
                <a:solidFill>
                  <a:schemeClr val="accent1">
                    <a:lumMod val="75000"/>
                  </a:schemeClr>
                </a:solidFill>
                <a:latin typeface="Arial"/>
                <a:cs typeface="Arial"/>
              </a:rPr>
              <a:t>test in </a:t>
            </a:r>
            <a:r>
              <a:rPr lang="en-US" sz="1400" b="1">
                <a:solidFill>
                  <a:srgbClr val="FF0000"/>
                </a:solidFill>
                <a:latin typeface="Arial"/>
                <a:cs typeface="Arial"/>
              </a:rPr>
              <a:t>front</a:t>
            </a:r>
            <a:r>
              <a:rPr lang="en-US" sz="1400" b="1">
                <a:solidFill>
                  <a:schemeClr val="accent1">
                    <a:lumMod val="75000"/>
                  </a:schemeClr>
                </a:solidFill>
                <a:latin typeface="Arial"/>
                <a:cs typeface="Arial"/>
              </a:rPr>
              <a:t> position</a:t>
            </a:r>
          </a:p>
        </p:txBody>
      </p:sp>
      <p:grpSp>
        <p:nvGrpSpPr>
          <p:cNvPr id="916" name="Group 915">
            <a:extLst>
              <a:ext uri="{FF2B5EF4-FFF2-40B4-BE49-F238E27FC236}">
                <a16:creationId xmlns:a16="http://schemas.microsoft.com/office/drawing/2014/main" id="{135CA5E1-E96F-E741-990E-63C0EE705D99}"/>
              </a:ext>
            </a:extLst>
          </p:cNvPr>
          <p:cNvGrpSpPr/>
          <p:nvPr/>
        </p:nvGrpSpPr>
        <p:grpSpPr>
          <a:xfrm rot="10800000" flipH="1">
            <a:off x="4430565" y="4715753"/>
            <a:ext cx="790355" cy="315782"/>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917" name="Striped Right Arrow 105">
              <a:extLst>
                <a:ext uri="{FF2B5EF4-FFF2-40B4-BE49-F238E27FC236}">
                  <a16:creationId xmlns:a16="http://schemas.microsoft.com/office/drawing/2014/main" id="{B7E29475-AB96-EC41-903B-2D6679CEED03}"/>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918" name="Rectangle 917">
              <a:extLst>
                <a:ext uri="{FF2B5EF4-FFF2-40B4-BE49-F238E27FC236}">
                  <a16:creationId xmlns:a16="http://schemas.microsoft.com/office/drawing/2014/main" id="{F867706C-0C9E-5145-8376-D7C4C24FF739}"/>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919" name="Rectangle 918">
              <a:extLst>
                <a:ext uri="{FF2B5EF4-FFF2-40B4-BE49-F238E27FC236}">
                  <a16:creationId xmlns:a16="http://schemas.microsoft.com/office/drawing/2014/main" id="{07A5666F-BB3B-BC4E-87EF-847797802CE1}"/>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grpSp>
      <p:grpSp>
        <p:nvGrpSpPr>
          <p:cNvPr id="923" name="Group 922"/>
          <p:cNvGrpSpPr/>
          <p:nvPr/>
        </p:nvGrpSpPr>
        <p:grpSpPr>
          <a:xfrm>
            <a:off x="2472444" y="723702"/>
            <a:ext cx="8934443" cy="2260682"/>
            <a:chOff x="2877812" y="1194268"/>
            <a:chExt cx="10198088" cy="2580422"/>
          </a:xfrm>
        </p:grpSpPr>
        <p:pic>
          <p:nvPicPr>
            <p:cNvPr id="904" name="Picture 903" descr="PFiMAC_HD:Users:finox:LNS_Drive:WP7:articolo_SiLiF_NIM:AmBe_source.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77812" y="1255010"/>
              <a:ext cx="3367405" cy="2519680"/>
            </a:xfrm>
            <a:prstGeom prst="rect">
              <a:avLst/>
            </a:prstGeom>
            <a:noFill/>
            <a:ln>
              <a:noFill/>
            </a:ln>
          </p:spPr>
        </p:pic>
        <p:grpSp>
          <p:nvGrpSpPr>
            <p:cNvPr id="913" name="Group 912"/>
            <p:cNvGrpSpPr/>
            <p:nvPr/>
          </p:nvGrpSpPr>
          <p:grpSpPr>
            <a:xfrm>
              <a:off x="6733520" y="1194268"/>
              <a:ext cx="6342380" cy="2580422"/>
              <a:chOff x="6733520" y="1431044"/>
              <a:chExt cx="6342380" cy="2580422"/>
            </a:xfrm>
          </p:grpSpPr>
          <p:pic>
            <p:nvPicPr>
              <p:cNvPr id="906" name="Picture 905" descr="PFiMAC_HD:Users:finox:LNS_Drive:WP7:articolo_SiLiF_NIM:figures:AmBe_flux_top_view.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33520" y="1491786"/>
                <a:ext cx="6342380" cy="2519680"/>
              </a:xfrm>
              <a:prstGeom prst="rect">
                <a:avLst/>
              </a:prstGeom>
              <a:noFill/>
              <a:ln>
                <a:noFill/>
              </a:ln>
            </p:spPr>
          </p:pic>
          <p:sp>
            <p:nvSpPr>
              <p:cNvPr id="912" name="TextBox 911"/>
              <p:cNvSpPr txBox="1"/>
              <p:nvPr/>
            </p:nvSpPr>
            <p:spPr>
              <a:xfrm>
                <a:off x="6787605" y="1431044"/>
                <a:ext cx="1640896" cy="320934"/>
              </a:xfrm>
              <a:prstGeom prst="rect">
                <a:avLst/>
              </a:prstGeom>
              <a:noFill/>
            </p:spPr>
            <p:txBody>
              <a:bodyPr wrap="none" rtlCol="0">
                <a:spAutoFit/>
              </a:bodyPr>
              <a:lstStyle/>
              <a:p>
                <a:r>
                  <a:rPr lang="en-US" sz="1227">
                    <a:latin typeface="Arial"/>
                    <a:cs typeface="Arial"/>
                  </a:rPr>
                  <a:t>FLUKA simulation</a:t>
                </a:r>
              </a:p>
            </p:txBody>
          </p:sp>
        </p:grpSp>
        <p:sp>
          <p:nvSpPr>
            <p:cNvPr id="920" name="Oval 919"/>
            <p:cNvSpPr/>
            <p:nvPr/>
          </p:nvSpPr>
          <p:spPr>
            <a:xfrm>
              <a:off x="10339259" y="2489737"/>
              <a:ext cx="416153" cy="416153"/>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921" name="Oval 920"/>
            <p:cNvSpPr/>
            <p:nvPr/>
          </p:nvSpPr>
          <p:spPr>
            <a:xfrm>
              <a:off x="7497936" y="2489737"/>
              <a:ext cx="416153" cy="416153"/>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922" name="Oval 921"/>
            <p:cNvSpPr/>
            <p:nvPr/>
          </p:nvSpPr>
          <p:spPr>
            <a:xfrm>
              <a:off x="5168336" y="2202735"/>
              <a:ext cx="507135" cy="50713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grpSp>
      <p:grpSp>
        <p:nvGrpSpPr>
          <p:cNvPr id="22" name="Group 21">
            <a:extLst>
              <a:ext uri="{FF2B5EF4-FFF2-40B4-BE49-F238E27FC236}">
                <a16:creationId xmlns:a16="http://schemas.microsoft.com/office/drawing/2014/main" id="{A22A3B71-1032-454C-997D-FE637DF7FCCA}"/>
              </a:ext>
            </a:extLst>
          </p:cNvPr>
          <p:cNvGrpSpPr/>
          <p:nvPr/>
        </p:nvGrpSpPr>
        <p:grpSpPr>
          <a:xfrm>
            <a:off x="5377584" y="2997398"/>
            <a:ext cx="4359412" cy="3622609"/>
            <a:chOff x="5725059" y="2017520"/>
            <a:chExt cx="3364465" cy="2795822"/>
          </a:xfrm>
        </p:grpSpPr>
        <p:cxnSp>
          <p:nvCxnSpPr>
            <p:cNvPr id="23" name="Straight Connector 22">
              <a:extLst>
                <a:ext uri="{FF2B5EF4-FFF2-40B4-BE49-F238E27FC236}">
                  <a16:creationId xmlns:a16="http://schemas.microsoft.com/office/drawing/2014/main" id="{28D09853-38A0-9245-94BE-A5918A9BCA9A}"/>
                </a:ext>
              </a:extLst>
            </p:cNvPr>
            <p:cNvCxnSpPr/>
            <p:nvPr/>
          </p:nvCxnSpPr>
          <p:spPr bwMode="auto">
            <a:xfrm flipV="1">
              <a:off x="5739992" y="3244397"/>
              <a:ext cx="1917593" cy="13015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4" name="Picture 23">
              <a:extLst>
                <a:ext uri="{FF2B5EF4-FFF2-40B4-BE49-F238E27FC236}">
                  <a16:creationId xmlns:a16="http://schemas.microsoft.com/office/drawing/2014/main" id="{094022B3-4B78-E04D-B3BD-276CBAC7F76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8152" y="2727426"/>
              <a:ext cx="2600499" cy="2021934"/>
            </a:xfrm>
            <a:prstGeom prst="rect">
              <a:avLst/>
            </a:prstGeom>
          </p:spPr>
        </p:pic>
        <p:sp>
          <p:nvSpPr>
            <p:cNvPr id="25" name="Rectangle 24">
              <a:extLst>
                <a:ext uri="{FF2B5EF4-FFF2-40B4-BE49-F238E27FC236}">
                  <a16:creationId xmlns:a16="http://schemas.microsoft.com/office/drawing/2014/main" id="{E55F6D16-0B35-3F47-8DF0-7117FED81F6C}"/>
                </a:ext>
              </a:extLst>
            </p:cNvPr>
            <p:cNvSpPr/>
            <p:nvPr/>
          </p:nvSpPr>
          <p:spPr>
            <a:xfrm rot="178279">
              <a:off x="6906325" y="2017520"/>
              <a:ext cx="1256975" cy="338554"/>
            </a:xfrm>
            <a:prstGeom prst="rect">
              <a:avLst/>
            </a:prstGeom>
          </p:spPr>
          <p:txBody>
            <a:bodyPr wrap="none">
              <a:spAutoFit/>
            </a:bodyPr>
            <a:lstStyle/>
            <a:p>
              <a:r>
                <a:rPr lang="en-US" sz="1600">
                  <a:latin typeface="Arial"/>
                  <a:cs typeface="Arial"/>
                </a:rPr>
                <a:t>background</a:t>
              </a:r>
              <a:endParaRPr lang="en-US"/>
            </a:p>
          </p:txBody>
        </p:sp>
        <p:cxnSp>
          <p:nvCxnSpPr>
            <p:cNvPr id="26" name="Straight Connector 25">
              <a:extLst>
                <a:ext uri="{FF2B5EF4-FFF2-40B4-BE49-F238E27FC236}">
                  <a16:creationId xmlns:a16="http://schemas.microsoft.com/office/drawing/2014/main" id="{137983EC-E1B5-5448-A66F-009EA65B1EEF}"/>
                </a:ext>
              </a:extLst>
            </p:cNvPr>
            <p:cNvCxnSpPr/>
            <p:nvPr/>
          </p:nvCxnSpPr>
          <p:spPr bwMode="auto">
            <a:xfrm flipV="1">
              <a:off x="6087895" y="3268064"/>
              <a:ext cx="1964078" cy="13331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a:extLst>
                <a:ext uri="{FF2B5EF4-FFF2-40B4-BE49-F238E27FC236}">
                  <a16:creationId xmlns:a16="http://schemas.microsoft.com/office/drawing/2014/main" id="{89997596-45CA-C440-AE21-B09ECF7031A5}"/>
                </a:ext>
              </a:extLst>
            </p:cNvPr>
            <p:cNvCxnSpPr/>
            <p:nvPr/>
          </p:nvCxnSpPr>
          <p:spPr bwMode="auto">
            <a:xfrm>
              <a:off x="8051973" y="2363540"/>
              <a:ext cx="0" cy="90452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a:extLst>
                <a:ext uri="{FF2B5EF4-FFF2-40B4-BE49-F238E27FC236}">
                  <a16:creationId xmlns:a16="http://schemas.microsoft.com/office/drawing/2014/main" id="{B23316A3-CB43-DD4B-B552-B2BD16E667D7}"/>
                </a:ext>
              </a:extLst>
            </p:cNvPr>
            <p:cNvCxnSpPr/>
            <p:nvPr/>
          </p:nvCxnSpPr>
          <p:spPr bwMode="auto">
            <a:xfrm>
              <a:off x="7187680" y="2309867"/>
              <a:ext cx="864096" cy="48344"/>
            </a:xfrm>
            <a:prstGeom prst="line">
              <a:avLst/>
            </a:prstGeom>
            <a:solidFill>
              <a:schemeClr val="accent1"/>
            </a:solidFill>
            <a:ln w="19050" cap="flat" cmpd="sng" algn="ctr">
              <a:solidFill>
                <a:schemeClr val="tx1"/>
              </a:solidFill>
              <a:prstDash val="solid"/>
              <a:round/>
              <a:headEnd type="arrow"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Rectangle 28">
              <a:extLst>
                <a:ext uri="{FF2B5EF4-FFF2-40B4-BE49-F238E27FC236}">
                  <a16:creationId xmlns:a16="http://schemas.microsoft.com/office/drawing/2014/main" id="{0D1A6619-6D05-1B4E-8107-760C613B7FB1}"/>
                </a:ext>
              </a:extLst>
            </p:cNvPr>
            <p:cNvSpPr/>
            <p:nvPr/>
          </p:nvSpPr>
          <p:spPr>
            <a:xfrm rot="196157">
              <a:off x="8106362" y="2080628"/>
              <a:ext cx="983162" cy="338554"/>
            </a:xfrm>
            <a:prstGeom prst="rect">
              <a:avLst/>
            </a:prstGeom>
          </p:spPr>
          <p:txBody>
            <a:bodyPr wrap="none">
              <a:spAutoFit/>
            </a:bodyPr>
            <a:lstStyle/>
            <a:p>
              <a:r>
                <a:rPr lang="en-US" sz="1600">
                  <a:solidFill>
                    <a:srgbClr val="FF0000"/>
                  </a:solidFill>
                  <a:latin typeface="Arial"/>
                  <a:cs typeface="Arial"/>
                </a:rPr>
                <a:t>neutrons</a:t>
              </a:r>
              <a:endParaRPr lang="en-US">
                <a:solidFill>
                  <a:srgbClr val="FF0000"/>
                </a:solidFill>
              </a:endParaRPr>
            </a:p>
          </p:txBody>
        </p:sp>
        <p:cxnSp>
          <p:nvCxnSpPr>
            <p:cNvPr id="30" name="Straight Connector 29">
              <a:extLst>
                <a:ext uri="{FF2B5EF4-FFF2-40B4-BE49-F238E27FC236}">
                  <a16:creationId xmlns:a16="http://schemas.microsoft.com/office/drawing/2014/main" id="{9170FC05-1AFB-D641-9248-2B6CF7E82337}"/>
                </a:ext>
              </a:extLst>
            </p:cNvPr>
            <p:cNvCxnSpPr/>
            <p:nvPr/>
          </p:nvCxnSpPr>
          <p:spPr bwMode="auto">
            <a:xfrm>
              <a:off x="8057888" y="2359723"/>
              <a:ext cx="864096" cy="48344"/>
            </a:xfrm>
            <a:prstGeom prst="line">
              <a:avLst/>
            </a:prstGeom>
            <a:solidFill>
              <a:schemeClr val="accent1"/>
            </a:solidFill>
            <a:ln w="19050" cap="flat" cmpd="sng" algn="ctr">
              <a:solidFill>
                <a:srgbClr val="FF0000"/>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a:extLst>
                <a:ext uri="{FF2B5EF4-FFF2-40B4-BE49-F238E27FC236}">
                  <a16:creationId xmlns:a16="http://schemas.microsoft.com/office/drawing/2014/main" id="{5B04AC79-55A3-1E44-9437-6535433CCA08}"/>
                </a:ext>
              </a:extLst>
            </p:cNvPr>
            <p:cNvCxnSpPr>
              <a:cxnSpLocks/>
            </p:cNvCxnSpPr>
            <p:nvPr/>
          </p:nvCxnSpPr>
          <p:spPr bwMode="auto">
            <a:xfrm>
              <a:off x="6087895" y="4601208"/>
              <a:ext cx="1639432" cy="206118"/>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a:extLst>
                <a:ext uri="{FF2B5EF4-FFF2-40B4-BE49-F238E27FC236}">
                  <a16:creationId xmlns:a16="http://schemas.microsoft.com/office/drawing/2014/main" id="{32B61F4C-175A-CA44-9E97-78894D5A1E1B}"/>
                </a:ext>
              </a:extLst>
            </p:cNvPr>
            <p:cNvCxnSpPr>
              <a:cxnSpLocks/>
            </p:cNvCxnSpPr>
            <p:nvPr/>
          </p:nvCxnSpPr>
          <p:spPr bwMode="auto">
            <a:xfrm flipV="1">
              <a:off x="7735210" y="3330320"/>
              <a:ext cx="1142569" cy="148302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1FF3858E-8CD9-AA42-8DB5-BE5CDA18833A}"/>
                </a:ext>
              </a:extLst>
            </p:cNvPr>
            <p:cNvCxnSpPr>
              <a:cxnSpLocks/>
            </p:cNvCxnSpPr>
            <p:nvPr/>
          </p:nvCxnSpPr>
          <p:spPr bwMode="auto">
            <a:xfrm>
              <a:off x="8035516" y="3268064"/>
              <a:ext cx="834381" cy="62256"/>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a:extLst>
                <a:ext uri="{FF2B5EF4-FFF2-40B4-BE49-F238E27FC236}">
                  <a16:creationId xmlns:a16="http://schemas.microsoft.com/office/drawing/2014/main" id="{E6964651-6676-9E43-AB62-F922359C7478}"/>
                </a:ext>
              </a:extLst>
            </p:cNvPr>
            <p:cNvCxnSpPr/>
            <p:nvPr/>
          </p:nvCxnSpPr>
          <p:spPr bwMode="auto">
            <a:xfrm>
              <a:off x="6095778" y="2983060"/>
              <a:ext cx="0" cy="161814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a:extLst>
                <a:ext uri="{FF2B5EF4-FFF2-40B4-BE49-F238E27FC236}">
                  <a16:creationId xmlns:a16="http://schemas.microsoft.com/office/drawing/2014/main" id="{6A62860C-7248-D947-A16A-9C28876B34C6}"/>
                </a:ext>
              </a:extLst>
            </p:cNvPr>
            <p:cNvCxnSpPr/>
            <p:nvPr/>
          </p:nvCxnSpPr>
          <p:spPr bwMode="auto">
            <a:xfrm>
              <a:off x="5725059" y="4545989"/>
              <a:ext cx="362836" cy="552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a:extLst>
                <a:ext uri="{FF2B5EF4-FFF2-40B4-BE49-F238E27FC236}">
                  <a16:creationId xmlns:a16="http://schemas.microsoft.com/office/drawing/2014/main" id="{87CA017C-C0FB-B741-87B6-BD06F8DED56A}"/>
                </a:ext>
              </a:extLst>
            </p:cNvPr>
            <p:cNvCxnSpPr/>
            <p:nvPr/>
          </p:nvCxnSpPr>
          <p:spPr bwMode="auto">
            <a:xfrm>
              <a:off x="7665472" y="3244397"/>
              <a:ext cx="370044" cy="236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a:extLst>
                <a:ext uri="{FF2B5EF4-FFF2-40B4-BE49-F238E27FC236}">
                  <a16:creationId xmlns:a16="http://schemas.microsoft.com/office/drawing/2014/main" id="{85DACB53-6406-6E4F-AE15-E6EF13E1CF19}"/>
                </a:ext>
              </a:extLst>
            </p:cNvPr>
            <p:cNvCxnSpPr>
              <a:cxnSpLocks/>
            </p:cNvCxnSpPr>
            <p:nvPr/>
          </p:nvCxnSpPr>
          <p:spPr bwMode="auto">
            <a:xfrm flipV="1">
              <a:off x="6087895" y="2358211"/>
              <a:ext cx="1958164" cy="6235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02399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ternate Process 5">
            <a:extLst>
              <a:ext uri="{FF2B5EF4-FFF2-40B4-BE49-F238E27FC236}">
                <a16:creationId xmlns:a16="http://schemas.microsoft.com/office/drawing/2014/main" id="{C6520A71-647B-EB4D-B608-9E9114FA016E}"/>
              </a:ext>
            </a:extLst>
          </p:cNvPr>
          <p:cNvSpPr/>
          <p:nvPr/>
        </p:nvSpPr>
        <p:spPr>
          <a:xfrm>
            <a:off x="3742881" y="441773"/>
            <a:ext cx="4699368" cy="414873"/>
          </a:xfrm>
          <a:prstGeom prst="flowChartAlternateProcess">
            <a:avLst/>
          </a:prstGeom>
          <a:solidFill>
            <a:srgbClr val="F4E478"/>
          </a:solidFill>
          <a:scene3d>
            <a:camera prst="orthographicFront"/>
            <a:lightRig rig="threePt" dir="t"/>
          </a:scene3d>
          <a:sp3d>
            <a:bevelT/>
          </a:sp3d>
        </p:spPr>
        <p:txBody>
          <a:bodyPr wrap="square" anchor="t">
            <a:noAutofit/>
          </a:bodyPr>
          <a:lstStyle/>
          <a:p>
            <a:pPr algn="ctr">
              <a:lnSpc>
                <a:spcPct val="130000"/>
              </a:lnSpc>
            </a:pPr>
            <a:r>
              <a:rPr lang="en-US" sz="1227" b="1">
                <a:solidFill>
                  <a:srgbClr val="FF0000"/>
                </a:solidFill>
                <a:latin typeface="Arial"/>
                <a:cs typeface="Arial"/>
              </a:rPr>
              <a:t>SiLiF neutron detectors: 5% efficiency measured</a:t>
            </a:r>
            <a:endParaRPr lang="en-US" sz="1402" b="1">
              <a:solidFill>
                <a:srgbClr val="FF0000"/>
              </a:solidFill>
              <a:latin typeface="Arial"/>
              <a:cs typeface="Arial"/>
            </a:endParaRPr>
          </a:p>
        </p:txBody>
      </p:sp>
      <p:grpSp>
        <p:nvGrpSpPr>
          <p:cNvPr id="10" name="Group 9"/>
          <p:cNvGrpSpPr/>
          <p:nvPr/>
        </p:nvGrpSpPr>
        <p:grpSpPr>
          <a:xfrm>
            <a:off x="7447535" y="3499511"/>
            <a:ext cx="3909797" cy="2529018"/>
            <a:chOff x="7819071" y="1684102"/>
            <a:chExt cx="4462780" cy="2886710"/>
          </a:xfrm>
        </p:grpSpPr>
        <p:pic>
          <p:nvPicPr>
            <p:cNvPr id="4" name="Picture 3" descr="PFiMAC_HD:Users:finox:LNS_Drive:WP7:articolo_SiLiF_NIM:figures:SiLiF32_efficiency_calibration.png"/>
            <p:cNvPicPr/>
            <p:nvPr/>
          </p:nvPicPr>
          <p:blipFill rotWithShape="1">
            <a:blip r:embed="rId2" cstate="screen">
              <a:extLst>
                <a:ext uri="{28A0092B-C50C-407E-A947-70E740481C1C}">
                  <a14:useLocalDpi xmlns:a14="http://schemas.microsoft.com/office/drawing/2010/main"/>
                </a:ext>
              </a:extLst>
            </a:blip>
            <a:srcRect/>
            <a:stretch/>
          </p:blipFill>
          <p:spPr bwMode="auto">
            <a:xfrm>
              <a:off x="7819071" y="1684102"/>
              <a:ext cx="4462780" cy="2886710"/>
            </a:xfrm>
            <a:prstGeom prst="rect">
              <a:avLst/>
            </a:prstGeom>
            <a:noFill/>
            <a:ln>
              <a:noFill/>
            </a:ln>
            <a:extLst>
              <a:ext uri="{53640926-AAD7-44d8-BBD7-CCE9431645EC}">
                <a14:shadowObscured xmlns="" xmlns:a14="http://schemas.microsoft.com/office/drawing/2010/main"/>
              </a:ext>
            </a:extLst>
          </p:spPr>
        </p:pic>
        <p:sp>
          <p:nvSpPr>
            <p:cNvPr id="9" name="Rectangle 8"/>
            <p:cNvSpPr/>
            <p:nvPr/>
          </p:nvSpPr>
          <p:spPr>
            <a:xfrm>
              <a:off x="9551759" y="1783024"/>
              <a:ext cx="2602234" cy="289975"/>
            </a:xfrm>
            <a:prstGeom prst="rect">
              <a:avLst/>
            </a:prstGeom>
          </p:spPr>
          <p:txBody>
            <a:bodyPr wrap="none">
              <a:spAutoFit/>
            </a:bodyPr>
            <a:lstStyle/>
            <a:p>
              <a:pPr algn="ctr"/>
              <a:r>
                <a:rPr lang="en-US" sz="1051" b="1">
                  <a:solidFill>
                    <a:srgbClr val="4472C4">
                      <a:lumMod val="75000"/>
                    </a:srgbClr>
                  </a:solidFill>
                  <a:latin typeface="Arial"/>
                  <a:cs typeface="Arial"/>
                </a:rPr>
                <a:t>MICADO detectors: 2x17 µm </a:t>
              </a:r>
              <a:r>
                <a:rPr lang="en-US" sz="1051" b="1" baseline="30000">
                  <a:solidFill>
                    <a:srgbClr val="4472C4">
                      <a:lumMod val="75000"/>
                    </a:srgbClr>
                  </a:solidFill>
                  <a:latin typeface="Arial"/>
                  <a:cs typeface="Arial"/>
                </a:rPr>
                <a:t>6</a:t>
              </a:r>
              <a:r>
                <a:rPr lang="en-US" sz="1051" b="1">
                  <a:solidFill>
                    <a:srgbClr val="4472C4">
                      <a:lumMod val="75000"/>
                    </a:srgbClr>
                  </a:solidFill>
                  <a:latin typeface="Arial"/>
                  <a:cs typeface="Arial"/>
                </a:rPr>
                <a:t>LiF</a:t>
              </a:r>
            </a:p>
          </p:txBody>
        </p:sp>
      </p:grpSp>
      <p:grpSp>
        <p:nvGrpSpPr>
          <p:cNvPr id="16" name="Group 15"/>
          <p:cNvGrpSpPr/>
          <p:nvPr/>
        </p:nvGrpSpPr>
        <p:grpSpPr>
          <a:xfrm>
            <a:off x="2505004" y="3499511"/>
            <a:ext cx="3909797" cy="2536806"/>
            <a:chOff x="1124743" y="1684102"/>
            <a:chExt cx="4462780" cy="2895600"/>
          </a:xfrm>
        </p:grpSpPr>
        <p:pic>
          <p:nvPicPr>
            <p:cNvPr id="5" name="Picture 4" descr="PFiMAC_HD:Users:finox:LNS_Drive:WP7:articolo_SiLiF_NIM:figures:SiLiF1.6_efficiency_reference.png"/>
            <p:cNvPicPr/>
            <p:nvPr/>
          </p:nvPicPr>
          <p:blipFill rotWithShape="1">
            <a:blip r:embed="rId3" cstate="screen">
              <a:extLst>
                <a:ext uri="{28A0092B-C50C-407E-A947-70E740481C1C}">
                  <a14:useLocalDpi xmlns:a14="http://schemas.microsoft.com/office/drawing/2010/main"/>
                </a:ext>
              </a:extLst>
            </a:blip>
            <a:srcRect/>
            <a:stretch/>
          </p:blipFill>
          <p:spPr bwMode="auto">
            <a:xfrm>
              <a:off x="1124743" y="1684102"/>
              <a:ext cx="4462780" cy="2895600"/>
            </a:xfrm>
            <a:prstGeom prst="rect">
              <a:avLst/>
            </a:prstGeom>
            <a:noFill/>
            <a:ln>
              <a:noFill/>
            </a:ln>
            <a:extLst>
              <a:ext uri="{53640926-AAD7-44d8-BBD7-CCE9431645EC}">
                <a14:shadowObscured xmlns="" xmlns:a14="http://schemas.microsoft.com/office/drawing/2010/main"/>
              </a:ext>
            </a:extLst>
          </p:spPr>
        </p:pic>
        <p:sp>
          <p:nvSpPr>
            <p:cNvPr id="7" name="Rectangle 6"/>
            <p:cNvSpPr/>
            <p:nvPr/>
          </p:nvSpPr>
          <p:spPr>
            <a:xfrm>
              <a:off x="2877752" y="1783024"/>
              <a:ext cx="2457687" cy="474557"/>
            </a:xfrm>
            <a:prstGeom prst="rect">
              <a:avLst/>
            </a:prstGeom>
          </p:spPr>
          <p:txBody>
            <a:bodyPr wrap="none">
              <a:spAutoFit/>
            </a:bodyPr>
            <a:lstStyle/>
            <a:p>
              <a:pPr algn="ctr"/>
              <a:r>
                <a:rPr lang="en-US" sz="1051" b="1">
                  <a:solidFill>
                    <a:srgbClr val="FF0000"/>
                  </a:solidFill>
                  <a:latin typeface="Arial"/>
                  <a:cs typeface="Arial"/>
                </a:rPr>
                <a:t>reference detector: 1.6 µm </a:t>
              </a:r>
              <a:r>
                <a:rPr lang="en-US" sz="1051" b="1" baseline="30000">
                  <a:solidFill>
                    <a:srgbClr val="FF0000"/>
                  </a:solidFill>
                  <a:latin typeface="Arial"/>
                  <a:cs typeface="Arial"/>
                </a:rPr>
                <a:t>6</a:t>
              </a:r>
              <a:r>
                <a:rPr lang="en-US" sz="1051" b="1">
                  <a:solidFill>
                    <a:srgbClr val="FF0000"/>
                  </a:solidFill>
                  <a:latin typeface="Arial"/>
                  <a:cs typeface="Arial"/>
                </a:rPr>
                <a:t>LiF</a:t>
              </a:r>
            </a:p>
            <a:p>
              <a:pPr algn="ctr"/>
              <a:r>
                <a:rPr lang="en-US" sz="1051" b="1">
                  <a:solidFill>
                    <a:srgbClr val="FF0000"/>
                  </a:solidFill>
                  <a:latin typeface="Arial"/>
                  <a:cs typeface="Arial"/>
                </a:rPr>
                <a:t>calibrated at PTB metrology</a:t>
              </a:r>
              <a:endParaRPr lang="en-US" sz="1402">
                <a:solidFill>
                  <a:srgbClr val="FF0000"/>
                </a:solidFill>
              </a:endParaRPr>
            </a:p>
          </p:txBody>
        </p:sp>
        <p:sp>
          <p:nvSpPr>
            <p:cNvPr id="11" name="Rectangle 10"/>
            <p:cNvSpPr/>
            <p:nvPr/>
          </p:nvSpPr>
          <p:spPr>
            <a:xfrm>
              <a:off x="2756784" y="2264815"/>
              <a:ext cx="2324116" cy="289975"/>
            </a:xfrm>
            <a:prstGeom prst="rect">
              <a:avLst/>
            </a:prstGeom>
          </p:spPr>
          <p:txBody>
            <a:bodyPr wrap="none">
              <a:spAutoFit/>
            </a:bodyPr>
            <a:lstStyle/>
            <a:p>
              <a:r>
                <a:rPr lang="en-US" sz="1051">
                  <a:solidFill>
                    <a:schemeClr val="accent1">
                      <a:lumMod val="75000"/>
                    </a:schemeClr>
                  </a:solidFill>
                  <a:latin typeface="Arial"/>
                  <a:cs typeface="Arial"/>
                </a:rPr>
                <a:t>thermal eff. = 0.41% ± 0.001% </a:t>
              </a:r>
            </a:p>
          </p:txBody>
        </p:sp>
      </p:grpSp>
      <p:grpSp>
        <p:nvGrpSpPr>
          <p:cNvPr id="12" name="Group 11">
            <a:extLst>
              <a:ext uri="{FF2B5EF4-FFF2-40B4-BE49-F238E27FC236}">
                <a16:creationId xmlns:a16="http://schemas.microsoft.com/office/drawing/2014/main" id="{135CA5E1-E96F-E741-990E-63C0EE705D99}"/>
              </a:ext>
            </a:extLst>
          </p:cNvPr>
          <p:cNvGrpSpPr/>
          <p:nvPr/>
        </p:nvGrpSpPr>
        <p:grpSpPr>
          <a:xfrm rot="10800000" flipH="1">
            <a:off x="6604337" y="4499275"/>
            <a:ext cx="790355" cy="315782"/>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13" name="Striped Right Arrow 105">
              <a:extLst>
                <a:ext uri="{FF2B5EF4-FFF2-40B4-BE49-F238E27FC236}">
                  <a16:creationId xmlns:a16="http://schemas.microsoft.com/office/drawing/2014/main" id="{B7E29475-AB96-EC41-903B-2D6679CEED03}"/>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14" name="Rectangle 13">
              <a:extLst>
                <a:ext uri="{FF2B5EF4-FFF2-40B4-BE49-F238E27FC236}">
                  <a16:creationId xmlns:a16="http://schemas.microsoft.com/office/drawing/2014/main" id="{F867706C-0C9E-5145-8376-D7C4C24FF739}"/>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15" name="Rectangle 14">
              <a:extLst>
                <a:ext uri="{FF2B5EF4-FFF2-40B4-BE49-F238E27FC236}">
                  <a16:creationId xmlns:a16="http://schemas.microsoft.com/office/drawing/2014/main" id="{07A5666F-BB3B-BC4E-87EF-847797802CE1}"/>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grpSp>
      <p:sp>
        <p:nvSpPr>
          <p:cNvPr id="23" name="Alternate Process 22">
            <a:extLst>
              <a:ext uri="{FF2B5EF4-FFF2-40B4-BE49-F238E27FC236}">
                <a16:creationId xmlns:a16="http://schemas.microsoft.com/office/drawing/2014/main" id="{C6520A71-647B-EB4D-B608-9E9114FA016E}"/>
              </a:ext>
            </a:extLst>
          </p:cNvPr>
          <p:cNvSpPr/>
          <p:nvPr/>
        </p:nvSpPr>
        <p:spPr>
          <a:xfrm>
            <a:off x="239908" y="1710662"/>
            <a:ext cx="1903771" cy="651988"/>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227" b="1">
                <a:solidFill>
                  <a:schemeClr val="accent1">
                    <a:lumMod val="75000"/>
                  </a:schemeClr>
                </a:solidFill>
                <a:latin typeface="Arial"/>
                <a:cs typeface="Arial"/>
              </a:rPr>
              <a:t>AmBe neutron source</a:t>
            </a:r>
          </a:p>
          <a:p>
            <a:pPr algn="ctr">
              <a:lnSpc>
                <a:spcPct val="130000"/>
              </a:lnSpc>
            </a:pPr>
            <a:r>
              <a:rPr lang="en-US" sz="1227" b="1">
                <a:solidFill>
                  <a:schemeClr val="accent1">
                    <a:lumMod val="75000"/>
                  </a:schemeClr>
                </a:solidFill>
                <a:latin typeface="Arial"/>
                <a:cs typeface="Arial"/>
              </a:rPr>
              <a:t>2.2·10</a:t>
            </a:r>
            <a:r>
              <a:rPr lang="en-US" sz="1227" b="1" baseline="30000">
                <a:solidFill>
                  <a:schemeClr val="accent1">
                    <a:lumMod val="75000"/>
                  </a:schemeClr>
                </a:solidFill>
                <a:latin typeface="Arial"/>
                <a:cs typeface="Arial"/>
              </a:rPr>
              <a:t>6</a:t>
            </a:r>
            <a:r>
              <a:rPr lang="en-US" sz="1227" b="1">
                <a:solidFill>
                  <a:schemeClr val="accent1">
                    <a:lumMod val="75000"/>
                  </a:schemeClr>
                </a:solidFill>
                <a:latin typeface="Arial"/>
                <a:cs typeface="Arial"/>
              </a:rPr>
              <a:t> n/s</a:t>
            </a:r>
            <a:endParaRPr lang="en-US" sz="1402" b="1">
              <a:solidFill>
                <a:schemeClr val="accent1">
                  <a:lumMod val="75000"/>
                </a:schemeClr>
              </a:solidFill>
              <a:latin typeface="Arial"/>
              <a:cs typeface="Arial"/>
            </a:endParaRPr>
          </a:p>
        </p:txBody>
      </p:sp>
      <p:sp>
        <p:nvSpPr>
          <p:cNvPr id="27" name="Alternate Process 26">
            <a:extLst>
              <a:ext uri="{FF2B5EF4-FFF2-40B4-BE49-F238E27FC236}">
                <a16:creationId xmlns:a16="http://schemas.microsoft.com/office/drawing/2014/main" id="{C6520A71-647B-EB4D-B608-9E9114FA016E}"/>
              </a:ext>
            </a:extLst>
          </p:cNvPr>
          <p:cNvSpPr/>
          <p:nvPr/>
        </p:nvSpPr>
        <p:spPr>
          <a:xfrm>
            <a:off x="415916" y="4289648"/>
            <a:ext cx="1903771" cy="445866"/>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227" b="1">
                <a:solidFill>
                  <a:schemeClr val="accent1">
                    <a:lumMod val="75000"/>
                  </a:schemeClr>
                </a:solidFill>
                <a:latin typeface="Arial"/>
                <a:cs typeface="Arial"/>
              </a:rPr>
              <a:t>test in </a:t>
            </a:r>
            <a:r>
              <a:rPr lang="en-US" sz="1227" b="1">
                <a:solidFill>
                  <a:srgbClr val="FF0000"/>
                </a:solidFill>
                <a:latin typeface="Arial"/>
                <a:cs typeface="Arial"/>
              </a:rPr>
              <a:t>inside </a:t>
            </a:r>
            <a:r>
              <a:rPr lang="en-US" sz="1227" b="1">
                <a:solidFill>
                  <a:schemeClr val="accent1">
                    <a:lumMod val="75000"/>
                  </a:schemeClr>
                </a:solidFill>
                <a:latin typeface="Arial"/>
                <a:cs typeface="Arial"/>
              </a:rPr>
              <a:t>position</a:t>
            </a:r>
          </a:p>
        </p:txBody>
      </p:sp>
      <p:grpSp>
        <p:nvGrpSpPr>
          <p:cNvPr id="31" name="Group 30"/>
          <p:cNvGrpSpPr/>
          <p:nvPr/>
        </p:nvGrpSpPr>
        <p:grpSpPr>
          <a:xfrm>
            <a:off x="2521378" y="1046287"/>
            <a:ext cx="8934443" cy="2260682"/>
            <a:chOff x="2877812" y="1194268"/>
            <a:chExt cx="10198088" cy="2580422"/>
          </a:xfrm>
        </p:grpSpPr>
        <p:pic>
          <p:nvPicPr>
            <p:cNvPr id="22" name="Picture 21" descr="PFiMAC_HD:Users:finox:LNS_Drive:WP7:articolo_SiLiF_NIM:AmBe_source.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77812" y="1255010"/>
              <a:ext cx="3367405" cy="2519680"/>
            </a:xfrm>
            <a:prstGeom prst="rect">
              <a:avLst/>
            </a:prstGeom>
            <a:noFill/>
            <a:ln>
              <a:noFill/>
            </a:ln>
          </p:spPr>
        </p:pic>
        <p:grpSp>
          <p:nvGrpSpPr>
            <p:cNvPr id="24" name="Group 23"/>
            <p:cNvGrpSpPr/>
            <p:nvPr/>
          </p:nvGrpSpPr>
          <p:grpSpPr>
            <a:xfrm>
              <a:off x="6733520" y="1194268"/>
              <a:ext cx="6342380" cy="2580422"/>
              <a:chOff x="6733520" y="1431044"/>
              <a:chExt cx="6342380" cy="2580422"/>
            </a:xfrm>
          </p:grpSpPr>
          <p:pic>
            <p:nvPicPr>
              <p:cNvPr id="25" name="Picture 24" descr="PFiMAC_HD:Users:finox:LNS_Drive:WP7:articolo_SiLiF_NIM:figures:AmBe_flux_top_view.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33520" y="1491786"/>
                <a:ext cx="6342380" cy="2519680"/>
              </a:xfrm>
              <a:prstGeom prst="rect">
                <a:avLst/>
              </a:prstGeom>
              <a:noFill/>
              <a:ln>
                <a:noFill/>
              </a:ln>
            </p:spPr>
          </p:pic>
          <p:sp>
            <p:nvSpPr>
              <p:cNvPr id="26" name="TextBox 25"/>
              <p:cNvSpPr txBox="1"/>
              <p:nvPr/>
            </p:nvSpPr>
            <p:spPr>
              <a:xfrm>
                <a:off x="6787605" y="1431044"/>
                <a:ext cx="1640896" cy="320934"/>
              </a:xfrm>
              <a:prstGeom prst="rect">
                <a:avLst/>
              </a:prstGeom>
              <a:noFill/>
            </p:spPr>
            <p:txBody>
              <a:bodyPr wrap="none" rtlCol="0">
                <a:spAutoFit/>
              </a:bodyPr>
              <a:lstStyle/>
              <a:p>
                <a:r>
                  <a:rPr lang="en-US" sz="1227">
                    <a:latin typeface="Arial"/>
                    <a:cs typeface="Arial"/>
                  </a:rPr>
                  <a:t>FLUKA simulation</a:t>
                </a:r>
              </a:p>
            </p:txBody>
          </p:sp>
        </p:grpSp>
        <p:sp>
          <p:nvSpPr>
            <p:cNvPr id="28" name="Oval 27"/>
            <p:cNvSpPr/>
            <p:nvPr/>
          </p:nvSpPr>
          <p:spPr>
            <a:xfrm>
              <a:off x="7865369" y="2432336"/>
              <a:ext cx="300351" cy="300351"/>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29" name="Oval 28"/>
            <p:cNvSpPr/>
            <p:nvPr/>
          </p:nvSpPr>
          <p:spPr>
            <a:xfrm>
              <a:off x="10713867" y="2432336"/>
              <a:ext cx="300351" cy="300351"/>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30" name="Arc 29"/>
            <p:cNvSpPr/>
            <p:nvPr/>
          </p:nvSpPr>
          <p:spPr>
            <a:xfrm>
              <a:off x="4945120" y="2282160"/>
              <a:ext cx="300351" cy="300351"/>
            </a:xfrm>
            <a:prstGeom prst="arc">
              <a:avLst>
                <a:gd name="adj1" fmla="val 16200000"/>
                <a:gd name="adj2" fmla="val 5359783"/>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grpSp>
      <p:sp>
        <p:nvSpPr>
          <p:cNvPr id="37" name="Rectangle 36">
            <a:extLst>
              <a:ext uri="{FF2B5EF4-FFF2-40B4-BE49-F238E27FC236}">
                <a16:creationId xmlns:a16="http://schemas.microsoft.com/office/drawing/2014/main" id="{C58486C9-8480-674A-915F-E83A3AD6430B}"/>
              </a:ext>
            </a:extLst>
          </p:cNvPr>
          <p:cNvSpPr/>
          <p:nvPr/>
        </p:nvSpPr>
        <p:spPr>
          <a:xfrm>
            <a:off x="9009567" y="3773839"/>
            <a:ext cx="1354858" cy="254044"/>
          </a:xfrm>
          <a:prstGeom prst="rect">
            <a:avLst/>
          </a:prstGeom>
          <a:solidFill>
            <a:schemeClr val="bg1"/>
          </a:solidFill>
        </p:spPr>
        <p:txBody>
          <a:bodyPr wrap="none">
            <a:spAutoFit/>
          </a:bodyPr>
          <a:lstStyle/>
          <a:p>
            <a:r>
              <a:rPr lang="en-US" sz="1051">
                <a:solidFill>
                  <a:schemeClr val="accent1">
                    <a:lumMod val="75000"/>
                  </a:schemeClr>
                </a:solidFill>
                <a:latin typeface="Arial"/>
                <a:cs typeface="Arial"/>
              </a:rPr>
              <a:t>thermal eff. = 5.0%</a:t>
            </a:r>
          </a:p>
        </p:txBody>
      </p:sp>
    </p:spTree>
    <p:extLst>
      <p:ext uri="{BB962C8B-B14F-4D97-AF65-F5344CB8AC3E}">
        <p14:creationId xmlns:p14="http://schemas.microsoft.com/office/powerpoint/2010/main" val="376569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FiMAC_HD:Users:finox:LNS_Drive:WP7:articolo_SiLiF_NIM:figures:Neutrons_and_background.png"/>
          <p:cNvPicPr/>
          <p:nvPr/>
        </p:nvPicPr>
        <p:blipFill rotWithShape="1">
          <a:blip r:embed="rId2" cstate="screen">
            <a:extLst>
              <a:ext uri="{28A0092B-C50C-407E-A947-70E740481C1C}">
                <a14:useLocalDpi xmlns:a14="http://schemas.microsoft.com/office/drawing/2010/main"/>
              </a:ext>
            </a:extLst>
          </a:blip>
          <a:srcRect t="-2244" b="-1"/>
          <a:stretch/>
        </p:blipFill>
        <p:spPr bwMode="auto">
          <a:xfrm>
            <a:off x="552076" y="2807012"/>
            <a:ext cx="3909241" cy="2393833"/>
          </a:xfrm>
          <a:prstGeom prst="rect">
            <a:avLst/>
          </a:prstGeom>
          <a:noFill/>
          <a:ln>
            <a:noFill/>
          </a:ln>
          <a:extLst>
            <a:ext uri="{53640926-AAD7-44d8-BBD7-CCE9431645EC}">
              <a14:shadowObscured xmlns="" xmlns:a14="http://schemas.microsoft.com/office/drawing/2010/main"/>
            </a:ext>
          </a:extLst>
        </p:spPr>
      </p:pic>
      <p:pic>
        <p:nvPicPr>
          <p:cNvPr id="3" name="Picture 2" descr="PFiMAC_HD:Users:finox:LNS_Drive:WP7:articolo_SiLiF_NIM:figures:g_to_n_discrimination.png"/>
          <p:cNvPicPr/>
          <p:nvPr/>
        </p:nvPicPr>
        <p:blipFill rotWithShape="1">
          <a:blip r:embed="rId3" cstate="screen">
            <a:extLst>
              <a:ext uri="{28A0092B-C50C-407E-A947-70E740481C1C}">
                <a14:useLocalDpi xmlns:a14="http://schemas.microsoft.com/office/drawing/2010/main"/>
              </a:ext>
            </a:extLst>
          </a:blip>
          <a:srcRect/>
          <a:stretch/>
        </p:blipFill>
        <p:spPr bwMode="auto">
          <a:xfrm>
            <a:off x="7704776" y="2807012"/>
            <a:ext cx="3909797" cy="2321512"/>
          </a:xfrm>
          <a:prstGeom prst="rect">
            <a:avLst/>
          </a:prstGeom>
          <a:noFill/>
          <a:ln>
            <a:noFill/>
          </a:ln>
          <a:extLst>
            <a:ext uri="{53640926-AAD7-44d8-BBD7-CCE9431645EC}">
              <a14:shadowObscured xmlns="" xmlns:a14="http://schemas.microsoft.com/office/drawing/2010/main"/>
            </a:ext>
          </a:extLst>
        </p:spPr>
      </p:pic>
      <p:sp>
        <p:nvSpPr>
          <p:cNvPr id="4" name="Alternate Process 3">
            <a:extLst>
              <a:ext uri="{FF2B5EF4-FFF2-40B4-BE49-F238E27FC236}">
                <a16:creationId xmlns:a16="http://schemas.microsoft.com/office/drawing/2014/main" id="{C6520A71-647B-EB4D-B608-9E9114FA016E}"/>
              </a:ext>
            </a:extLst>
          </p:cNvPr>
          <p:cNvSpPr/>
          <p:nvPr/>
        </p:nvSpPr>
        <p:spPr>
          <a:xfrm>
            <a:off x="3742881" y="441773"/>
            <a:ext cx="4699368" cy="414873"/>
          </a:xfrm>
          <a:prstGeom prst="flowChartAlternateProcess">
            <a:avLst/>
          </a:prstGeom>
          <a:solidFill>
            <a:srgbClr val="F4E478"/>
          </a:solidFill>
          <a:scene3d>
            <a:camera prst="orthographicFront"/>
            <a:lightRig rig="threePt" dir="t"/>
          </a:scene3d>
          <a:sp3d>
            <a:bevelT/>
          </a:sp3d>
        </p:spPr>
        <p:txBody>
          <a:bodyPr wrap="square" anchor="t">
            <a:noAutofit/>
          </a:bodyPr>
          <a:lstStyle/>
          <a:p>
            <a:pPr algn="ctr">
              <a:lnSpc>
                <a:spcPct val="130000"/>
              </a:lnSpc>
            </a:pPr>
            <a:r>
              <a:rPr lang="en-US" sz="1227" b="1">
                <a:solidFill>
                  <a:srgbClr val="FF0000"/>
                </a:solidFill>
                <a:latin typeface="Arial"/>
                <a:cs typeface="Arial"/>
              </a:rPr>
              <a:t>SiLiF neutron detectors: gamma/neutron rejection</a:t>
            </a:r>
            <a:endParaRPr lang="en-US" sz="1402" b="1">
              <a:solidFill>
                <a:srgbClr val="FF0000"/>
              </a:solidFill>
              <a:latin typeface="Arial"/>
              <a:cs typeface="Arial"/>
            </a:endParaRPr>
          </a:p>
        </p:txBody>
      </p:sp>
      <p:grpSp>
        <p:nvGrpSpPr>
          <p:cNvPr id="7" name="Group 6"/>
          <p:cNvGrpSpPr/>
          <p:nvPr/>
        </p:nvGrpSpPr>
        <p:grpSpPr>
          <a:xfrm>
            <a:off x="1064230" y="1027615"/>
            <a:ext cx="2260552" cy="1691471"/>
            <a:chOff x="2877812" y="1255010"/>
            <a:chExt cx="3367405" cy="2519680"/>
          </a:xfrm>
        </p:grpSpPr>
        <p:pic>
          <p:nvPicPr>
            <p:cNvPr id="5" name="Picture 4" descr="PFiMAC_HD:Users:finox:LNS_Drive:WP7:articolo_SiLiF_NIM:AmBe_source.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77812" y="1255010"/>
              <a:ext cx="3367405" cy="2519680"/>
            </a:xfrm>
            <a:prstGeom prst="rect">
              <a:avLst/>
            </a:prstGeom>
            <a:noFill/>
            <a:ln>
              <a:noFill/>
            </a:ln>
          </p:spPr>
        </p:pic>
        <p:sp>
          <p:nvSpPr>
            <p:cNvPr id="6" name="Arc 5"/>
            <p:cNvSpPr/>
            <p:nvPr/>
          </p:nvSpPr>
          <p:spPr>
            <a:xfrm>
              <a:off x="4945120" y="2282160"/>
              <a:ext cx="300351" cy="300351"/>
            </a:xfrm>
            <a:prstGeom prst="arc">
              <a:avLst>
                <a:gd name="adj1" fmla="val 16200000"/>
                <a:gd name="adj2" fmla="val 5359783"/>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grpSp>
      <p:grpSp>
        <p:nvGrpSpPr>
          <p:cNvPr id="48" name="Group 47"/>
          <p:cNvGrpSpPr/>
          <p:nvPr/>
        </p:nvGrpSpPr>
        <p:grpSpPr>
          <a:xfrm>
            <a:off x="6353212" y="952184"/>
            <a:ext cx="4461750" cy="1807152"/>
            <a:chOff x="661142" y="859901"/>
            <a:chExt cx="8097218" cy="3279634"/>
          </a:xfrm>
        </p:grpSpPr>
        <p:sp>
          <p:nvSpPr>
            <p:cNvPr id="49" name="Rectangle 48"/>
            <p:cNvSpPr>
              <a:spLocks noChangeAspect="1"/>
            </p:cNvSpPr>
            <p:nvPr/>
          </p:nvSpPr>
          <p:spPr>
            <a:xfrm flipH="1">
              <a:off x="6958360" y="1921443"/>
              <a:ext cx="1800000" cy="1800000"/>
            </a:xfrm>
            <a:prstGeom prst="rect">
              <a:avLst/>
            </a:prstGeom>
            <a:solidFill>
              <a:schemeClr val="accent6"/>
            </a:solidFill>
            <a:ln>
              <a:noFill/>
            </a:ln>
            <a:effectLst/>
            <a:scene3d>
              <a:camera prst="orthographicFront">
                <a:rot lat="18000000" lon="2700000" rev="18900000"/>
              </a:camera>
              <a:lightRig rig="balanced" dir="t"/>
            </a:scene3d>
            <a:sp3d extrusionH="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50" name="Rectangle 49"/>
            <p:cNvSpPr>
              <a:spLocks noChangeAspect="1"/>
            </p:cNvSpPr>
            <p:nvPr/>
          </p:nvSpPr>
          <p:spPr>
            <a:xfrm flipH="1">
              <a:off x="3776875" y="2339535"/>
              <a:ext cx="1800000" cy="1800000"/>
            </a:xfrm>
            <a:prstGeom prst="rect">
              <a:avLst/>
            </a:prstGeom>
            <a:solidFill>
              <a:schemeClr val="accent6"/>
            </a:solidFill>
            <a:ln>
              <a:noFill/>
            </a:ln>
            <a:effectLst/>
            <a:scene3d>
              <a:camera prst="orthographicFront">
                <a:rot lat="18000000" lon="2700000" rev="18900000"/>
              </a:camera>
              <a:lightRig rig="balanced" dir="t"/>
            </a:scene3d>
            <a:sp3d extrusionH="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51" name="Rectangle 50"/>
            <p:cNvSpPr>
              <a:spLocks noChangeAspect="1"/>
            </p:cNvSpPr>
            <p:nvPr/>
          </p:nvSpPr>
          <p:spPr>
            <a:xfrm flipH="1">
              <a:off x="670756" y="2261952"/>
              <a:ext cx="1800000" cy="1800000"/>
            </a:xfrm>
            <a:prstGeom prst="rect">
              <a:avLst/>
            </a:prstGeom>
            <a:solidFill>
              <a:schemeClr val="tx1">
                <a:lumMod val="50000"/>
                <a:lumOff val="50000"/>
              </a:schemeClr>
            </a:solidFill>
            <a:ln>
              <a:noFill/>
            </a:ln>
            <a:effectLst/>
            <a:scene3d>
              <a:camera prst="orthographicFront">
                <a:rot lat="18000000" lon="2700000" rev="18900000"/>
              </a:camera>
              <a:lightRig rig="balanced" dir="t"/>
            </a:scene3d>
            <a:sp3d extrusionH="127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52" name="Rectangle 51"/>
            <p:cNvSpPr>
              <a:spLocks noChangeAspect="1"/>
            </p:cNvSpPr>
            <p:nvPr/>
          </p:nvSpPr>
          <p:spPr>
            <a:xfrm flipH="1">
              <a:off x="661142" y="2060124"/>
              <a:ext cx="1800000" cy="1800000"/>
            </a:xfrm>
            <a:prstGeom prst="rect">
              <a:avLst/>
            </a:prstGeom>
            <a:solidFill>
              <a:schemeClr val="accent6"/>
            </a:solidFill>
            <a:ln>
              <a:noFill/>
            </a:ln>
            <a:effectLst/>
            <a:scene3d>
              <a:camera prst="orthographicFront">
                <a:rot lat="18000000" lon="2700000" rev="18900000"/>
              </a:camera>
              <a:lightRig rig="balanced" dir="t"/>
            </a:scene3d>
            <a:sp3d extrusionH="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53" name="Rectangle 52"/>
            <p:cNvSpPr/>
            <p:nvPr/>
          </p:nvSpPr>
          <p:spPr>
            <a:xfrm flipH="1">
              <a:off x="1021869" y="2005205"/>
              <a:ext cx="1067071" cy="1067071"/>
            </a:xfrm>
            <a:prstGeom prst="rect">
              <a:avLst/>
            </a:prstGeom>
            <a:solidFill>
              <a:schemeClr val="accent3"/>
            </a:solidFill>
            <a:ln>
              <a:noFill/>
            </a:ln>
            <a:effectLst/>
            <a:scene3d>
              <a:camera prst="orthographicFront">
                <a:rot lat="18000000" lon="2700000" rev="18900000"/>
              </a:camera>
              <a:lightRig rig="threePt" dir="t"/>
            </a:scene3d>
            <a:sp3d extrusionH="635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54" name="Rectangle 53"/>
            <p:cNvSpPr>
              <a:spLocks noChangeAspect="1"/>
            </p:cNvSpPr>
            <p:nvPr/>
          </p:nvSpPr>
          <p:spPr>
            <a:xfrm flipH="1">
              <a:off x="661142" y="1204540"/>
              <a:ext cx="1800000" cy="1800000"/>
            </a:xfrm>
            <a:prstGeom prst="rect">
              <a:avLst/>
            </a:prstGeom>
            <a:solidFill>
              <a:schemeClr val="accent6"/>
            </a:solidFill>
            <a:ln>
              <a:noFill/>
            </a:ln>
            <a:effectLst/>
            <a:scene3d>
              <a:camera prst="orthographicFront">
                <a:rot lat="18000000" lon="2700000" rev="18900000"/>
              </a:camera>
              <a:lightRig rig="balanced" dir="t"/>
            </a:scene3d>
            <a:sp3d extrusionH="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55" name="Rectangle 54"/>
            <p:cNvSpPr>
              <a:spLocks noChangeAspect="1"/>
            </p:cNvSpPr>
            <p:nvPr/>
          </p:nvSpPr>
          <p:spPr>
            <a:xfrm flipH="1">
              <a:off x="670756" y="859901"/>
              <a:ext cx="1800000" cy="1800000"/>
            </a:xfrm>
            <a:prstGeom prst="rect">
              <a:avLst/>
            </a:prstGeom>
            <a:solidFill>
              <a:schemeClr val="tx1">
                <a:lumMod val="50000"/>
                <a:lumOff val="50000"/>
              </a:schemeClr>
            </a:solidFill>
            <a:ln>
              <a:noFill/>
            </a:ln>
            <a:effectLst/>
            <a:scene3d>
              <a:camera prst="orthographicFront">
                <a:rot lat="18000000" lon="2700000" rev="18900000"/>
              </a:camera>
              <a:lightRig rig="balanced" dir="t"/>
            </a:scene3d>
            <a:sp3d extrusionH="127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56" name="Rectangle 55"/>
            <p:cNvSpPr>
              <a:spLocks noChangeAspect="1"/>
            </p:cNvSpPr>
            <p:nvPr/>
          </p:nvSpPr>
          <p:spPr>
            <a:xfrm flipH="1">
              <a:off x="6957264" y="1724819"/>
              <a:ext cx="1800000" cy="1800000"/>
            </a:xfrm>
            <a:prstGeom prst="rect">
              <a:avLst/>
            </a:prstGeom>
            <a:solidFill>
              <a:schemeClr val="tx1">
                <a:lumMod val="50000"/>
                <a:lumOff val="50000"/>
              </a:schemeClr>
            </a:solidFill>
            <a:ln>
              <a:noFill/>
            </a:ln>
            <a:effectLst/>
            <a:scene3d>
              <a:camera prst="orthographicFront">
                <a:rot lat="18000000" lon="2700000" rev="18900000"/>
              </a:camera>
              <a:lightRig rig="balanced" dir="t"/>
            </a:scene3d>
            <a:sp3d extrusionH="127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57" name="Rectangle 56"/>
            <p:cNvSpPr/>
            <p:nvPr/>
          </p:nvSpPr>
          <p:spPr>
            <a:xfrm flipH="1">
              <a:off x="7319087" y="1993529"/>
              <a:ext cx="1067071" cy="1067071"/>
            </a:xfrm>
            <a:prstGeom prst="rect">
              <a:avLst/>
            </a:prstGeom>
            <a:solidFill>
              <a:schemeClr val="accent3"/>
            </a:solidFill>
            <a:ln>
              <a:noFill/>
            </a:ln>
            <a:effectLst/>
            <a:scene3d>
              <a:camera prst="orthographicFront">
                <a:rot lat="18000000" lon="2700000" rev="18900000"/>
              </a:camera>
              <a:lightRig rig="threePt" dir="t"/>
            </a:scene3d>
            <a:sp3d extrusionH="635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58" name="Rectangle 57"/>
            <p:cNvSpPr>
              <a:spLocks noChangeAspect="1"/>
            </p:cNvSpPr>
            <p:nvPr/>
          </p:nvSpPr>
          <p:spPr>
            <a:xfrm flipH="1">
              <a:off x="6951040" y="1322377"/>
              <a:ext cx="1800000" cy="1800000"/>
            </a:xfrm>
            <a:prstGeom prst="rect">
              <a:avLst/>
            </a:prstGeom>
            <a:solidFill>
              <a:schemeClr val="tx1">
                <a:lumMod val="50000"/>
                <a:lumOff val="50000"/>
              </a:schemeClr>
            </a:solidFill>
            <a:ln>
              <a:noFill/>
            </a:ln>
            <a:effectLst/>
            <a:scene3d>
              <a:camera prst="orthographicFront">
                <a:rot lat="18000000" lon="2700000" rev="18900000"/>
              </a:camera>
              <a:lightRig rig="balanced" dir="t"/>
            </a:scene3d>
            <a:sp3d extrusionH="127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59" name="Rectangle 58"/>
            <p:cNvSpPr>
              <a:spLocks noChangeAspect="1"/>
            </p:cNvSpPr>
            <p:nvPr/>
          </p:nvSpPr>
          <p:spPr>
            <a:xfrm flipH="1">
              <a:off x="3786489" y="2041810"/>
              <a:ext cx="1800000" cy="1800000"/>
            </a:xfrm>
            <a:prstGeom prst="rect">
              <a:avLst/>
            </a:prstGeom>
            <a:solidFill>
              <a:schemeClr val="tx1">
                <a:lumMod val="50000"/>
                <a:lumOff val="50000"/>
              </a:schemeClr>
            </a:solidFill>
            <a:ln>
              <a:noFill/>
            </a:ln>
            <a:effectLst/>
            <a:scene3d>
              <a:camera prst="orthographicFront">
                <a:rot lat="18000000" lon="2700000" rev="18900000"/>
              </a:camera>
              <a:lightRig rig="balanced" dir="t"/>
            </a:scene3d>
            <a:sp3d extrusionH="127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60" name="Rectangle 59"/>
            <p:cNvSpPr/>
            <p:nvPr/>
          </p:nvSpPr>
          <p:spPr>
            <a:xfrm flipH="1">
              <a:off x="4137602" y="2005205"/>
              <a:ext cx="1067071" cy="1067071"/>
            </a:xfrm>
            <a:prstGeom prst="rect">
              <a:avLst/>
            </a:prstGeom>
            <a:solidFill>
              <a:schemeClr val="accent3"/>
            </a:solidFill>
            <a:ln>
              <a:noFill/>
            </a:ln>
            <a:effectLst/>
            <a:scene3d>
              <a:camera prst="orthographicFront">
                <a:rot lat="18000000" lon="2700000" rev="18900000"/>
              </a:camera>
              <a:lightRig rig="threePt" dir="t"/>
            </a:scene3d>
            <a:sp3d extrusionH="635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61" name="Rectangle 60"/>
            <p:cNvSpPr>
              <a:spLocks noChangeAspect="1"/>
            </p:cNvSpPr>
            <p:nvPr/>
          </p:nvSpPr>
          <p:spPr>
            <a:xfrm flipH="1">
              <a:off x="3786489" y="1071576"/>
              <a:ext cx="1800000" cy="1800000"/>
            </a:xfrm>
            <a:prstGeom prst="rect">
              <a:avLst/>
            </a:prstGeom>
            <a:solidFill>
              <a:schemeClr val="tx1">
                <a:lumMod val="50000"/>
                <a:lumOff val="50000"/>
              </a:schemeClr>
            </a:solidFill>
            <a:ln>
              <a:noFill/>
            </a:ln>
            <a:effectLst/>
            <a:scene3d>
              <a:camera prst="orthographicFront">
                <a:rot lat="18000000" lon="2700000" rev="18900000"/>
              </a:camera>
              <a:lightRig rig="balanced" dir="t"/>
            </a:scene3d>
            <a:sp3d extrusionH="1270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62" name="Rectangle 61"/>
            <p:cNvSpPr>
              <a:spLocks noChangeAspect="1"/>
            </p:cNvSpPr>
            <p:nvPr/>
          </p:nvSpPr>
          <p:spPr>
            <a:xfrm flipH="1">
              <a:off x="3776875" y="899728"/>
              <a:ext cx="1800000" cy="1800000"/>
            </a:xfrm>
            <a:prstGeom prst="rect">
              <a:avLst/>
            </a:prstGeom>
            <a:solidFill>
              <a:schemeClr val="accent6"/>
            </a:solidFill>
            <a:ln>
              <a:noFill/>
            </a:ln>
            <a:effectLst/>
            <a:scene3d>
              <a:camera prst="orthographicFront">
                <a:rot lat="18000000" lon="2700000" rev="18900000"/>
              </a:camera>
              <a:lightRig rig="balanced" dir="t"/>
            </a:scene3d>
            <a:sp3d extrusionH="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grpSp>
          <p:nvGrpSpPr>
            <p:cNvPr id="63" name="Group 62"/>
            <p:cNvGrpSpPr/>
            <p:nvPr/>
          </p:nvGrpSpPr>
          <p:grpSpPr>
            <a:xfrm>
              <a:off x="2921000" y="2858079"/>
              <a:ext cx="352778" cy="855946"/>
              <a:chOff x="2921000" y="2858079"/>
              <a:chExt cx="352778" cy="855946"/>
            </a:xfrm>
          </p:grpSpPr>
          <p:sp>
            <p:nvSpPr>
              <p:cNvPr id="72" name="Arc 71"/>
              <p:cNvSpPr/>
              <p:nvPr/>
            </p:nvSpPr>
            <p:spPr>
              <a:xfrm>
                <a:off x="2921000" y="2858079"/>
                <a:ext cx="310442" cy="806776"/>
              </a:xfrm>
              <a:prstGeom prst="arc">
                <a:avLst>
                  <a:gd name="adj1" fmla="val 8547928"/>
                  <a:gd name="adj2" fmla="val 18740827"/>
                </a:avLst>
              </a:prstGeom>
              <a:ln w="28575"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77"/>
              </a:p>
            </p:txBody>
          </p:sp>
          <p:sp>
            <p:nvSpPr>
              <p:cNvPr id="73" name="Arc 72"/>
              <p:cNvSpPr/>
              <p:nvPr/>
            </p:nvSpPr>
            <p:spPr>
              <a:xfrm rot="10800000">
                <a:off x="2963336" y="2907249"/>
                <a:ext cx="310442" cy="806776"/>
              </a:xfrm>
              <a:prstGeom prst="arc">
                <a:avLst>
                  <a:gd name="adj1" fmla="val 8547928"/>
                  <a:gd name="adj2" fmla="val 18740827"/>
                </a:avLst>
              </a:prstGeom>
              <a:ln w="28575"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77"/>
              </a:p>
            </p:txBody>
          </p:sp>
        </p:grpSp>
        <p:grpSp>
          <p:nvGrpSpPr>
            <p:cNvPr id="64" name="Group 63"/>
            <p:cNvGrpSpPr/>
            <p:nvPr/>
          </p:nvGrpSpPr>
          <p:grpSpPr>
            <a:xfrm>
              <a:off x="2921000" y="1315663"/>
              <a:ext cx="352778" cy="855946"/>
              <a:chOff x="2921000" y="2858079"/>
              <a:chExt cx="352778" cy="855946"/>
            </a:xfrm>
          </p:grpSpPr>
          <p:sp>
            <p:nvSpPr>
              <p:cNvPr id="70" name="Arc 69"/>
              <p:cNvSpPr/>
              <p:nvPr/>
            </p:nvSpPr>
            <p:spPr>
              <a:xfrm>
                <a:off x="2921000" y="2858079"/>
                <a:ext cx="310442" cy="806776"/>
              </a:xfrm>
              <a:prstGeom prst="arc">
                <a:avLst>
                  <a:gd name="adj1" fmla="val 8547928"/>
                  <a:gd name="adj2" fmla="val 18740827"/>
                </a:avLst>
              </a:prstGeom>
              <a:ln w="28575"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77"/>
              </a:p>
            </p:txBody>
          </p:sp>
          <p:sp>
            <p:nvSpPr>
              <p:cNvPr id="71" name="Arc 70"/>
              <p:cNvSpPr/>
              <p:nvPr/>
            </p:nvSpPr>
            <p:spPr>
              <a:xfrm rot="10800000">
                <a:off x="2963336" y="2907249"/>
                <a:ext cx="310442" cy="806776"/>
              </a:xfrm>
              <a:prstGeom prst="arc">
                <a:avLst>
                  <a:gd name="adj1" fmla="val 8547928"/>
                  <a:gd name="adj2" fmla="val 18740827"/>
                </a:avLst>
              </a:prstGeom>
              <a:ln w="28575"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77"/>
              </a:p>
            </p:txBody>
          </p:sp>
        </p:grpSp>
        <p:sp>
          <p:nvSpPr>
            <p:cNvPr id="65" name="Rectangle 64"/>
            <p:cNvSpPr>
              <a:spLocks noChangeAspect="1"/>
            </p:cNvSpPr>
            <p:nvPr/>
          </p:nvSpPr>
          <p:spPr>
            <a:xfrm flipH="1">
              <a:off x="6958360" y="1260600"/>
              <a:ext cx="1800000" cy="1800000"/>
            </a:xfrm>
            <a:prstGeom prst="rect">
              <a:avLst/>
            </a:prstGeom>
            <a:solidFill>
              <a:schemeClr val="accent6"/>
            </a:solidFill>
            <a:ln>
              <a:noFill/>
            </a:ln>
            <a:effectLst/>
            <a:scene3d>
              <a:camera prst="orthographicFront">
                <a:rot lat="18000000" lon="2700000" rev="18900000"/>
              </a:camera>
              <a:lightRig rig="balanced" dir="t"/>
            </a:scene3d>
            <a:sp3d extrusionH="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grpSp>
          <p:nvGrpSpPr>
            <p:cNvPr id="66" name="Group 65">
              <a:extLst>
                <a:ext uri="{FF2B5EF4-FFF2-40B4-BE49-F238E27FC236}">
                  <a16:creationId xmlns:a16="http://schemas.microsoft.com/office/drawing/2014/main" id="{135CA5E1-E96F-E741-990E-63C0EE705D99}"/>
                </a:ext>
              </a:extLst>
            </p:cNvPr>
            <p:cNvGrpSpPr/>
            <p:nvPr/>
          </p:nvGrpSpPr>
          <p:grpSpPr>
            <a:xfrm rot="10800000" flipH="1">
              <a:off x="5662692" y="2283335"/>
              <a:ext cx="797919" cy="360445"/>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67" name="Striped Right Arrow 105">
                <a:extLst>
                  <a:ext uri="{FF2B5EF4-FFF2-40B4-BE49-F238E27FC236}">
                    <a16:creationId xmlns:a16="http://schemas.microsoft.com/office/drawing/2014/main" id="{B7E29475-AB96-EC41-903B-2D6679CEED03}"/>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68" name="Rectangle 67">
                <a:extLst>
                  <a:ext uri="{FF2B5EF4-FFF2-40B4-BE49-F238E27FC236}">
                    <a16:creationId xmlns:a16="http://schemas.microsoft.com/office/drawing/2014/main" id="{F867706C-0C9E-5145-8376-D7C4C24FF739}"/>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69" name="Rectangle 68">
                <a:extLst>
                  <a:ext uri="{FF2B5EF4-FFF2-40B4-BE49-F238E27FC236}">
                    <a16:creationId xmlns:a16="http://schemas.microsoft.com/office/drawing/2014/main" id="{07A5666F-BB3B-BC4E-87EF-847797802CE1}"/>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grpSp>
      </p:grpSp>
      <p:sp>
        <p:nvSpPr>
          <p:cNvPr id="74" name="Alternate Process 73">
            <a:extLst>
              <a:ext uri="{FF2B5EF4-FFF2-40B4-BE49-F238E27FC236}">
                <a16:creationId xmlns:a16="http://schemas.microsoft.com/office/drawing/2014/main" id="{C6520A71-647B-EB4D-B608-9E9114FA016E}"/>
              </a:ext>
            </a:extLst>
          </p:cNvPr>
          <p:cNvSpPr/>
          <p:nvPr/>
        </p:nvSpPr>
        <p:spPr>
          <a:xfrm>
            <a:off x="3554301" y="1693234"/>
            <a:ext cx="2291831" cy="586915"/>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051" b="1">
                <a:solidFill>
                  <a:schemeClr val="accent1">
                    <a:lumMod val="75000"/>
                  </a:schemeClr>
                </a:solidFill>
                <a:latin typeface="Arial"/>
                <a:cs typeface="Arial"/>
              </a:rPr>
              <a:t>measurement of background </a:t>
            </a:r>
          </a:p>
          <a:p>
            <a:pPr algn="ctr">
              <a:lnSpc>
                <a:spcPct val="130000"/>
              </a:lnSpc>
            </a:pPr>
            <a:r>
              <a:rPr lang="en-US" sz="1051" b="1">
                <a:solidFill>
                  <a:schemeClr val="accent1">
                    <a:lumMod val="75000"/>
                  </a:schemeClr>
                </a:solidFill>
                <a:latin typeface="Arial"/>
                <a:cs typeface="Arial"/>
              </a:rPr>
              <a:t>with upside-down converters</a:t>
            </a:r>
            <a:endParaRPr lang="en-US" sz="1227" b="1">
              <a:solidFill>
                <a:schemeClr val="accent1">
                  <a:lumMod val="75000"/>
                </a:schemeClr>
              </a:solidFill>
              <a:latin typeface="Arial"/>
              <a:cs typeface="Arial"/>
            </a:endParaRPr>
          </a:p>
        </p:txBody>
      </p:sp>
      <p:sp>
        <p:nvSpPr>
          <p:cNvPr id="75" name="Alternate Process 74">
            <a:extLst>
              <a:ext uri="{FF2B5EF4-FFF2-40B4-BE49-F238E27FC236}">
                <a16:creationId xmlns:a16="http://schemas.microsoft.com/office/drawing/2014/main" id="{C6520A71-647B-EB4D-B608-9E9114FA016E}"/>
              </a:ext>
            </a:extLst>
          </p:cNvPr>
          <p:cNvSpPr/>
          <p:nvPr/>
        </p:nvSpPr>
        <p:spPr>
          <a:xfrm>
            <a:off x="4944774" y="3749213"/>
            <a:ext cx="2291831" cy="1063006"/>
          </a:xfrm>
          <a:prstGeom prst="flowChartAlternateProcess">
            <a:avLst/>
          </a:prstGeom>
          <a:solidFill>
            <a:srgbClr val="CDFF74"/>
          </a:solidFill>
          <a:scene3d>
            <a:camera prst="orthographicFront"/>
            <a:lightRig rig="threePt" dir="t"/>
          </a:scene3d>
          <a:sp3d>
            <a:bevelT/>
          </a:sp3d>
        </p:spPr>
        <p:txBody>
          <a:bodyPr wrap="square" anchor="t">
            <a:noAutofit/>
          </a:bodyPr>
          <a:lstStyle/>
          <a:p>
            <a:pPr algn="ctr">
              <a:lnSpc>
                <a:spcPct val="130000"/>
              </a:lnSpc>
            </a:pPr>
            <a:r>
              <a:rPr lang="en-US" sz="1051" b="1">
                <a:solidFill>
                  <a:schemeClr val="accent1">
                    <a:lumMod val="75000"/>
                  </a:schemeClr>
                </a:solidFill>
                <a:latin typeface="Arial"/>
                <a:cs typeface="Arial"/>
              </a:rPr>
              <a:t>knowledge of pure neutron</a:t>
            </a:r>
          </a:p>
          <a:p>
            <a:pPr algn="ctr">
              <a:lnSpc>
                <a:spcPct val="130000"/>
              </a:lnSpc>
            </a:pPr>
            <a:r>
              <a:rPr lang="en-US" sz="1051" b="1">
                <a:solidFill>
                  <a:schemeClr val="accent1">
                    <a:lumMod val="75000"/>
                  </a:schemeClr>
                </a:solidFill>
                <a:latin typeface="Arial"/>
                <a:cs typeface="Arial"/>
              </a:rPr>
              <a:t>and pure background to calculate gamma/neutron discrimination power</a:t>
            </a:r>
            <a:endParaRPr lang="en-US" sz="1227" b="1">
              <a:solidFill>
                <a:schemeClr val="accent1">
                  <a:lumMod val="75000"/>
                </a:schemeClr>
              </a:solidFill>
              <a:latin typeface="Arial"/>
              <a:cs typeface="Arial"/>
            </a:endParaRPr>
          </a:p>
        </p:txBody>
      </p:sp>
      <p:sp>
        <p:nvSpPr>
          <p:cNvPr id="76" name="TextBox 75"/>
          <p:cNvSpPr txBox="1"/>
          <p:nvPr/>
        </p:nvSpPr>
        <p:spPr>
          <a:xfrm>
            <a:off x="9731863" y="3684008"/>
            <a:ext cx="1755609" cy="254044"/>
          </a:xfrm>
          <a:prstGeom prst="rect">
            <a:avLst/>
          </a:prstGeom>
          <a:noFill/>
        </p:spPr>
        <p:txBody>
          <a:bodyPr wrap="none" rtlCol="0">
            <a:spAutoFit/>
          </a:bodyPr>
          <a:lstStyle/>
          <a:p>
            <a:r>
              <a:rPr lang="en-US" sz="1051">
                <a:solidFill>
                  <a:srgbClr val="396AFE"/>
                </a:solidFill>
                <a:latin typeface="Arial"/>
                <a:cs typeface="Arial"/>
              </a:rPr>
              <a:t>gammas with E ≤ 4.4 MeV</a:t>
            </a:r>
          </a:p>
        </p:txBody>
      </p:sp>
      <p:sp>
        <p:nvSpPr>
          <p:cNvPr id="77" name="TextBox 76"/>
          <p:cNvSpPr txBox="1"/>
          <p:nvPr/>
        </p:nvSpPr>
        <p:spPr>
          <a:xfrm>
            <a:off x="9813581" y="4367275"/>
            <a:ext cx="1755609" cy="254044"/>
          </a:xfrm>
          <a:prstGeom prst="rect">
            <a:avLst/>
          </a:prstGeom>
          <a:noFill/>
        </p:spPr>
        <p:txBody>
          <a:bodyPr wrap="none" rtlCol="0">
            <a:spAutoFit/>
          </a:bodyPr>
          <a:lstStyle/>
          <a:p>
            <a:r>
              <a:rPr lang="en-US" sz="1051">
                <a:solidFill>
                  <a:srgbClr val="FF0000"/>
                </a:solidFill>
                <a:latin typeface="Arial"/>
                <a:cs typeface="Arial"/>
              </a:rPr>
              <a:t>gammas with E ≤ 2.2 MeV</a:t>
            </a:r>
          </a:p>
        </p:txBody>
      </p:sp>
      <p:grpSp>
        <p:nvGrpSpPr>
          <p:cNvPr id="78" name="Group 77">
            <a:extLst>
              <a:ext uri="{FF2B5EF4-FFF2-40B4-BE49-F238E27FC236}">
                <a16:creationId xmlns:a16="http://schemas.microsoft.com/office/drawing/2014/main" id="{135CA5E1-E96F-E741-990E-63C0EE705D99}"/>
              </a:ext>
            </a:extLst>
          </p:cNvPr>
          <p:cNvGrpSpPr/>
          <p:nvPr/>
        </p:nvGrpSpPr>
        <p:grpSpPr>
          <a:xfrm rot="10800000" flipH="1">
            <a:off x="5455081" y="3116737"/>
            <a:ext cx="1255930" cy="501801"/>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79" name="Striped Right Arrow 105">
              <a:extLst>
                <a:ext uri="{FF2B5EF4-FFF2-40B4-BE49-F238E27FC236}">
                  <a16:creationId xmlns:a16="http://schemas.microsoft.com/office/drawing/2014/main" id="{B7E29475-AB96-EC41-903B-2D6679CEED03}"/>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80" name="Rectangle 79">
              <a:extLst>
                <a:ext uri="{FF2B5EF4-FFF2-40B4-BE49-F238E27FC236}">
                  <a16:creationId xmlns:a16="http://schemas.microsoft.com/office/drawing/2014/main" id="{F867706C-0C9E-5145-8376-D7C4C24FF739}"/>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81" name="Rectangle 80">
              <a:extLst>
                <a:ext uri="{FF2B5EF4-FFF2-40B4-BE49-F238E27FC236}">
                  <a16:creationId xmlns:a16="http://schemas.microsoft.com/office/drawing/2014/main" id="{07A5666F-BB3B-BC4E-87EF-847797802CE1}"/>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grpSp>
      <p:sp>
        <p:nvSpPr>
          <p:cNvPr id="42" name="Alternate Process 41">
            <a:extLst>
              <a:ext uri="{FF2B5EF4-FFF2-40B4-BE49-F238E27FC236}">
                <a16:creationId xmlns:a16="http://schemas.microsoft.com/office/drawing/2014/main" id="{C6520A71-647B-EB4D-B608-9E9114FA016E}"/>
              </a:ext>
            </a:extLst>
          </p:cNvPr>
          <p:cNvSpPr/>
          <p:nvPr/>
        </p:nvSpPr>
        <p:spPr>
          <a:xfrm>
            <a:off x="552076" y="5711606"/>
            <a:ext cx="4921483" cy="437822"/>
          </a:xfrm>
          <a:prstGeom prst="flowChartAlternateProcess">
            <a:avLst/>
          </a:prstGeom>
          <a:solidFill>
            <a:srgbClr val="F4E478"/>
          </a:solidFill>
          <a:scene3d>
            <a:camera prst="orthographicFront"/>
            <a:lightRig rig="threePt" dir="t"/>
          </a:scene3d>
          <a:sp3d>
            <a:bevelT/>
          </a:sp3d>
        </p:spPr>
        <p:txBody>
          <a:bodyPr wrap="square" anchor="t">
            <a:noAutofit/>
          </a:bodyPr>
          <a:lstStyle/>
          <a:p>
            <a:pPr algn="ctr">
              <a:lnSpc>
                <a:spcPct val="130000"/>
              </a:lnSpc>
            </a:pPr>
            <a:r>
              <a:rPr lang="en-US" sz="1227" b="1">
                <a:solidFill>
                  <a:schemeClr val="accent1">
                    <a:lumMod val="75000"/>
                  </a:schemeClr>
                </a:solidFill>
                <a:latin typeface="Arial"/>
                <a:cs typeface="Arial"/>
              </a:rPr>
              <a:t>target: </a:t>
            </a:r>
            <a:r>
              <a:rPr lang="en-US" sz="1227" b="1">
                <a:solidFill>
                  <a:srgbClr val="FF0000"/>
                </a:solidFill>
                <a:latin typeface="Arial"/>
                <a:cs typeface="Arial"/>
              </a:rPr>
              <a:t>10</a:t>
            </a:r>
            <a:r>
              <a:rPr lang="en-US" sz="1227" b="1" baseline="30000">
                <a:solidFill>
                  <a:srgbClr val="FF0000"/>
                </a:solidFill>
                <a:latin typeface="Arial"/>
                <a:cs typeface="Arial"/>
              </a:rPr>
              <a:t>-5</a:t>
            </a:r>
            <a:r>
              <a:rPr lang="en-US" sz="1227" b="1">
                <a:solidFill>
                  <a:srgbClr val="FF0000"/>
                </a:solidFill>
                <a:latin typeface="Arial"/>
                <a:cs typeface="Arial"/>
              </a:rPr>
              <a:t> </a:t>
            </a:r>
            <a:r>
              <a:rPr lang="en-US" sz="1227" b="1">
                <a:solidFill>
                  <a:schemeClr val="accent1">
                    <a:lumMod val="75000"/>
                  </a:schemeClr>
                </a:solidFill>
                <a:latin typeface="Arial"/>
                <a:cs typeface="Arial"/>
              </a:rPr>
              <a:t>with E</a:t>
            </a:r>
            <a:r>
              <a:rPr lang="en-US" sz="1227" b="1">
                <a:solidFill>
                  <a:schemeClr val="accent1">
                    <a:lumMod val="75000"/>
                  </a:schemeClr>
                </a:solidFill>
                <a:latin typeface="Symbol" charset="2"/>
                <a:cs typeface="Symbol" charset="2"/>
              </a:rPr>
              <a:t>g</a:t>
            </a:r>
            <a:r>
              <a:rPr lang="en-US" sz="1227" b="1">
                <a:solidFill>
                  <a:schemeClr val="accent1">
                    <a:lumMod val="75000"/>
                  </a:schemeClr>
                </a:solidFill>
                <a:latin typeface="Arial"/>
                <a:cs typeface="Arial"/>
              </a:rPr>
              <a:t> ≤ 1.3 MeV (“optimal” according to IAEA)</a:t>
            </a:r>
          </a:p>
        </p:txBody>
      </p:sp>
      <p:grpSp>
        <p:nvGrpSpPr>
          <p:cNvPr id="47" name="Group 46">
            <a:extLst>
              <a:ext uri="{FF2B5EF4-FFF2-40B4-BE49-F238E27FC236}">
                <a16:creationId xmlns:a16="http://schemas.microsoft.com/office/drawing/2014/main" id="{D1D5C82E-C7A3-CB43-B3BC-088844932F2A}"/>
              </a:ext>
            </a:extLst>
          </p:cNvPr>
          <p:cNvGrpSpPr/>
          <p:nvPr/>
        </p:nvGrpSpPr>
        <p:grpSpPr>
          <a:xfrm rot="10800000" flipH="1">
            <a:off x="5591227" y="5835371"/>
            <a:ext cx="685080" cy="273720"/>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82" name="Striped Right Arrow 105">
              <a:extLst>
                <a:ext uri="{FF2B5EF4-FFF2-40B4-BE49-F238E27FC236}">
                  <a16:creationId xmlns:a16="http://schemas.microsoft.com/office/drawing/2014/main" id="{F9B4F67B-55CE-A741-944D-F9F02DB121D5}"/>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83" name="Rectangle 82">
              <a:extLst>
                <a:ext uri="{FF2B5EF4-FFF2-40B4-BE49-F238E27FC236}">
                  <a16:creationId xmlns:a16="http://schemas.microsoft.com/office/drawing/2014/main" id="{646E01DE-B5C1-EB4C-9D49-47E559B01E63}"/>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sp>
          <p:nvSpPr>
            <p:cNvPr id="84" name="Rectangle 83">
              <a:extLst>
                <a:ext uri="{FF2B5EF4-FFF2-40B4-BE49-F238E27FC236}">
                  <a16:creationId xmlns:a16="http://schemas.microsoft.com/office/drawing/2014/main" id="{803383CE-0CF0-A049-8593-AF6D850CA827}"/>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77"/>
            </a:p>
          </p:txBody>
        </p:sp>
      </p:grpSp>
      <p:sp>
        <p:nvSpPr>
          <p:cNvPr id="85" name="Alternate Process 84">
            <a:extLst>
              <a:ext uri="{FF2B5EF4-FFF2-40B4-BE49-F238E27FC236}">
                <a16:creationId xmlns:a16="http://schemas.microsoft.com/office/drawing/2014/main" id="{A9E2CE62-704E-7840-92C9-35B14DE1B862}"/>
              </a:ext>
            </a:extLst>
          </p:cNvPr>
          <p:cNvSpPr/>
          <p:nvPr/>
        </p:nvSpPr>
        <p:spPr>
          <a:xfrm>
            <a:off x="6393977" y="5708946"/>
            <a:ext cx="5335831" cy="437822"/>
          </a:xfrm>
          <a:prstGeom prst="flowChartAlternateProcess">
            <a:avLst/>
          </a:prstGeom>
          <a:solidFill>
            <a:srgbClr val="F4E478"/>
          </a:solidFill>
          <a:scene3d>
            <a:camera prst="orthographicFront"/>
            <a:lightRig rig="threePt" dir="t"/>
          </a:scene3d>
          <a:sp3d>
            <a:bevelT/>
          </a:sp3d>
        </p:spPr>
        <p:txBody>
          <a:bodyPr wrap="square" anchor="t">
            <a:noAutofit/>
          </a:bodyPr>
          <a:lstStyle/>
          <a:p>
            <a:pPr algn="ctr">
              <a:lnSpc>
                <a:spcPct val="130000"/>
              </a:lnSpc>
            </a:pPr>
            <a:r>
              <a:rPr lang="en-US" sz="1227" b="1">
                <a:solidFill>
                  <a:schemeClr val="accent1">
                    <a:lumMod val="75000"/>
                  </a:schemeClr>
                </a:solidFill>
                <a:latin typeface="Arial"/>
                <a:cs typeface="Arial"/>
              </a:rPr>
              <a:t>obtained: </a:t>
            </a:r>
            <a:r>
              <a:rPr lang="en-US" sz="1227" b="1">
                <a:solidFill>
                  <a:srgbClr val="FF0000"/>
                </a:solidFill>
                <a:latin typeface="Arial"/>
                <a:cs typeface="Arial"/>
              </a:rPr>
              <a:t>10</a:t>
            </a:r>
            <a:r>
              <a:rPr lang="en-US" sz="1227" b="1" baseline="30000">
                <a:solidFill>
                  <a:srgbClr val="FF0000"/>
                </a:solidFill>
                <a:latin typeface="Arial"/>
                <a:cs typeface="Arial"/>
              </a:rPr>
              <a:t>-10</a:t>
            </a:r>
            <a:r>
              <a:rPr lang="en-US" sz="1227" b="1">
                <a:solidFill>
                  <a:srgbClr val="FF0000"/>
                </a:solidFill>
                <a:latin typeface="Arial"/>
                <a:cs typeface="Arial"/>
              </a:rPr>
              <a:t> </a:t>
            </a:r>
            <a:r>
              <a:rPr lang="en-US" sz="1227" b="1">
                <a:solidFill>
                  <a:schemeClr val="accent1">
                    <a:lumMod val="75000"/>
                  </a:schemeClr>
                </a:solidFill>
                <a:latin typeface="Arial"/>
                <a:cs typeface="Arial"/>
              </a:rPr>
              <a:t>with E</a:t>
            </a:r>
            <a:r>
              <a:rPr lang="en-US" sz="1227" b="1">
                <a:solidFill>
                  <a:schemeClr val="accent1">
                    <a:lumMod val="75000"/>
                  </a:schemeClr>
                </a:solidFill>
                <a:latin typeface="Symbol" charset="2"/>
                <a:cs typeface="Symbol" charset="2"/>
              </a:rPr>
              <a:t>g</a:t>
            </a:r>
            <a:r>
              <a:rPr lang="en-US" sz="1227" b="1">
                <a:solidFill>
                  <a:schemeClr val="accent1">
                    <a:lumMod val="75000"/>
                  </a:schemeClr>
                </a:solidFill>
                <a:latin typeface="Arial"/>
                <a:cs typeface="Arial"/>
              </a:rPr>
              <a:t> ≤ 2.2 MeV (</a:t>
            </a:r>
            <a:r>
              <a:rPr lang="en-US" sz="1227" b="1">
                <a:solidFill>
                  <a:srgbClr val="FF0000"/>
                </a:solidFill>
                <a:latin typeface="Arial"/>
                <a:cs typeface="Arial"/>
              </a:rPr>
              <a:t>SiLiF</a:t>
            </a:r>
            <a:r>
              <a:rPr lang="en-US" sz="1227" b="1">
                <a:solidFill>
                  <a:schemeClr val="accent1">
                    <a:lumMod val="75000"/>
                  </a:schemeClr>
                </a:solidFill>
                <a:latin typeface="Arial"/>
                <a:cs typeface="Arial"/>
              </a:rPr>
              <a:t> with threshold at 1.5 MeV)</a:t>
            </a:r>
          </a:p>
        </p:txBody>
      </p:sp>
    </p:spTree>
    <p:extLst>
      <p:ext uri="{BB962C8B-B14F-4D97-AF65-F5344CB8AC3E}">
        <p14:creationId xmlns:p14="http://schemas.microsoft.com/office/powerpoint/2010/main" val="217733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F_col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a:latin typeface="Arial"/>
            <a:cs typeface="Arial"/>
          </a:defRPr>
        </a:defPPr>
      </a:lstStyle>
    </a:txDef>
  </a:objectDefaults>
  <a:extraClrSchemeLst/>
  <a:extLst>
    <a:ext uri="{05A4C25C-085E-4340-85A3-A5531E510DB2}">
      <thm15:themeFamily xmlns:thm15="http://schemas.microsoft.com/office/thememl/2012/main" name="PF_colors" id="{6D47982B-4C01-D24B-8044-580B7957634A}" vid="{1D81E329-5E7A-7941-899D-8105FCCBFDF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PF_colors</Template>
  <TotalTime>14088</TotalTime>
  <Words>1442</Words>
  <Application>Microsoft Macintosh PowerPoint</Application>
  <PresentationFormat>Widescreen</PresentationFormat>
  <Paragraphs>336</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Symbol</vt:lpstr>
      <vt:lpstr>Times</vt:lpstr>
      <vt:lpstr>Times New Roman</vt:lpstr>
      <vt:lpstr>Tw Cen MT</vt:lpstr>
      <vt:lpstr>PF_colors</vt:lpstr>
      <vt:lpstr> Final Demo Meeting WP7 summary and results  25-Jan-2023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MICADO presentation</dc:title>
  <dc:creator>Alessandro Iovene</dc:creator>
  <cp:lastModifiedBy>Paolo Finocchiaro</cp:lastModifiedBy>
  <cp:revision>516</cp:revision>
  <dcterms:created xsi:type="dcterms:W3CDTF">2019-05-22T13:01:30Z</dcterms:created>
  <dcterms:modified xsi:type="dcterms:W3CDTF">2023-01-24T09:40:56Z</dcterms:modified>
</cp:coreProperties>
</file>