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60" r:id="rId6"/>
    <p:sldId id="306" r:id="rId7"/>
    <p:sldId id="262" r:id="rId8"/>
    <p:sldId id="275" r:id="rId9"/>
    <p:sldId id="266" r:id="rId10"/>
    <p:sldId id="283" r:id="rId11"/>
    <p:sldId id="310" r:id="rId12"/>
    <p:sldId id="309" r:id="rId13"/>
    <p:sldId id="284" r:id="rId14"/>
    <p:sldId id="272" r:id="rId15"/>
    <p:sldId id="285" r:id="rId16"/>
    <p:sldId id="286" r:id="rId17"/>
    <p:sldId id="287" r:id="rId18"/>
    <p:sldId id="307" r:id="rId19"/>
    <p:sldId id="273" r:id="rId20"/>
    <p:sldId id="274" r:id="rId21"/>
    <p:sldId id="288" r:id="rId22"/>
    <p:sldId id="289" r:id="rId23"/>
    <p:sldId id="290" r:id="rId24"/>
    <p:sldId id="291" r:id="rId25"/>
    <p:sldId id="293" r:id="rId26"/>
    <p:sldId id="294" r:id="rId27"/>
    <p:sldId id="295" r:id="rId28"/>
    <p:sldId id="296" r:id="rId29"/>
    <p:sldId id="265" r:id="rId30"/>
    <p:sldId id="304" r:id="rId31"/>
    <p:sldId id="300" r:id="rId32"/>
    <p:sldId id="258"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B9413B-35FF-2602-DBE1-D233B28A87DA}" v="534" dt="2023-01-13T10:30:51.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85"/>
    <p:restoredTop sz="94660"/>
  </p:normalViewPr>
  <p:slideViewPr>
    <p:cSldViewPr snapToGrid="0">
      <p:cViewPr varScale="1">
        <p:scale>
          <a:sx n="80" d="100"/>
          <a:sy n="80" d="100"/>
        </p:scale>
        <p:origin x="7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963A-C02A-44B3-810A-2B1D32A19381}" type="datetimeFigureOut">
              <a:rPr lang="it-IT" smtClean="0"/>
              <a:t>24/01/2023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E8E29-AD91-4DE6-A5E4-47F1DFC66592}" type="slidenum">
              <a:rPr lang="it-IT" smtClean="0"/>
              <a:t>‹N°›</a:t>
            </a:fld>
            <a:endParaRPr lang="it-IT"/>
          </a:p>
        </p:txBody>
      </p:sp>
    </p:spTree>
    <p:extLst>
      <p:ext uri="{BB962C8B-B14F-4D97-AF65-F5344CB8AC3E}">
        <p14:creationId xmlns:p14="http://schemas.microsoft.com/office/powerpoint/2010/main" val="143503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6CE8E29-AD91-4DE6-A5E4-47F1DFC66592}" type="slidenum">
              <a:rPr lang="it-IT" smtClean="0"/>
              <a:t>14</a:t>
            </a:fld>
            <a:endParaRPr lang="it-IT"/>
          </a:p>
        </p:txBody>
      </p:sp>
    </p:spTree>
    <p:extLst>
      <p:ext uri="{BB962C8B-B14F-4D97-AF65-F5344CB8AC3E}">
        <p14:creationId xmlns:p14="http://schemas.microsoft.com/office/powerpoint/2010/main" val="3387408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1.png"/><Relationship Id="rId5" Type="http://schemas.openxmlformats.org/officeDocument/2006/relationships/image" Target="../media/image6.jpe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921D9B-5643-4592-AA97-B6966770A29C}"/>
              </a:ext>
            </a:extLst>
          </p:cNvPr>
          <p:cNvSpPr>
            <a:spLocks noGrp="1"/>
          </p:cNvSpPr>
          <p:nvPr>
            <p:ph type="ctrTitle"/>
          </p:nvPr>
        </p:nvSpPr>
        <p:spPr>
          <a:xfrm>
            <a:off x="1524000" y="2236126"/>
            <a:ext cx="9144000" cy="1765570"/>
          </a:xfrm>
        </p:spPr>
        <p:txBody>
          <a:bodyPr anchor="b"/>
          <a:lstStyle>
            <a:lvl1pPr algn="ctr">
              <a:defRPr sz="6000" b="1"/>
            </a:lvl1pPr>
          </a:lstStyle>
          <a:p>
            <a:r>
              <a:rPr lang="it-IT" dirty="0"/>
              <a:t>Fare clic per modificare lo stile del titolo dello schema</a:t>
            </a:r>
          </a:p>
        </p:txBody>
      </p:sp>
      <p:sp>
        <p:nvSpPr>
          <p:cNvPr id="17" name="Rettangolo 47">
            <a:extLst>
              <a:ext uri="{FF2B5EF4-FFF2-40B4-BE49-F238E27FC236}">
                <a16:creationId xmlns:a16="http://schemas.microsoft.com/office/drawing/2014/main" id="{F4EA2CBF-BC4B-4803-A8BB-002B8C8BA441}"/>
              </a:ext>
            </a:extLst>
          </p:cNvPr>
          <p:cNvSpPr/>
          <p:nvPr userDrawn="1"/>
        </p:nvSpPr>
        <p:spPr>
          <a:xfrm>
            <a:off x="162621" y="6371951"/>
            <a:ext cx="11866758" cy="384721"/>
          </a:xfrm>
          <a:prstGeom prst="rect">
            <a:avLst/>
          </a:prstGeom>
        </p:spPr>
        <p:txBody>
          <a:bodyPr wrap="square">
            <a:spAutoFit/>
          </a:bodyPr>
          <a:lstStyle/>
          <a:p>
            <a:pPr lvl="0" algn="ctr">
              <a:defRPr/>
            </a:pPr>
            <a:r>
              <a:rPr lang="en-GB" sz="950" b="1" spc="150" dirty="0">
                <a:solidFill>
                  <a:schemeClr val="tx2"/>
                </a:solidFill>
              </a:rPr>
              <a:t>CONFIDENTIAL. This document has been produced under Grant Agreement </a:t>
            </a:r>
            <a:r>
              <a:rPr lang="it-IT" sz="950" b="1" spc="150" dirty="0">
                <a:solidFill>
                  <a:schemeClr val="tx2"/>
                </a:solidFill>
              </a:rPr>
              <a:t>847641</a:t>
            </a:r>
            <a:r>
              <a:rPr lang="en-GB" sz="950" b="1" spc="150" dirty="0">
                <a:solidFill>
                  <a:schemeClr val="tx2"/>
                </a:solidFill>
              </a:rPr>
              <a:t>. This document and its contents remain the property of the beneficiaries of the MICADO Consortium and may not be distributed or reproduced without the express written approval of the MICADO Coordinator, CAEN </a:t>
            </a:r>
            <a:r>
              <a:rPr lang="en-GB" sz="950" b="1" spc="150" dirty="0" err="1">
                <a:solidFill>
                  <a:schemeClr val="tx2"/>
                </a:solidFill>
              </a:rPr>
              <a:t>SpA</a:t>
            </a:r>
            <a:r>
              <a:rPr lang="en-GB" sz="950" b="1" spc="150" dirty="0">
                <a:solidFill>
                  <a:schemeClr val="tx2"/>
                </a:solidFill>
              </a:rPr>
              <a:t>.</a:t>
            </a:r>
          </a:p>
        </p:txBody>
      </p:sp>
      <p:pic>
        <p:nvPicPr>
          <p:cNvPr id="5" name="Immagine 3" descr="Immagine che contiene clipart&#10;&#10;Descrizione generata automaticamente">
            <a:extLst>
              <a:ext uri="{FF2B5EF4-FFF2-40B4-BE49-F238E27FC236}">
                <a16:creationId xmlns:a16="http://schemas.microsoft.com/office/drawing/2014/main" id="{0D7960CC-A473-490A-ACF0-1D50529E557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995180" y="617435"/>
            <a:ext cx="5882640" cy="1544194"/>
          </a:xfrm>
          <a:prstGeom prst="rect">
            <a:avLst/>
          </a:prstGeom>
          <a:ln w="12700">
            <a:noFill/>
          </a:ln>
        </p:spPr>
      </p:pic>
      <p:grpSp>
        <p:nvGrpSpPr>
          <p:cNvPr id="14" name="Group 13">
            <a:extLst>
              <a:ext uri="{FF2B5EF4-FFF2-40B4-BE49-F238E27FC236}">
                <a16:creationId xmlns:a16="http://schemas.microsoft.com/office/drawing/2014/main" id="{053A54A1-98CA-4336-A149-E3E1A3AAFA7A}"/>
              </a:ext>
            </a:extLst>
          </p:cNvPr>
          <p:cNvGrpSpPr/>
          <p:nvPr userDrawn="1"/>
        </p:nvGrpSpPr>
        <p:grpSpPr>
          <a:xfrm>
            <a:off x="2539346" y="4397258"/>
            <a:ext cx="6755863" cy="1063885"/>
            <a:chOff x="2690553" y="4621874"/>
            <a:chExt cx="6810896" cy="1063885"/>
          </a:xfrm>
        </p:grpSpPr>
        <p:sp>
          <p:nvSpPr>
            <p:cNvPr id="7" name="Speech Bubble: Rectangle with Corners Rounded 6">
              <a:extLst>
                <a:ext uri="{FF2B5EF4-FFF2-40B4-BE49-F238E27FC236}">
                  <a16:creationId xmlns:a16="http://schemas.microsoft.com/office/drawing/2014/main" id="{9FBFC076-187E-4C80-8DFA-DC36B47BE061}"/>
                </a:ext>
              </a:extLst>
            </p:cNvPr>
            <p:cNvSpPr/>
            <p:nvPr userDrawn="1"/>
          </p:nvSpPr>
          <p:spPr>
            <a:xfrm>
              <a:off x="4671753" y="4688377"/>
              <a:ext cx="4829694" cy="997382"/>
            </a:xfrm>
            <a:prstGeom prst="wedgeRoundRectCallout">
              <a:avLst>
                <a:gd name="adj1" fmla="val -20661"/>
                <a:gd name="adj2" fmla="val 102506"/>
                <a:gd name="adj3" fmla="val 16667"/>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a16="http://schemas.microsoft.com/office/drawing/2014/main" id="{935F9721-ABD9-41A3-B69C-418AB7501118}"/>
                </a:ext>
              </a:extLst>
            </p:cNvPr>
            <p:cNvSpPr/>
            <p:nvPr userDrawn="1"/>
          </p:nvSpPr>
          <p:spPr>
            <a:xfrm>
              <a:off x="2690553" y="4621874"/>
              <a:ext cx="6810896" cy="1063885"/>
            </a:xfrm>
            <a:prstGeom prst="flowChartAlternateProcess">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grpSp>
      <p:sp>
        <p:nvSpPr>
          <p:cNvPr id="9" name="Text Placeholder 8">
            <a:extLst>
              <a:ext uri="{FF2B5EF4-FFF2-40B4-BE49-F238E27FC236}">
                <a16:creationId xmlns:a16="http://schemas.microsoft.com/office/drawing/2014/main" id="{DDB64A98-D670-44B3-A895-572DD57F786C}"/>
              </a:ext>
            </a:extLst>
          </p:cNvPr>
          <p:cNvSpPr>
            <a:spLocks noGrp="1"/>
          </p:cNvSpPr>
          <p:nvPr>
            <p:ph type="body" sz="quarter" idx="10"/>
          </p:nvPr>
        </p:nvSpPr>
        <p:spPr>
          <a:xfrm>
            <a:off x="2704063" y="4471757"/>
            <a:ext cx="6464875" cy="914889"/>
          </a:xfrm>
        </p:spPr>
        <p:txBody>
          <a:bodyPr/>
          <a:lstStyle>
            <a:lvl1pPr marL="0" indent="0" algn="ctr">
              <a:buNone/>
              <a:defRPr b="1">
                <a:solidFill>
                  <a:schemeClr val="bg1"/>
                </a:solidFill>
              </a:defRPr>
            </a:lvl1pPr>
            <a:lvl2pPr>
              <a:defRPr>
                <a:solidFill>
                  <a:schemeClr val="bg1"/>
                </a:solidFill>
              </a:defRPr>
            </a:lvl2pPr>
            <a:lvl3pPr marL="914400" indent="0">
              <a:buNone/>
              <a:defRPr/>
            </a:lvl3pPr>
            <a:lvl4pPr>
              <a:defRPr>
                <a:solidFill>
                  <a:schemeClr val="bg1"/>
                </a:solidFill>
              </a:defRPr>
            </a:lvl4pPr>
            <a:lvl5pPr>
              <a:defRPr>
                <a:solidFill>
                  <a:schemeClr val="bg1"/>
                </a:solidFill>
              </a:defRPr>
            </a:lvl5pPr>
          </a:lstStyle>
          <a:p>
            <a:pPr lvl="0"/>
            <a:endParaRPr lang="en-US" dirty="0"/>
          </a:p>
        </p:txBody>
      </p:sp>
    </p:spTree>
    <p:extLst>
      <p:ext uri="{BB962C8B-B14F-4D97-AF65-F5344CB8AC3E}">
        <p14:creationId xmlns:p14="http://schemas.microsoft.com/office/powerpoint/2010/main" val="117593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08F880-D9D8-49C2-BB29-02960000461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8AB0D0B-E086-4756-9936-97C2B3AB6CD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B2E8AF7-3FDB-4DF0-88A0-56EF222CDCAA}"/>
              </a:ext>
            </a:extLst>
          </p:cNvPr>
          <p:cNvSpPr>
            <a:spLocks noGrp="1"/>
          </p:cNvSpPr>
          <p:nvPr>
            <p:ph type="dt" sz="half" idx="10"/>
          </p:nvPr>
        </p:nvSpPr>
        <p:spPr/>
        <p:txBody>
          <a:bodyPr/>
          <a:lstStyle/>
          <a:p>
            <a:fld id="{AB438EAE-C153-4C25-9231-26AB4B6449E3}" type="datetime1">
              <a:rPr lang="en-US" smtClean="0"/>
              <a:t>1/24/2023</a:t>
            </a:fld>
            <a:endParaRPr lang="it-IT"/>
          </a:p>
        </p:txBody>
      </p:sp>
      <p:sp>
        <p:nvSpPr>
          <p:cNvPr id="5" name="Segnaposto piè di pagina 4">
            <a:extLst>
              <a:ext uri="{FF2B5EF4-FFF2-40B4-BE49-F238E27FC236}">
                <a16:creationId xmlns:a16="http://schemas.microsoft.com/office/drawing/2014/main" id="{100685DA-499E-4C6D-AD2D-E7B10CCBC44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B09B661-A38E-4E9D-8405-D99C316896E7}"/>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27392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B8B0BCC-041D-445D-82E9-CCEDC8F14CC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1C557D3-756C-43E6-B50D-408908657F4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C3995A6-9075-450E-8DC0-88071F433A64}"/>
              </a:ext>
            </a:extLst>
          </p:cNvPr>
          <p:cNvSpPr>
            <a:spLocks noGrp="1"/>
          </p:cNvSpPr>
          <p:nvPr>
            <p:ph type="dt" sz="half" idx="10"/>
          </p:nvPr>
        </p:nvSpPr>
        <p:spPr/>
        <p:txBody>
          <a:bodyPr/>
          <a:lstStyle/>
          <a:p>
            <a:fld id="{01EB66D3-D920-4B97-8879-52ED46C965FF}" type="datetime1">
              <a:rPr lang="en-US" smtClean="0"/>
              <a:t>1/24/2023</a:t>
            </a:fld>
            <a:endParaRPr lang="it-IT"/>
          </a:p>
        </p:txBody>
      </p:sp>
      <p:sp>
        <p:nvSpPr>
          <p:cNvPr id="5" name="Segnaposto piè di pagina 4">
            <a:extLst>
              <a:ext uri="{FF2B5EF4-FFF2-40B4-BE49-F238E27FC236}">
                <a16:creationId xmlns:a16="http://schemas.microsoft.com/office/drawing/2014/main" id="{B762EFCB-8FFC-47FE-B82F-2C2B5C01DE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999A20-8A67-4665-8F72-7B268D760148}"/>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114721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slide and thanks">
    <p:spTree>
      <p:nvGrpSpPr>
        <p:cNvPr id="1" name=""/>
        <p:cNvGrpSpPr/>
        <p:nvPr/>
      </p:nvGrpSpPr>
      <p:grpSpPr>
        <a:xfrm>
          <a:off x="0" y="0"/>
          <a:ext cx="0" cy="0"/>
          <a:chOff x="0" y="0"/>
          <a:chExt cx="0" cy="0"/>
        </a:xfrm>
      </p:grpSpPr>
      <p:pic>
        <p:nvPicPr>
          <p:cNvPr id="6" name="Immagine 31">
            <a:extLst>
              <a:ext uri="{FF2B5EF4-FFF2-40B4-BE49-F238E27FC236}">
                <a16:creationId xmlns:a16="http://schemas.microsoft.com/office/drawing/2014/main" id="{60B70ABD-D32A-44C6-9CFC-25D80BC121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78" y="6132296"/>
            <a:ext cx="1728000" cy="487279"/>
          </a:xfrm>
          <a:prstGeom prst="rect">
            <a:avLst/>
          </a:prstGeom>
        </p:spPr>
      </p:pic>
      <p:pic>
        <p:nvPicPr>
          <p:cNvPr id="7" name="Immagine 35">
            <a:extLst>
              <a:ext uri="{FF2B5EF4-FFF2-40B4-BE49-F238E27FC236}">
                <a16:creationId xmlns:a16="http://schemas.microsoft.com/office/drawing/2014/main" id="{8E03EBA7-54CC-4E2B-AAD8-4FAB6A17206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162686" y="5951836"/>
            <a:ext cx="828000" cy="800898"/>
          </a:xfrm>
          <a:prstGeom prst="rect">
            <a:avLst/>
          </a:prstGeom>
        </p:spPr>
      </p:pic>
      <p:pic>
        <p:nvPicPr>
          <p:cNvPr id="8" name="Immagine 37">
            <a:extLst>
              <a:ext uri="{FF2B5EF4-FFF2-40B4-BE49-F238E27FC236}">
                <a16:creationId xmlns:a16="http://schemas.microsoft.com/office/drawing/2014/main" id="{14D39EEE-AD44-49FA-8648-E8D15BEE34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878025" y="6044829"/>
            <a:ext cx="827999" cy="620999"/>
          </a:xfrm>
          <a:prstGeom prst="rect">
            <a:avLst/>
          </a:prstGeom>
        </p:spPr>
      </p:pic>
      <p:pic>
        <p:nvPicPr>
          <p:cNvPr id="9" name="Immagine 38">
            <a:extLst>
              <a:ext uri="{FF2B5EF4-FFF2-40B4-BE49-F238E27FC236}">
                <a16:creationId xmlns:a16="http://schemas.microsoft.com/office/drawing/2014/main" id="{2772A6C4-70F5-4577-97D7-E66E0489548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716001" y="6052120"/>
            <a:ext cx="1475999" cy="600329"/>
          </a:xfrm>
          <a:prstGeom prst="rect">
            <a:avLst/>
          </a:prstGeom>
        </p:spPr>
      </p:pic>
      <p:pic>
        <p:nvPicPr>
          <p:cNvPr id="10" name="Immagine 39">
            <a:extLst>
              <a:ext uri="{FF2B5EF4-FFF2-40B4-BE49-F238E27FC236}">
                <a16:creationId xmlns:a16="http://schemas.microsoft.com/office/drawing/2014/main" id="{C14A6089-B949-450E-B00B-6194F8CA5F2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857517" y="6044829"/>
            <a:ext cx="1260000" cy="614913"/>
          </a:xfrm>
          <a:prstGeom prst="rect">
            <a:avLst/>
          </a:prstGeom>
        </p:spPr>
      </p:pic>
      <p:pic>
        <p:nvPicPr>
          <p:cNvPr id="11" name="Immagine 40" descr="Immagine che contiene clipart&#10;&#10;Descrizione generata automaticamente">
            <a:extLst>
              <a:ext uri="{FF2B5EF4-FFF2-40B4-BE49-F238E27FC236}">
                <a16:creationId xmlns:a16="http://schemas.microsoft.com/office/drawing/2014/main" id="{126D37AF-6518-426A-AA66-3C80236BF61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44403" y="6154285"/>
            <a:ext cx="1323219" cy="396000"/>
          </a:xfrm>
          <a:prstGeom prst="rect">
            <a:avLst/>
          </a:prstGeom>
        </p:spPr>
      </p:pic>
      <p:pic>
        <p:nvPicPr>
          <p:cNvPr id="12" name="Immagine 41" descr="Immagine che contiene clipart&#10;&#10;Descrizione generata automaticamente">
            <a:extLst>
              <a:ext uri="{FF2B5EF4-FFF2-40B4-BE49-F238E27FC236}">
                <a16:creationId xmlns:a16="http://schemas.microsoft.com/office/drawing/2014/main" id="{BD018A7B-283B-4537-8A7F-07112487148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42522" y="6028285"/>
            <a:ext cx="1287850" cy="648000"/>
          </a:xfrm>
          <a:prstGeom prst="rect">
            <a:avLst/>
          </a:prstGeom>
        </p:spPr>
      </p:pic>
      <p:sp>
        <p:nvSpPr>
          <p:cNvPr id="14" name="Rectangle 3">
            <a:extLst>
              <a:ext uri="{FF2B5EF4-FFF2-40B4-BE49-F238E27FC236}">
                <a16:creationId xmlns:a16="http://schemas.microsoft.com/office/drawing/2014/main" id="{59F3C9B0-8BCB-42AE-B239-CD8F01C75E66}"/>
              </a:ext>
            </a:extLst>
          </p:cNvPr>
          <p:cNvSpPr/>
          <p:nvPr userDrawn="1"/>
        </p:nvSpPr>
        <p:spPr>
          <a:xfrm>
            <a:off x="1562792" y="270926"/>
            <a:ext cx="10274736" cy="384721"/>
          </a:xfrm>
          <a:prstGeom prst="rect">
            <a:avLst/>
          </a:prstGeom>
        </p:spPr>
        <p:txBody>
          <a:bodyPr wrap="square">
            <a:spAutoFit/>
          </a:bodyPr>
          <a:lstStyle/>
          <a:p>
            <a:pPr algn="just"/>
            <a:r>
              <a:rPr lang="en-GB" sz="950" b="1" spc="150" dirty="0">
                <a:solidFill>
                  <a:schemeClr val="tx2"/>
                </a:solidFill>
              </a:rPr>
              <a:t>This project has received funding from the European Union’s Horizon 2020 research and innovation programme under grant agreement No 847641. This text reflects only the author’s views and the Commission is not liable for any use that may be made of the information contained therein. </a:t>
            </a:r>
          </a:p>
        </p:txBody>
      </p:sp>
      <p:pic>
        <p:nvPicPr>
          <p:cNvPr id="15" name="Picture 25" descr="\\SRVT\Work\TOICA\Dissemination\EU flag\flag_yellow_low.jpg">
            <a:extLst>
              <a:ext uri="{FF2B5EF4-FFF2-40B4-BE49-F238E27FC236}">
                <a16:creationId xmlns:a16="http://schemas.microsoft.com/office/drawing/2014/main" id="{692F9B13-B637-4A09-9DDE-4BE3D0A09240}"/>
              </a:ext>
            </a:extLst>
          </p:cNvPr>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 y="7435"/>
            <a:ext cx="1562793" cy="923589"/>
          </a:xfrm>
          <a:prstGeom prst="rect">
            <a:avLst/>
          </a:prstGeom>
          <a:noFill/>
          <a:ln>
            <a:noFill/>
          </a:ln>
        </p:spPr>
      </p:pic>
      <p:pic>
        <p:nvPicPr>
          <p:cNvPr id="18" name="Immagine 3" descr="Immagine che contiene clipart&#10;&#10;Descrizione generata automaticamente">
            <a:extLst>
              <a:ext uri="{FF2B5EF4-FFF2-40B4-BE49-F238E27FC236}">
                <a16:creationId xmlns:a16="http://schemas.microsoft.com/office/drawing/2014/main" id="{77E1E7D1-6122-4A00-98B6-9B3DDBE0A67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68284" y="1821909"/>
            <a:ext cx="5882640" cy="1544194"/>
          </a:xfrm>
          <a:prstGeom prst="rect">
            <a:avLst/>
          </a:prstGeom>
          <a:ln w="12700">
            <a:noFill/>
          </a:ln>
        </p:spPr>
      </p:pic>
      <p:grpSp>
        <p:nvGrpSpPr>
          <p:cNvPr id="3" name="Group 2">
            <a:extLst>
              <a:ext uri="{FF2B5EF4-FFF2-40B4-BE49-F238E27FC236}">
                <a16:creationId xmlns:a16="http://schemas.microsoft.com/office/drawing/2014/main" id="{B76288B4-AD97-4165-AEDE-A8511173E380}"/>
              </a:ext>
            </a:extLst>
          </p:cNvPr>
          <p:cNvGrpSpPr/>
          <p:nvPr userDrawn="1"/>
        </p:nvGrpSpPr>
        <p:grpSpPr>
          <a:xfrm>
            <a:off x="3068284" y="3566159"/>
            <a:ext cx="5707306" cy="1063885"/>
            <a:chOff x="3068284" y="3566159"/>
            <a:chExt cx="5707306" cy="1063885"/>
          </a:xfrm>
        </p:grpSpPr>
        <p:sp>
          <p:nvSpPr>
            <p:cNvPr id="16" name="Speech Bubble: Rectangle with Corners Rounded 15">
              <a:extLst>
                <a:ext uri="{FF2B5EF4-FFF2-40B4-BE49-F238E27FC236}">
                  <a16:creationId xmlns:a16="http://schemas.microsoft.com/office/drawing/2014/main" id="{73647B66-579E-4CAF-8819-2935C296B0C8}"/>
                </a:ext>
              </a:extLst>
            </p:cNvPr>
            <p:cNvSpPr/>
            <p:nvPr userDrawn="1"/>
          </p:nvSpPr>
          <p:spPr>
            <a:xfrm>
              <a:off x="4921128" y="3632662"/>
              <a:ext cx="3449782" cy="997382"/>
            </a:xfrm>
            <a:prstGeom prst="wedgeRoundRectCallout">
              <a:avLst>
                <a:gd name="adj1" fmla="val -20661"/>
                <a:gd name="adj2" fmla="val 102506"/>
                <a:gd name="adj3" fmla="val 16667"/>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a:extLst>
                <a:ext uri="{FF2B5EF4-FFF2-40B4-BE49-F238E27FC236}">
                  <a16:creationId xmlns:a16="http://schemas.microsoft.com/office/drawing/2014/main" id="{4A7E9285-FA3C-43F9-AF94-D7A9E2F0A71C}"/>
                </a:ext>
              </a:extLst>
            </p:cNvPr>
            <p:cNvSpPr/>
            <p:nvPr userDrawn="1"/>
          </p:nvSpPr>
          <p:spPr>
            <a:xfrm>
              <a:off x="3068284" y="3566159"/>
              <a:ext cx="5707306" cy="1063885"/>
            </a:xfrm>
            <a:prstGeom prst="flowChartAlternateProcess">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Thanks for your attention</a:t>
              </a:r>
            </a:p>
          </p:txBody>
        </p:sp>
      </p:grpSp>
      <p:pic>
        <p:nvPicPr>
          <p:cNvPr id="4" name="Picture 3" descr="A close up of a logo&#10;&#10;Description automatically generated">
            <a:extLst>
              <a:ext uri="{FF2B5EF4-FFF2-40B4-BE49-F238E27FC236}">
                <a16:creationId xmlns:a16="http://schemas.microsoft.com/office/drawing/2014/main" id="{633ED8EC-2207-4807-BE54-FC6CB053CC6D}"/>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8068494" y="6183659"/>
            <a:ext cx="1475999" cy="337252"/>
          </a:xfrm>
          <a:prstGeom prst="rect">
            <a:avLst/>
          </a:prstGeom>
        </p:spPr>
      </p:pic>
      <p:pic>
        <p:nvPicPr>
          <p:cNvPr id="5" name="Picture 4" descr="A picture containing drawing, shirt&#10;&#10;Description automatically generated">
            <a:extLst>
              <a:ext uri="{FF2B5EF4-FFF2-40B4-BE49-F238E27FC236}">
                <a16:creationId xmlns:a16="http://schemas.microsoft.com/office/drawing/2014/main" id="{EA01875E-9D4C-354E-A7F0-348A7EF097C8}"/>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9622301" y="6014357"/>
            <a:ext cx="1044000" cy="738377"/>
          </a:xfrm>
          <a:prstGeom prst="rect">
            <a:avLst/>
          </a:prstGeom>
        </p:spPr>
      </p:pic>
    </p:spTree>
    <p:extLst>
      <p:ext uri="{BB962C8B-B14F-4D97-AF65-F5344CB8AC3E}">
        <p14:creationId xmlns:p14="http://schemas.microsoft.com/office/powerpoint/2010/main" val="504677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7BC94A-09D0-404B-9AD7-0CDD88DB16D2}"/>
              </a:ext>
            </a:extLst>
          </p:cNvPr>
          <p:cNvSpPr>
            <a:spLocks noGrp="1"/>
          </p:cNvSpPr>
          <p:nvPr>
            <p:ph type="title"/>
          </p:nvPr>
        </p:nvSpPr>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1A41D65C-E10E-4B05-A3EF-828F0432B1A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098EB32-0227-4105-9965-9931A798B3D0}"/>
              </a:ext>
            </a:extLst>
          </p:cNvPr>
          <p:cNvSpPr>
            <a:spLocks noGrp="1"/>
          </p:cNvSpPr>
          <p:nvPr>
            <p:ph type="dt" sz="half" idx="10"/>
          </p:nvPr>
        </p:nvSpPr>
        <p:spPr/>
        <p:txBody>
          <a:bodyPr/>
          <a:lstStyle/>
          <a:p>
            <a:fld id="{987866C6-9788-46EE-A644-812F08EA35E8}" type="datetime1">
              <a:rPr lang="en-US" smtClean="0"/>
              <a:t>1/24/2023</a:t>
            </a:fld>
            <a:endParaRPr lang="it-IT"/>
          </a:p>
        </p:txBody>
      </p:sp>
      <p:sp>
        <p:nvSpPr>
          <p:cNvPr id="5" name="Segnaposto piè di pagina 4">
            <a:extLst>
              <a:ext uri="{FF2B5EF4-FFF2-40B4-BE49-F238E27FC236}">
                <a16:creationId xmlns:a16="http://schemas.microsoft.com/office/drawing/2014/main" id="{3D5FA69F-8392-425C-B62C-ECD51CB94F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2B7751-C8AC-4A7B-AD34-63ECCF539AC2}"/>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129509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C00621-A13D-4F5B-B020-BE026AFD8D5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974D198-CFBD-4BFD-B7BC-8D93786323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1210821-1DC3-4F46-B5DD-48A167EB6C11}"/>
              </a:ext>
            </a:extLst>
          </p:cNvPr>
          <p:cNvSpPr>
            <a:spLocks noGrp="1"/>
          </p:cNvSpPr>
          <p:nvPr>
            <p:ph type="dt" sz="half" idx="10"/>
          </p:nvPr>
        </p:nvSpPr>
        <p:spPr/>
        <p:txBody>
          <a:bodyPr/>
          <a:lstStyle/>
          <a:p>
            <a:fld id="{D1BFB14E-67F0-40F0-ACAB-73FD397E6D90}" type="datetime1">
              <a:rPr lang="en-US" smtClean="0"/>
              <a:t>1/24/2023</a:t>
            </a:fld>
            <a:endParaRPr lang="it-IT"/>
          </a:p>
        </p:txBody>
      </p:sp>
      <p:sp>
        <p:nvSpPr>
          <p:cNvPr id="5" name="Segnaposto piè di pagina 4">
            <a:extLst>
              <a:ext uri="{FF2B5EF4-FFF2-40B4-BE49-F238E27FC236}">
                <a16:creationId xmlns:a16="http://schemas.microsoft.com/office/drawing/2014/main" id="{1F42013B-AEFE-44B9-9F64-CF939917172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2D4AEBF-4477-4FFB-BCC4-2F5A3B8BB53E}"/>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391075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6DD324-3065-4411-A8E7-F1665D15624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50441C-B45A-4238-B9E3-6625B29DBFF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ED583E1-9406-4D74-AB84-2074F41CDD7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B11B6C6-3855-44E6-90BF-788904BE9708}"/>
              </a:ext>
            </a:extLst>
          </p:cNvPr>
          <p:cNvSpPr>
            <a:spLocks noGrp="1"/>
          </p:cNvSpPr>
          <p:nvPr>
            <p:ph type="dt" sz="half" idx="10"/>
          </p:nvPr>
        </p:nvSpPr>
        <p:spPr/>
        <p:txBody>
          <a:bodyPr/>
          <a:lstStyle/>
          <a:p>
            <a:fld id="{6CA90ADD-CD77-4BCB-9ED8-4B9DABC80972}" type="datetime1">
              <a:rPr lang="en-US" smtClean="0"/>
              <a:t>1/24/2023</a:t>
            </a:fld>
            <a:endParaRPr lang="it-IT"/>
          </a:p>
        </p:txBody>
      </p:sp>
      <p:sp>
        <p:nvSpPr>
          <p:cNvPr id="6" name="Segnaposto piè di pagina 5">
            <a:extLst>
              <a:ext uri="{FF2B5EF4-FFF2-40B4-BE49-F238E27FC236}">
                <a16:creationId xmlns:a16="http://schemas.microsoft.com/office/drawing/2014/main" id="{5EA67176-40E4-4E97-B769-E9FF78097DF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1737608-4C24-4AF1-8F62-36A3ABFAFA4C}"/>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3783958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AED148-2647-46E2-89D7-5CCEADD8F7B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405093D-A305-4F6A-9DA3-A654D9B0E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EFC3590-5FE0-4F11-A029-613EB988981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DF1ABE9-E437-4123-829E-9883526946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5CE2512-928F-4965-8E1E-D39992EA715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ABA45AD-05F9-4BA8-A230-9D3C2A348F46}"/>
              </a:ext>
            </a:extLst>
          </p:cNvPr>
          <p:cNvSpPr>
            <a:spLocks noGrp="1"/>
          </p:cNvSpPr>
          <p:nvPr>
            <p:ph type="dt" sz="half" idx="10"/>
          </p:nvPr>
        </p:nvSpPr>
        <p:spPr/>
        <p:txBody>
          <a:bodyPr/>
          <a:lstStyle/>
          <a:p>
            <a:fld id="{8403D3D4-4CE9-4DBB-B1F9-2F1C007532EA}" type="datetime1">
              <a:rPr lang="en-US" smtClean="0"/>
              <a:t>1/24/2023</a:t>
            </a:fld>
            <a:endParaRPr lang="it-IT"/>
          </a:p>
        </p:txBody>
      </p:sp>
      <p:sp>
        <p:nvSpPr>
          <p:cNvPr id="8" name="Segnaposto piè di pagina 7">
            <a:extLst>
              <a:ext uri="{FF2B5EF4-FFF2-40B4-BE49-F238E27FC236}">
                <a16:creationId xmlns:a16="http://schemas.microsoft.com/office/drawing/2014/main" id="{BB100A67-B74B-4CC4-8FAC-3E2B66D883A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622249F-74D3-489D-8F11-66680C51B193}"/>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2861488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2433B8-B60F-43BD-BD80-6D539405837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EFC06A9-CC99-4B11-9F8C-EACF8E1F6CD3}"/>
              </a:ext>
            </a:extLst>
          </p:cNvPr>
          <p:cNvSpPr>
            <a:spLocks noGrp="1"/>
          </p:cNvSpPr>
          <p:nvPr>
            <p:ph type="dt" sz="half" idx="10"/>
          </p:nvPr>
        </p:nvSpPr>
        <p:spPr/>
        <p:txBody>
          <a:bodyPr/>
          <a:lstStyle/>
          <a:p>
            <a:fld id="{521DFEAF-5027-4FCE-AD42-887B7EAE8E12}" type="datetime1">
              <a:rPr lang="en-US" smtClean="0"/>
              <a:t>1/24/2023</a:t>
            </a:fld>
            <a:endParaRPr lang="it-IT"/>
          </a:p>
        </p:txBody>
      </p:sp>
      <p:sp>
        <p:nvSpPr>
          <p:cNvPr id="4" name="Segnaposto piè di pagina 3">
            <a:extLst>
              <a:ext uri="{FF2B5EF4-FFF2-40B4-BE49-F238E27FC236}">
                <a16:creationId xmlns:a16="http://schemas.microsoft.com/office/drawing/2014/main" id="{D9FF60DC-04A5-47EF-8862-1E090F91B19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F0590AD-93EA-4727-9CC5-AB19F94494A7}"/>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2920989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5CF65D3-84BD-4979-A94F-6F5EA1F88CBA}"/>
              </a:ext>
            </a:extLst>
          </p:cNvPr>
          <p:cNvSpPr>
            <a:spLocks noGrp="1"/>
          </p:cNvSpPr>
          <p:nvPr>
            <p:ph type="dt" sz="half" idx="10"/>
          </p:nvPr>
        </p:nvSpPr>
        <p:spPr/>
        <p:txBody>
          <a:bodyPr/>
          <a:lstStyle/>
          <a:p>
            <a:fld id="{E6306B1E-134F-476E-84DD-AC0C2B1A17BF}" type="datetime1">
              <a:rPr lang="en-US" smtClean="0"/>
              <a:t>1/24/2023</a:t>
            </a:fld>
            <a:endParaRPr lang="it-IT"/>
          </a:p>
        </p:txBody>
      </p:sp>
      <p:sp>
        <p:nvSpPr>
          <p:cNvPr id="3" name="Segnaposto piè di pagina 2">
            <a:extLst>
              <a:ext uri="{FF2B5EF4-FFF2-40B4-BE49-F238E27FC236}">
                <a16:creationId xmlns:a16="http://schemas.microsoft.com/office/drawing/2014/main" id="{1B67F77F-7CF6-4C21-98F9-185807EAAA6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CEC1CF4-B263-44F2-8498-71D19A33E0E0}"/>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379286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B5382E-19C4-4F60-BE75-CE4A7BA15A6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E21B786-F042-4CF4-91BC-F7325C46D9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1537F49-93AC-460C-9647-0D32AAFB7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D37EC67-5894-41F8-A468-20D35E7AF3BA}"/>
              </a:ext>
            </a:extLst>
          </p:cNvPr>
          <p:cNvSpPr>
            <a:spLocks noGrp="1"/>
          </p:cNvSpPr>
          <p:nvPr>
            <p:ph type="dt" sz="half" idx="10"/>
          </p:nvPr>
        </p:nvSpPr>
        <p:spPr/>
        <p:txBody>
          <a:bodyPr/>
          <a:lstStyle/>
          <a:p>
            <a:fld id="{FDC521EA-0F3A-4A0D-811B-2B5D91761C15}" type="datetime1">
              <a:rPr lang="en-US" smtClean="0"/>
              <a:t>1/24/2023</a:t>
            </a:fld>
            <a:endParaRPr lang="it-IT"/>
          </a:p>
        </p:txBody>
      </p:sp>
      <p:sp>
        <p:nvSpPr>
          <p:cNvPr id="6" name="Segnaposto piè di pagina 5">
            <a:extLst>
              <a:ext uri="{FF2B5EF4-FFF2-40B4-BE49-F238E27FC236}">
                <a16:creationId xmlns:a16="http://schemas.microsoft.com/office/drawing/2014/main" id="{F2E6F990-8D25-4D15-8071-CDAF6F4C9DA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8CFBB1D-1B90-4438-BDDE-AE5BEDD3F0F1}"/>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507834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73270D-3994-45FB-BFD4-9366C761DF1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8969289-374E-4E21-8BD8-D5E29F8127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3D1EED0-A576-449C-BD17-55E68D79E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E3A9409-B1A1-4F5B-9B7A-A865923DC323}"/>
              </a:ext>
            </a:extLst>
          </p:cNvPr>
          <p:cNvSpPr>
            <a:spLocks noGrp="1"/>
          </p:cNvSpPr>
          <p:nvPr>
            <p:ph type="dt" sz="half" idx="10"/>
          </p:nvPr>
        </p:nvSpPr>
        <p:spPr/>
        <p:txBody>
          <a:bodyPr/>
          <a:lstStyle/>
          <a:p>
            <a:fld id="{C6C47D58-331D-40B1-A0C1-1237A14BD153}" type="datetime1">
              <a:rPr lang="en-US" smtClean="0"/>
              <a:t>1/24/2023</a:t>
            </a:fld>
            <a:endParaRPr lang="it-IT"/>
          </a:p>
        </p:txBody>
      </p:sp>
      <p:sp>
        <p:nvSpPr>
          <p:cNvPr id="6" name="Segnaposto piè di pagina 5">
            <a:extLst>
              <a:ext uri="{FF2B5EF4-FFF2-40B4-BE49-F238E27FC236}">
                <a16:creationId xmlns:a16="http://schemas.microsoft.com/office/drawing/2014/main" id="{01A6B0F2-8A9F-40D8-A005-23DA12DB6EF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245561D-DDD1-4C4C-A0A6-7E1E61946504}"/>
              </a:ext>
            </a:extLst>
          </p:cNvPr>
          <p:cNvSpPr>
            <a:spLocks noGrp="1"/>
          </p:cNvSpPr>
          <p:nvPr>
            <p:ph type="sldNum" sz="quarter" idx="12"/>
          </p:nvPr>
        </p:nvSpPr>
        <p:spPr/>
        <p:txBody>
          <a:bodyPr/>
          <a:lstStyle/>
          <a:p>
            <a:fld id="{7ADC2682-86E0-43EF-9663-C77056E8D387}" type="slidenum">
              <a:rPr lang="it-IT" smtClean="0"/>
              <a:t>‹N°›</a:t>
            </a:fld>
            <a:endParaRPr lang="it-IT"/>
          </a:p>
        </p:txBody>
      </p:sp>
    </p:spTree>
    <p:extLst>
      <p:ext uri="{BB962C8B-B14F-4D97-AF65-F5344CB8AC3E}">
        <p14:creationId xmlns:p14="http://schemas.microsoft.com/office/powerpoint/2010/main" val="78128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magine 3" descr="Immagine che contiene clipart&#10;&#10;Descrizione generata automaticamente">
            <a:extLst>
              <a:ext uri="{FF2B5EF4-FFF2-40B4-BE49-F238E27FC236}">
                <a16:creationId xmlns:a16="http://schemas.microsoft.com/office/drawing/2014/main" id="{CD70090F-8BC8-402E-B289-91AA071EF05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9803194" y="7678"/>
            <a:ext cx="2388806" cy="627062"/>
          </a:xfrm>
          <a:prstGeom prst="rect">
            <a:avLst/>
          </a:prstGeom>
          <a:ln w="12700">
            <a:noFill/>
          </a:ln>
        </p:spPr>
      </p:pic>
      <p:sp>
        <p:nvSpPr>
          <p:cNvPr id="2" name="Segnaposto titolo 1">
            <a:extLst>
              <a:ext uri="{FF2B5EF4-FFF2-40B4-BE49-F238E27FC236}">
                <a16:creationId xmlns:a16="http://schemas.microsoft.com/office/drawing/2014/main" id="{682A18EB-3646-4DF6-96AB-7AB1EA428B48}"/>
              </a:ext>
            </a:extLst>
          </p:cNvPr>
          <p:cNvSpPr>
            <a:spLocks noGrp="1"/>
          </p:cNvSpPr>
          <p:nvPr>
            <p:ph type="title"/>
          </p:nvPr>
        </p:nvSpPr>
        <p:spPr>
          <a:xfrm>
            <a:off x="838200" y="634740"/>
            <a:ext cx="10515600" cy="1055948"/>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038B7FB0-0F27-4683-BF57-8BE41D0E8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718A4E60-CA63-42AE-92B5-C999640DB1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D4888"/>
                </a:solidFill>
              </a:defRPr>
            </a:lvl1pPr>
          </a:lstStyle>
          <a:p>
            <a:fld id="{90F22D52-6D45-40A7-A171-7E58B6603C06}" type="datetime1">
              <a:rPr lang="en-US" smtClean="0"/>
              <a:t>1/24/2023</a:t>
            </a:fld>
            <a:endParaRPr lang="it-IT" dirty="0"/>
          </a:p>
        </p:txBody>
      </p:sp>
      <p:sp>
        <p:nvSpPr>
          <p:cNvPr id="5" name="Segnaposto piè di pagina 4">
            <a:extLst>
              <a:ext uri="{FF2B5EF4-FFF2-40B4-BE49-F238E27FC236}">
                <a16:creationId xmlns:a16="http://schemas.microsoft.com/office/drawing/2014/main" id="{9736839B-8FF1-49DC-83FB-25BB2E9F9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D4888"/>
                </a:solidFill>
              </a:defRPr>
            </a:lvl1pPr>
          </a:lstStyle>
          <a:p>
            <a:endParaRPr lang="it-IT" dirty="0"/>
          </a:p>
        </p:txBody>
      </p:sp>
      <p:sp>
        <p:nvSpPr>
          <p:cNvPr id="6" name="Segnaposto numero diapositiva 5">
            <a:extLst>
              <a:ext uri="{FF2B5EF4-FFF2-40B4-BE49-F238E27FC236}">
                <a16:creationId xmlns:a16="http://schemas.microsoft.com/office/drawing/2014/main" id="{9A55F0AE-D811-491E-B64E-20492DABE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D4888"/>
                </a:solidFill>
              </a:defRPr>
            </a:lvl1pPr>
          </a:lstStyle>
          <a:p>
            <a:fld id="{7ADC2682-86E0-43EF-9663-C77056E8D387}" type="slidenum">
              <a:rPr lang="it-IT" smtClean="0"/>
              <a:pPr/>
              <a:t>‹N°›</a:t>
            </a:fld>
            <a:endParaRPr lang="it-IT" dirty="0"/>
          </a:p>
        </p:txBody>
      </p:sp>
    </p:spTree>
    <p:extLst>
      <p:ext uri="{BB962C8B-B14F-4D97-AF65-F5344CB8AC3E}">
        <p14:creationId xmlns:p14="http://schemas.microsoft.com/office/powerpoint/2010/main" val="1989466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D48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D488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D488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image" Target="../media/image35.t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04D8-36CA-4CA4-81FF-BB6FCF54979A}"/>
              </a:ext>
            </a:extLst>
          </p:cNvPr>
          <p:cNvSpPr>
            <a:spLocks noGrp="1"/>
          </p:cNvSpPr>
          <p:nvPr>
            <p:ph type="ctrTitle"/>
          </p:nvPr>
        </p:nvSpPr>
        <p:spPr>
          <a:xfrm>
            <a:off x="1524000" y="2121166"/>
            <a:ext cx="9144000" cy="1890997"/>
          </a:xfrm>
        </p:spPr>
        <p:txBody>
          <a:bodyPr anchor="ctr"/>
          <a:lstStyle/>
          <a:p>
            <a:r>
              <a:rPr lang="en-US" dirty="0"/>
              <a:t>WP6 – </a:t>
            </a:r>
            <a:r>
              <a:rPr lang="en-US" dirty="0" smtClean="0"/>
              <a:t>Photofission station</a:t>
            </a:r>
            <a:endParaRPr lang="en-US" b="1" dirty="0"/>
          </a:p>
        </p:txBody>
      </p:sp>
      <p:sp>
        <p:nvSpPr>
          <p:cNvPr id="4" name="Text Placeholder 3">
            <a:extLst>
              <a:ext uri="{FF2B5EF4-FFF2-40B4-BE49-F238E27FC236}">
                <a16:creationId xmlns:a16="http://schemas.microsoft.com/office/drawing/2014/main" id="{49AC6A6D-A10E-493E-836E-D0E9C7C58259}"/>
              </a:ext>
            </a:extLst>
          </p:cNvPr>
          <p:cNvSpPr>
            <a:spLocks noGrp="1"/>
          </p:cNvSpPr>
          <p:nvPr>
            <p:ph type="body" sz="quarter" idx="10"/>
          </p:nvPr>
        </p:nvSpPr>
        <p:spPr/>
        <p:txBody>
          <a:bodyPr>
            <a:normAutofit lnSpcReduction="10000"/>
          </a:bodyPr>
          <a:lstStyle/>
          <a:p>
            <a:r>
              <a:rPr lang="en-US" dirty="0" smtClean="0"/>
              <a:t>ENEA, the 25</a:t>
            </a:r>
            <a:r>
              <a:rPr lang="en-US" baseline="30000" dirty="0" smtClean="0"/>
              <a:t>th</a:t>
            </a:r>
            <a:r>
              <a:rPr lang="en-US" dirty="0" smtClean="0"/>
              <a:t> of January 2023</a:t>
            </a:r>
          </a:p>
          <a:p>
            <a:r>
              <a:rPr lang="en-US" dirty="0" smtClean="0"/>
              <a:t>Adrien SARI</a:t>
            </a:r>
            <a:endParaRPr lang="en-US" dirty="0"/>
          </a:p>
        </p:txBody>
      </p:sp>
    </p:spTree>
    <p:extLst>
      <p:ext uri="{BB962C8B-B14F-4D97-AF65-F5344CB8AC3E}">
        <p14:creationId xmlns:p14="http://schemas.microsoft.com/office/powerpoint/2010/main" val="2033855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smtClean="0"/>
              <a:t>Monte Carlo simulation study</a:t>
            </a:r>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10</a:t>
            </a:fld>
            <a:endParaRPr lang="it-IT" dirty="0"/>
          </a:p>
        </p:txBody>
      </p:sp>
      <p:sp>
        <p:nvSpPr>
          <p:cNvPr id="15" name="Segnaposto contenuto 2">
            <a:extLst>
              <a:ext uri="{FF2B5EF4-FFF2-40B4-BE49-F238E27FC236}">
                <a16:creationId xmlns:a16="http://schemas.microsoft.com/office/drawing/2014/main" id="{8EBA4FFC-D4F2-411F-A703-956B4E044066}"/>
              </a:ext>
            </a:extLst>
          </p:cNvPr>
          <p:cNvSpPr>
            <a:spLocks noGrp="1"/>
          </p:cNvSpPr>
          <p:nvPr>
            <p:ph idx="1"/>
          </p:nvPr>
        </p:nvSpPr>
        <p:spPr>
          <a:xfrm>
            <a:off x="838200" y="1825625"/>
            <a:ext cx="7033591" cy="4351338"/>
          </a:xfrm>
        </p:spPr>
        <p:txBody>
          <a:bodyPr>
            <a:normAutofit lnSpcReduction="10000"/>
          </a:bodyPr>
          <a:lstStyle/>
          <a:p>
            <a:r>
              <a:rPr lang="en-US" dirty="0" smtClean="0"/>
              <a:t>Use of two Monte Carlo codes</a:t>
            </a:r>
          </a:p>
          <a:p>
            <a:pPr lvl="1"/>
            <a:r>
              <a:rPr lang="en-US" dirty="0" smtClean="0"/>
              <a:t>MCNP6.2</a:t>
            </a:r>
          </a:p>
          <a:p>
            <a:pPr lvl="1"/>
            <a:r>
              <a:rPr lang="en-US" dirty="0" smtClean="0"/>
              <a:t>PHITS v.3.16</a:t>
            </a:r>
          </a:p>
          <a:p>
            <a:pPr marL="457200" lvl="1" indent="0">
              <a:buNone/>
            </a:pPr>
            <a:r>
              <a:rPr lang="en-US" dirty="0" smtClean="0">
                <a:sym typeface="Wingdings" panose="05000000000000000000" pitchFamily="2" charset="2"/>
              </a:rPr>
              <a:t>	 </a:t>
            </a:r>
            <a:r>
              <a:rPr lang="en-US" dirty="0" smtClean="0"/>
              <a:t>Gain critical mind on simulation results</a:t>
            </a:r>
          </a:p>
          <a:p>
            <a:pPr marL="457200" lvl="1" indent="0">
              <a:buNone/>
            </a:pPr>
            <a:endParaRPr lang="en-US" dirty="0" smtClean="0"/>
          </a:p>
          <a:p>
            <a:r>
              <a:rPr lang="en-US" dirty="0" smtClean="0"/>
              <a:t>Objectives of this simulation study</a:t>
            </a:r>
          </a:p>
          <a:p>
            <a:pPr lvl="1"/>
            <a:r>
              <a:rPr lang="en-US" dirty="0" smtClean="0"/>
              <a:t>Characterization and optimization of the photon beam delivered by a 7 or 9 MeV </a:t>
            </a:r>
            <a:r>
              <a:rPr lang="en-US" dirty="0" err="1" smtClean="0"/>
              <a:t>linac</a:t>
            </a:r>
            <a:endParaRPr lang="en-US" dirty="0" smtClean="0"/>
          </a:p>
          <a:p>
            <a:pPr lvl="1"/>
            <a:r>
              <a:rPr lang="en-US" dirty="0"/>
              <a:t>Assessment of the performances of the photofission technique at </a:t>
            </a:r>
            <a:r>
              <a:rPr lang="en-US" dirty="0" smtClean="0"/>
              <a:t>7 MeV</a:t>
            </a:r>
            <a:endParaRPr lang="en-US" dirty="0" smtClean="0"/>
          </a:p>
          <a:p>
            <a:pPr lvl="1"/>
            <a:r>
              <a:rPr lang="en-US" dirty="0" smtClean="0"/>
              <a:t>Assessment of the shielding for the conceptual design of a mobile </a:t>
            </a:r>
            <a:r>
              <a:rPr lang="en-US" dirty="0" err="1" smtClean="0"/>
              <a:t>linac</a:t>
            </a:r>
            <a:r>
              <a:rPr lang="en-US" dirty="0" smtClean="0"/>
              <a:t>-based system</a:t>
            </a:r>
            <a:endParaRPr lang="en-US" dirty="0"/>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20197" t="11290" r="12696" b="16162"/>
          <a:stretch/>
        </p:blipFill>
        <p:spPr>
          <a:xfrm>
            <a:off x="8545349" y="1825625"/>
            <a:ext cx="2394276" cy="1941305"/>
          </a:xfrm>
          <a:prstGeom prst="rect">
            <a:avLst/>
          </a:prstGeom>
        </p:spPr>
      </p:pic>
      <p:pic>
        <p:nvPicPr>
          <p:cNvPr id="7" name="Picture 19" descr="C:\Iaroslav_CEA\MICADO_project\My_papers\Plots\Track_xyz_W_target.jpg"/>
          <p:cNvPicPr/>
          <p:nvPr/>
        </p:nvPicPr>
        <p:blipFill>
          <a:blip r:embed="rId3">
            <a:extLst>
              <a:ext uri="{28A0092B-C50C-407E-A947-70E740481C1C}">
                <a14:useLocalDpi xmlns:a14="http://schemas.microsoft.com/office/drawing/2010/main" val="0"/>
              </a:ext>
            </a:extLst>
          </a:blip>
          <a:srcRect/>
          <a:stretch>
            <a:fillRect/>
          </a:stretch>
        </p:blipFill>
        <p:spPr bwMode="auto">
          <a:xfrm>
            <a:off x="8113436" y="4275138"/>
            <a:ext cx="3222625" cy="1901825"/>
          </a:xfrm>
          <a:prstGeom prst="rect">
            <a:avLst/>
          </a:prstGeom>
          <a:noFill/>
          <a:ln>
            <a:noFill/>
          </a:ln>
        </p:spPr>
      </p:pic>
      <p:pic>
        <p:nvPicPr>
          <p:cNvPr id="8" name="Image 7"/>
          <p:cNvPicPr>
            <a:picLocks noChangeAspect="1"/>
          </p:cNvPicPr>
          <p:nvPr/>
        </p:nvPicPr>
        <p:blipFill>
          <a:blip r:embed="rId4"/>
          <a:stretch>
            <a:fillRect/>
          </a:stretch>
        </p:blipFill>
        <p:spPr>
          <a:xfrm>
            <a:off x="5800973" y="1441337"/>
            <a:ext cx="2520000" cy="843964"/>
          </a:xfrm>
          <a:prstGeom prst="rect">
            <a:avLst/>
          </a:prstGeom>
        </p:spPr>
      </p:pic>
      <p:pic>
        <p:nvPicPr>
          <p:cNvPr id="2052" name="Picture 4" descr="https://phits.jaea.go.jp/image/logo/logoD.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12066" y="2187737"/>
            <a:ext cx="2287664" cy="8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7692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Monte Carlo simulation study</a:t>
            </a:r>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11</a:t>
            </a:fld>
            <a:endParaRPr lang="it-IT" dirty="0"/>
          </a:p>
        </p:txBody>
      </p:sp>
      <p:sp>
        <p:nvSpPr>
          <p:cNvPr id="15" name="Segnaposto contenuto 2">
            <a:extLst>
              <a:ext uri="{FF2B5EF4-FFF2-40B4-BE49-F238E27FC236}">
                <a16:creationId xmlns:a16="http://schemas.microsoft.com/office/drawing/2014/main" id="{8EBA4FFC-D4F2-411F-A703-956B4E044066}"/>
              </a:ext>
            </a:extLst>
          </p:cNvPr>
          <p:cNvSpPr>
            <a:spLocks noGrp="1"/>
          </p:cNvSpPr>
          <p:nvPr>
            <p:ph idx="1"/>
          </p:nvPr>
        </p:nvSpPr>
        <p:spPr>
          <a:xfrm>
            <a:off x="701585" y="1858574"/>
            <a:ext cx="4953230" cy="940040"/>
          </a:xfrm>
        </p:spPr>
        <p:txBody>
          <a:bodyPr/>
          <a:lstStyle/>
          <a:p>
            <a:r>
              <a:rPr lang="en-US" dirty="0" smtClean="0"/>
              <a:t>Neutron energy spectrum: various target materials (PHITS)</a:t>
            </a:r>
            <a:endParaRPr lang="en-US" dirty="0"/>
          </a:p>
        </p:txBody>
      </p:sp>
      <p:pic>
        <p:nvPicPr>
          <p:cNvPr id="8" name="Picture 13" descr="C:\Iaroslav_CEA\MICADO_project\My_papers\Plots\Neutron_E_distr_for_all_targe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119534"/>
            <a:ext cx="4680000" cy="2936842"/>
          </a:xfrm>
          <a:prstGeom prst="rect">
            <a:avLst/>
          </a:prstGeom>
          <a:noFill/>
          <a:ln>
            <a:noFill/>
          </a:ln>
        </p:spPr>
      </p:pic>
      <p:pic>
        <p:nvPicPr>
          <p:cNvPr id="7" name="Picture 25" descr="C:\Iaroslav_CEA\MICADO_project\My_papers\Plots\Neutron_angular_energy_distr_dif_targe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4863" y="3140362"/>
            <a:ext cx="4680000" cy="2934486"/>
          </a:xfrm>
          <a:prstGeom prst="rect">
            <a:avLst/>
          </a:prstGeom>
          <a:noFill/>
          <a:ln>
            <a:noFill/>
          </a:ln>
        </p:spPr>
      </p:pic>
      <p:sp>
        <p:nvSpPr>
          <p:cNvPr id="9" name="Segnaposto contenuto 2">
            <a:extLst>
              <a:ext uri="{FF2B5EF4-FFF2-40B4-BE49-F238E27FC236}">
                <a16:creationId xmlns:a16="http://schemas.microsoft.com/office/drawing/2014/main" id="{8EBA4FFC-D4F2-411F-A703-956B4E044066}"/>
              </a:ext>
            </a:extLst>
          </p:cNvPr>
          <p:cNvSpPr txBox="1">
            <a:spLocks/>
          </p:cNvSpPr>
          <p:nvPr/>
        </p:nvSpPr>
        <p:spPr>
          <a:xfrm>
            <a:off x="6270599" y="1858574"/>
            <a:ext cx="4988527" cy="940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D48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D488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D488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Neutron angular distribution: various target materials (PHITS)</a:t>
            </a:r>
            <a:endParaRPr lang="en-US" dirty="0"/>
          </a:p>
        </p:txBody>
      </p:sp>
    </p:spTree>
    <p:extLst>
      <p:ext uri="{BB962C8B-B14F-4D97-AF65-F5344CB8AC3E}">
        <p14:creationId xmlns:p14="http://schemas.microsoft.com/office/powerpoint/2010/main" val="3467843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Monte Carlo simulation study</a:t>
            </a:r>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12</a:t>
            </a:fld>
            <a:endParaRPr lang="it-IT" dirty="0"/>
          </a:p>
        </p:txBody>
      </p:sp>
      <p:sp>
        <p:nvSpPr>
          <p:cNvPr id="15" name="Segnaposto contenuto 2">
            <a:extLst>
              <a:ext uri="{FF2B5EF4-FFF2-40B4-BE49-F238E27FC236}">
                <a16:creationId xmlns:a16="http://schemas.microsoft.com/office/drawing/2014/main" id="{8EBA4FFC-D4F2-411F-A703-956B4E044066}"/>
              </a:ext>
            </a:extLst>
          </p:cNvPr>
          <p:cNvSpPr>
            <a:spLocks noGrp="1"/>
          </p:cNvSpPr>
          <p:nvPr>
            <p:ph idx="1"/>
          </p:nvPr>
        </p:nvSpPr>
        <p:spPr>
          <a:xfrm>
            <a:off x="838200" y="1825625"/>
            <a:ext cx="11058236" cy="1474166"/>
          </a:xfrm>
        </p:spPr>
        <p:txBody>
          <a:bodyPr/>
          <a:lstStyle/>
          <a:p>
            <a:r>
              <a:rPr lang="en-US" dirty="0" err="1" smtClean="0"/>
              <a:t>Photofission</a:t>
            </a:r>
            <a:r>
              <a:rPr lang="en-US" dirty="0" smtClean="0"/>
              <a:t> measurements at 7 MeV </a:t>
            </a:r>
            <a:r>
              <a:rPr lang="en-US" dirty="0" err="1" smtClean="0"/>
              <a:t>linac</a:t>
            </a:r>
            <a:r>
              <a:rPr lang="en-US" dirty="0" smtClean="0"/>
              <a:t>: a new challenge</a:t>
            </a:r>
          </a:p>
          <a:p>
            <a:pPr lvl="1"/>
            <a:r>
              <a:rPr lang="en-US" dirty="0" smtClean="0"/>
              <a:t>Energy threshold of the </a:t>
            </a:r>
            <a:r>
              <a:rPr lang="en-US" dirty="0" err="1" smtClean="0"/>
              <a:t>photofission</a:t>
            </a:r>
            <a:r>
              <a:rPr lang="en-US" dirty="0" smtClean="0"/>
              <a:t> reactions: 6 MeV for most actinides</a:t>
            </a:r>
          </a:p>
          <a:p>
            <a:pPr lvl="1"/>
            <a:r>
              <a:rPr lang="en-US" dirty="0" smtClean="0"/>
              <a:t>Three nuclear databases compared (ENDF, JENDL, TENDL)</a:t>
            </a:r>
            <a:endParaRPr lang="en-US" dirty="0"/>
          </a:p>
        </p:txBody>
      </p:sp>
      <p:sp>
        <p:nvSpPr>
          <p:cNvPr id="9" name="ZoneTexte 8"/>
          <p:cNvSpPr txBox="1"/>
          <p:nvPr/>
        </p:nvSpPr>
        <p:spPr>
          <a:xfrm>
            <a:off x="1391477" y="5907819"/>
            <a:ext cx="9597226" cy="830997"/>
          </a:xfrm>
          <a:prstGeom prst="rect">
            <a:avLst/>
          </a:prstGeom>
          <a:noFill/>
        </p:spPr>
        <p:txBody>
          <a:bodyPr wrap="square" rtlCol="0">
            <a:spAutoFit/>
          </a:bodyPr>
          <a:lstStyle/>
          <a:p>
            <a:pPr lvl="1">
              <a:lnSpc>
                <a:spcPct val="150000"/>
              </a:lnSpc>
            </a:pPr>
            <a:r>
              <a:rPr lang="en-US" sz="1600" dirty="0" smtClean="0">
                <a:sym typeface="Wingdings" panose="05000000000000000000" pitchFamily="2" charset="2"/>
              </a:rPr>
              <a:t> </a:t>
            </a:r>
            <a:r>
              <a:rPr lang="en-US" sz="1600" dirty="0" err="1"/>
              <a:t>Photofission</a:t>
            </a:r>
            <a:r>
              <a:rPr lang="en-US" sz="1600" dirty="0"/>
              <a:t> </a:t>
            </a:r>
            <a:r>
              <a:rPr lang="en-US" sz="1600" dirty="0" smtClean="0"/>
              <a:t>cross-sections </a:t>
            </a:r>
            <a:r>
              <a:rPr lang="en-US" sz="1600" dirty="0"/>
              <a:t>at 7 MeV is almost &gt;3 times lower than at 9 MeV</a:t>
            </a:r>
          </a:p>
          <a:p>
            <a:pPr lvl="1">
              <a:lnSpc>
                <a:spcPct val="150000"/>
              </a:lnSpc>
            </a:pPr>
            <a:r>
              <a:rPr lang="en-US" sz="1600" dirty="0">
                <a:sym typeface="Wingdings" panose="05000000000000000000" pitchFamily="2" charset="2"/>
              </a:rPr>
              <a:t> </a:t>
            </a:r>
            <a:r>
              <a:rPr lang="en-US" sz="1600" dirty="0" smtClean="0"/>
              <a:t>Discrepancies </a:t>
            </a:r>
            <a:r>
              <a:rPr lang="en-US" sz="1600" dirty="0"/>
              <a:t>between the </a:t>
            </a:r>
            <a:r>
              <a:rPr lang="en-US" sz="1600" dirty="0" smtClean="0"/>
              <a:t>nuclear databases =&gt; </a:t>
            </a:r>
            <a:r>
              <a:rPr lang="en-US" sz="1600" dirty="0"/>
              <a:t>differences in </a:t>
            </a:r>
            <a:r>
              <a:rPr lang="en-US" sz="1600" dirty="0" smtClean="0"/>
              <a:t>results between PHITS and MCNP6</a:t>
            </a:r>
            <a:endParaRPr lang="en-US" sz="1600" dirty="0"/>
          </a:p>
        </p:txBody>
      </p:sp>
      <p:pic>
        <p:nvPicPr>
          <p:cNvPr id="10" name="Picture 7" descr="C:\Iaroslav_CEA\MICADO_project\My_papers\7MeV_LINAC_paper\Plots\Cross_section_comparis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396" y="3509621"/>
            <a:ext cx="3467087" cy="2160000"/>
          </a:xfrm>
          <a:prstGeom prst="rect">
            <a:avLst/>
          </a:prstGeom>
          <a:noFill/>
          <a:ln>
            <a:noFill/>
          </a:ln>
        </p:spPr>
      </p:pic>
      <p:pic>
        <p:nvPicPr>
          <p:cNvPr id="11" name="Picture 12" descr="C:\Iaroslav_CEA\MICADO_project\My_papers\7MeV_LINAC_paper\Plots\235U_cross-secti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1570" y="3520129"/>
            <a:ext cx="3732934" cy="2160000"/>
          </a:xfrm>
          <a:prstGeom prst="rect">
            <a:avLst/>
          </a:prstGeom>
          <a:noFill/>
          <a:ln>
            <a:noFill/>
          </a:ln>
        </p:spPr>
      </p:pic>
      <p:sp>
        <p:nvSpPr>
          <p:cNvPr id="14" name="TextBox 13"/>
          <p:cNvSpPr txBox="1"/>
          <p:nvPr/>
        </p:nvSpPr>
        <p:spPr>
          <a:xfrm>
            <a:off x="5539166" y="3213893"/>
            <a:ext cx="11257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w Cen MT" panose="020B0602020104020603"/>
                <a:ea typeface="+mn-ea"/>
                <a:cs typeface="+mn-cs"/>
              </a:rPr>
              <a:t>U-235</a:t>
            </a:r>
            <a:endParaRPr kumimoji="0" lang="en-US" sz="1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6" name="Picture 17" descr="C:\Iaroslav_CEA\MICADO_project\My_papers\7MeV_LINAC_paper\Plots\239Pu_cross-sectio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65547" y="3529319"/>
            <a:ext cx="3628341" cy="2160000"/>
          </a:xfrm>
          <a:prstGeom prst="rect">
            <a:avLst/>
          </a:prstGeom>
          <a:noFill/>
          <a:ln>
            <a:noFill/>
          </a:ln>
        </p:spPr>
      </p:pic>
      <p:sp>
        <p:nvSpPr>
          <p:cNvPr id="17" name="TextBox 16"/>
          <p:cNvSpPr txBox="1"/>
          <p:nvPr/>
        </p:nvSpPr>
        <p:spPr>
          <a:xfrm>
            <a:off x="9579825" y="3220668"/>
            <a:ext cx="11257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w Cen MT" panose="020B0602020104020603"/>
                <a:ea typeface="+mn-ea"/>
                <a:cs typeface="+mn-cs"/>
              </a:rPr>
              <a:t>Pu-239</a:t>
            </a:r>
            <a:endParaRPr kumimoji="0" lang="en-US" sz="1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845509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Monte Carlo simulation study</a:t>
            </a:r>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13</a:t>
            </a:fld>
            <a:endParaRPr lang="it-IT" dirty="0"/>
          </a:p>
        </p:txBody>
      </p:sp>
      <p:sp>
        <p:nvSpPr>
          <p:cNvPr id="15" name="Segnaposto contenuto 2">
            <a:extLst>
              <a:ext uri="{FF2B5EF4-FFF2-40B4-BE49-F238E27FC236}">
                <a16:creationId xmlns:a16="http://schemas.microsoft.com/office/drawing/2014/main" id="{8EBA4FFC-D4F2-411F-A703-956B4E044066}"/>
              </a:ext>
            </a:extLst>
          </p:cNvPr>
          <p:cNvSpPr>
            <a:spLocks noGrp="1"/>
          </p:cNvSpPr>
          <p:nvPr>
            <p:ph idx="1"/>
          </p:nvPr>
        </p:nvSpPr>
        <p:spPr>
          <a:xfrm>
            <a:off x="838199" y="1825625"/>
            <a:ext cx="11353801" cy="1474166"/>
          </a:xfrm>
        </p:spPr>
        <p:txBody>
          <a:bodyPr>
            <a:normAutofit/>
          </a:bodyPr>
          <a:lstStyle/>
          <a:p>
            <a:r>
              <a:rPr lang="en-US" dirty="0" smtClean="0"/>
              <a:t>Characterization of the photon beam of a 7 MeV </a:t>
            </a:r>
            <a:r>
              <a:rPr lang="en-US" dirty="0" err="1" smtClean="0"/>
              <a:t>linac</a:t>
            </a:r>
            <a:endParaRPr lang="en-US" dirty="0" smtClean="0"/>
          </a:p>
          <a:p>
            <a:pPr lvl="1"/>
            <a:r>
              <a:rPr lang="en-US" dirty="0" smtClean="0"/>
              <a:t>PHITS </a:t>
            </a:r>
            <a:r>
              <a:rPr lang="en-US" i="1" dirty="0" smtClean="0"/>
              <a:t>versus</a:t>
            </a:r>
            <a:r>
              <a:rPr lang="en-US" dirty="0" smtClean="0"/>
              <a:t> MCNP6</a:t>
            </a:r>
          </a:p>
          <a:p>
            <a:pPr lvl="1"/>
            <a:r>
              <a:rPr lang="en-US" dirty="0" smtClean="0"/>
              <a:t>Example obtained for the energy spectra</a:t>
            </a:r>
            <a:endParaRPr lang="en-US" dirty="0"/>
          </a:p>
        </p:txBody>
      </p:sp>
      <p:pic>
        <p:nvPicPr>
          <p:cNvPr id="12" name="Picture 5" descr="C:\Iaroslav_CEA\MICADO_project\My_papers\7MeV_LINAC_paper\Plots\Photon_energy_distr_7MeV.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4164" y="3173497"/>
            <a:ext cx="4555239" cy="2811789"/>
          </a:xfrm>
          <a:prstGeom prst="rect">
            <a:avLst/>
          </a:prstGeom>
          <a:noFill/>
          <a:ln>
            <a:noFill/>
          </a:ln>
        </p:spPr>
      </p:pic>
      <p:pic>
        <p:nvPicPr>
          <p:cNvPr id="13" name="Picture 7" descr="C:\Iaroslav_CEA\MICADO_project\My_papers\7MeV_LINAC_paper\Plots\Photon_energy_distr_detailed_7MeV.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7713" y="3176461"/>
            <a:ext cx="4524042" cy="2807670"/>
          </a:xfrm>
          <a:prstGeom prst="rect">
            <a:avLst/>
          </a:prstGeom>
          <a:noFill/>
          <a:ln>
            <a:noFill/>
          </a:ln>
        </p:spPr>
      </p:pic>
      <p:sp>
        <p:nvSpPr>
          <p:cNvPr id="9" name="ZoneTexte 8"/>
          <p:cNvSpPr txBox="1"/>
          <p:nvPr/>
        </p:nvSpPr>
        <p:spPr>
          <a:xfrm>
            <a:off x="1391477" y="5907819"/>
            <a:ext cx="9597226" cy="830997"/>
          </a:xfrm>
          <a:prstGeom prst="rect">
            <a:avLst/>
          </a:prstGeom>
          <a:noFill/>
        </p:spPr>
        <p:txBody>
          <a:bodyPr wrap="square" rtlCol="0">
            <a:spAutoFit/>
          </a:bodyPr>
          <a:lstStyle/>
          <a:p>
            <a:pPr lvl="1">
              <a:lnSpc>
                <a:spcPct val="150000"/>
              </a:lnSpc>
            </a:pPr>
            <a:r>
              <a:rPr lang="en-US" sz="1600" dirty="0" smtClean="0">
                <a:sym typeface="Wingdings" panose="05000000000000000000" pitchFamily="2" charset="2"/>
              </a:rPr>
              <a:t> </a:t>
            </a:r>
            <a:r>
              <a:rPr lang="en-US" sz="1600" dirty="0" smtClean="0"/>
              <a:t>Similar </a:t>
            </a:r>
            <a:r>
              <a:rPr lang="en-US" sz="1600" dirty="0"/>
              <a:t>discrepancies were observed for </a:t>
            </a:r>
            <a:r>
              <a:rPr lang="en-US" sz="1600" dirty="0" smtClean="0"/>
              <a:t>the </a:t>
            </a:r>
            <a:r>
              <a:rPr lang="en-US" sz="1600" dirty="0" err="1" smtClean="0"/>
              <a:t>linac</a:t>
            </a:r>
            <a:r>
              <a:rPr lang="en-US" sz="1600" dirty="0" smtClean="0"/>
              <a:t> operated at 9 MeV</a:t>
            </a:r>
          </a:p>
          <a:p>
            <a:pPr lvl="1">
              <a:lnSpc>
                <a:spcPct val="150000"/>
              </a:lnSpc>
            </a:pPr>
            <a:r>
              <a:rPr lang="en-US" sz="1600" dirty="0" smtClean="0">
                <a:sym typeface="Wingdings" panose="05000000000000000000" pitchFamily="2" charset="2"/>
              </a:rPr>
              <a:t> </a:t>
            </a:r>
            <a:r>
              <a:rPr lang="en-US" sz="1600" dirty="0" smtClean="0"/>
              <a:t>They primarily come from the differences in the nuclear </a:t>
            </a:r>
            <a:r>
              <a:rPr lang="en-US" sz="1600" dirty="0" smtClean="0"/>
              <a:t>databases </a:t>
            </a:r>
            <a:r>
              <a:rPr lang="en-US" sz="1600" dirty="0" smtClean="0"/>
              <a:t>(ENDF for MCNP ; JENDL for PHITS)</a:t>
            </a:r>
            <a:endParaRPr lang="en-US" sz="1600" dirty="0"/>
          </a:p>
        </p:txBody>
      </p:sp>
    </p:spTree>
    <p:extLst>
      <p:ext uri="{BB962C8B-B14F-4D97-AF65-F5344CB8AC3E}">
        <p14:creationId xmlns:p14="http://schemas.microsoft.com/office/powerpoint/2010/main" val="6716330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Monte Carlo simulation </a:t>
            </a:r>
            <a:r>
              <a:rPr lang="en-US" dirty="0" smtClean="0"/>
              <a:t>study (WP6/WP2)</a:t>
            </a:r>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14</a:t>
            </a:fld>
            <a:endParaRPr lang="it-IT" dirty="0"/>
          </a:p>
        </p:txBody>
      </p:sp>
      <p:sp>
        <p:nvSpPr>
          <p:cNvPr id="15" name="Segnaposto contenuto 2">
            <a:extLst>
              <a:ext uri="{FF2B5EF4-FFF2-40B4-BE49-F238E27FC236}">
                <a16:creationId xmlns:a16="http://schemas.microsoft.com/office/drawing/2014/main" id="{8EBA4FFC-D4F2-411F-A703-956B4E044066}"/>
              </a:ext>
            </a:extLst>
          </p:cNvPr>
          <p:cNvSpPr>
            <a:spLocks noGrp="1"/>
          </p:cNvSpPr>
          <p:nvPr>
            <p:ph idx="1"/>
          </p:nvPr>
        </p:nvSpPr>
        <p:spPr>
          <a:xfrm>
            <a:off x="838200" y="1825625"/>
            <a:ext cx="11001292" cy="679450"/>
          </a:xfrm>
        </p:spPr>
        <p:txBody>
          <a:bodyPr>
            <a:noAutofit/>
          </a:bodyPr>
          <a:lstStyle/>
          <a:p>
            <a:r>
              <a:rPr lang="en-US" dirty="0" smtClean="0"/>
              <a:t>Conceptual design of the mobile system: shielding around a 7 MeV </a:t>
            </a:r>
            <a:r>
              <a:rPr lang="en-US" dirty="0" err="1" smtClean="0"/>
              <a:t>linac</a:t>
            </a:r>
            <a:endParaRPr lang="en-US" dirty="0"/>
          </a:p>
        </p:txBody>
      </p:sp>
      <p:sp>
        <p:nvSpPr>
          <p:cNvPr id="6" name="ZoneTexte 5"/>
          <p:cNvSpPr txBox="1"/>
          <p:nvPr/>
        </p:nvSpPr>
        <p:spPr>
          <a:xfrm>
            <a:off x="5031028" y="2780942"/>
            <a:ext cx="575445" cy="450000"/>
          </a:xfrm>
          <a:prstGeom prst="rect">
            <a:avLst/>
          </a:prstGeom>
          <a:solidFill>
            <a:schemeClr val="bg1"/>
          </a:solidFill>
        </p:spPr>
        <p:txBody>
          <a:bodyPr wrap="square" rtlCol="0">
            <a:spAutoFit/>
          </a:bodyPr>
          <a:lstStyle/>
          <a:p>
            <a:endParaRPr lang="fr-FR" dirty="0"/>
          </a:p>
        </p:txBody>
      </p:sp>
      <p:sp>
        <p:nvSpPr>
          <p:cNvPr id="10" name="ZoneTexte 9"/>
          <p:cNvSpPr txBox="1"/>
          <p:nvPr/>
        </p:nvSpPr>
        <p:spPr>
          <a:xfrm>
            <a:off x="434204" y="2795483"/>
            <a:ext cx="575445" cy="450000"/>
          </a:xfrm>
          <a:prstGeom prst="rect">
            <a:avLst/>
          </a:prstGeom>
          <a:solidFill>
            <a:schemeClr val="bg1"/>
          </a:solidFill>
        </p:spPr>
        <p:txBody>
          <a:bodyPr wrap="square" rtlCol="0">
            <a:spAutoFit/>
          </a:bodyPr>
          <a:lstStyle/>
          <a:p>
            <a:endParaRPr lang="fr-FR" dirty="0"/>
          </a:p>
        </p:txBody>
      </p:sp>
      <p:sp>
        <p:nvSpPr>
          <p:cNvPr id="13" name="ZoneTexte 12"/>
          <p:cNvSpPr txBox="1"/>
          <p:nvPr/>
        </p:nvSpPr>
        <p:spPr>
          <a:xfrm>
            <a:off x="2520563" y="5637476"/>
            <a:ext cx="7386762" cy="830997"/>
          </a:xfrm>
          <a:prstGeom prst="rect">
            <a:avLst/>
          </a:prstGeom>
          <a:noFill/>
        </p:spPr>
        <p:txBody>
          <a:bodyPr wrap="square" rtlCol="0">
            <a:spAutoFit/>
          </a:bodyPr>
          <a:lstStyle/>
          <a:p>
            <a:pPr lvl="1">
              <a:lnSpc>
                <a:spcPct val="150000"/>
              </a:lnSpc>
            </a:pPr>
            <a:r>
              <a:rPr lang="en-US" sz="1600" dirty="0">
                <a:sym typeface="Wingdings" panose="05000000000000000000" pitchFamily="2" charset="2"/>
              </a:rPr>
              <a:t> </a:t>
            </a:r>
            <a:r>
              <a:rPr lang="en-US" sz="1600" dirty="0" smtClean="0">
                <a:sym typeface="Wingdings" panose="05000000000000000000" pitchFamily="2" charset="2"/>
              </a:rPr>
              <a:t>75 cm of heavy concrete required on the front wall</a:t>
            </a:r>
            <a:endParaRPr lang="en-US" sz="1600" dirty="0">
              <a:sym typeface="Wingdings" panose="05000000000000000000" pitchFamily="2" charset="2"/>
            </a:endParaRPr>
          </a:p>
          <a:p>
            <a:pPr lvl="1">
              <a:lnSpc>
                <a:spcPct val="150000"/>
              </a:lnSpc>
            </a:pPr>
            <a:r>
              <a:rPr lang="en-US" sz="1600" dirty="0" smtClean="0">
                <a:sym typeface="Wingdings" panose="05000000000000000000" pitchFamily="2" charset="2"/>
              </a:rPr>
              <a:t> </a:t>
            </a:r>
            <a:r>
              <a:rPr lang="en-US" sz="1600" dirty="0">
                <a:sym typeface="Wingdings" panose="05000000000000000000" pitchFamily="2" charset="2"/>
              </a:rPr>
              <a:t>50 cm of shielding </a:t>
            </a:r>
            <a:r>
              <a:rPr lang="en-US" sz="1600" dirty="0" smtClean="0">
                <a:sym typeface="Wingdings" panose="05000000000000000000" pitchFamily="2" charset="2"/>
              </a:rPr>
              <a:t>of </a:t>
            </a:r>
            <a:r>
              <a:rPr lang="en-US" sz="1600" dirty="0">
                <a:sym typeface="Wingdings" panose="05000000000000000000" pitchFamily="2" charset="2"/>
              </a:rPr>
              <a:t>heavy </a:t>
            </a:r>
            <a:r>
              <a:rPr lang="en-US" sz="1600" dirty="0" smtClean="0">
                <a:sym typeface="Wingdings" panose="05000000000000000000" pitchFamily="2" charset="2"/>
              </a:rPr>
              <a:t>concrete required on the other sides</a:t>
            </a:r>
            <a:endParaRPr lang="en-US" sz="1600" dirty="0">
              <a:sym typeface="Wingdings" panose="05000000000000000000" pitchFamily="2" charset="2"/>
            </a:endParaRPr>
          </a:p>
        </p:txBody>
      </p:sp>
      <p:pic>
        <p:nvPicPr>
          <p:cNvPr id="18" name="Picture 10" descr="C:\Iaroslav_CEA\MICADO_project\My_papers\Dose_assessment_paper\Plots\Dose_assessment_concrete_10cm_trac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5774" y="2646724"/>
            <a:ext cx="4091763" cy="2963241"/>
          </a:xfrm>
          <a:prstGeom prst="rect">
            <a:avLst/>
          </a:prstGeom>
          <a:noFill/>
          <a:ln>
            <a:noFill/>
          </a:ln>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b="897"/>
          <a:stretch/>
        </p:blipFill>
        <p:spPr>
          <a:xfrm>
            <a:off x="5997146" y="2706377"/>
            <a:ext cx="4800000" cy="2854163"/>
          </a:xfrm>
          <a:prstGeom prst="rect">
            <a:avLst/>
          </a:prstGeom>
        </p:spPr>
      </p:pic>
      <p:sp>
        <p:nvSpPr>
          <p:cNvPr id="3" name="ZoneTexte 2"/>
          <p:cNvSpPr txBox="1"/>
          <p:nvPr/>
        </p:nvSpPr>
        <p:spPr>
          <a:xfrm>
            <a:off x="9429750" y="2795125"/>
            <a:ext cx="1200150" cy="861774"/>
          </a:xfrm>
          <a:prstGeom prst="rect">
            <a:avLst/>
          </a:prstGeom>
          <a:solidFill>
            <a:schemeClr val="bg1"/>
          </a:solidFill>
        </p:spPr>
        <p:txBody>
          <a:bodyPr wrap="square" rtlCol="0">
            <a:spAutoFit/>
          </a:bodyPr>
          <a:lstStyle/>
          <a:p>
            <a:r>
              <a:rPr lang="fr-FR" sz="1000" dirty="0" smtClean="0"/>
              <a:t>10 cm</a:t>
            </a:r>
          </a:p>
          <a:p>
            <a:r>
              <a:rPr lang="fr-FR" sz="1000" dirty="0" smtClean="0"/>
              <a:t>20 cm</a:t>
            </a:r>
          </a:p>
          <a:p>
            <a:r>
              <a:rPr lang="fr-FR" sz="1000" dirty="0" smtClean="0"/>
              <a:t>30cm</a:t>
            </a:r>
          </a:p>
          <a:p>
            <a:r>
              <a:rPr lang="fr-FR" sz="1000" dirty="0" smtClean="0"/>
              <a:t>40cm</a:t>
            </a:r>
          </a:p>
          <a:p>
            <a:r>
              <a:rPr lang="fr-FR" sz="1000" dirty="0" smtClean="0"/>
              <a:t>50cm</a:t>
            </a:r>
            <a:endParaRPr lang="fr-FR" sz="1000" dirty="0"/>
          </a:p>
        </p:txBody>
      </p:sp>
      <p:sp>
        <p:nvSpPr>
          <p:cNvPr id="8" name="ZoneTexte 7"/>
          <p:cNvSpPr txBox="1"/>
          <p:nvPr/>
        </p:nvSpPr>
        <p:spPr>
          <a:xfrm>
            <a:off x="6245524" y="2377440"/>
            <a:ext cx="4464385" cy="307777"/>
          </a:xfrm>
          <a:prstGeom prst="rect">
            <a:avLst/>
          </a:prstGeom>
          <a:noFill/>
        </p:spPr>
        <p:txBody>
          <a:bodyPr wrap="square" rtlCol="0">
            <a:spAutoFit/>
          </a:bodyPr>
          <a:lstStyle/>
          <a:p>
            <a:pPr algn="ctr"/>
            <a:r>
              <a:rPr lang="fr-FR" sz="1400" dirty="0" smtClean="0"/>
              <a:t>Heavy </a:t>
            </a:r>
            <a:r>
              <a:rPr lang="fr-FR" sz="1400" dirty="0" err="1" smtClean="0"/>
              <a:t>concrete</a:t>
            </a:r>
            <a:r>
              <a:rPr lang="fr-FR" sz="1400" dirty="0" smtClean="0"/>
              <a:t> </a:t>
            </a:r>
            <a:r>
              <a:rPr lang="en-US" sz="1400" dirty="0" smtClean="0">
                <a:sym typeface="Wingdings" panose="05000000000000000000" pitchFamily="2" charset="2"/>
              </a:rPr>
              <a:t>(density of 4.64 g/cm</a:t>
            </a:r>
            <a:r>
              <a:rPr lang="en-US" sz="1400" baseline="30000" dirty="0" smtClean="0">
                <a:sym typeface="Wingdings" panose="05000000000000000000" pitchFamily="2" charset="2"/>
              </a:rPr>
              <a:t>3</a:t>
            </a:r>
            <a:r>
              <a:rPr lang="en-US" sz="1400" dirty="0" smtClean="0">
                <a:sym typeface="Wingdings" panose="05000000000000000000" pitchFamily="2" charset="2"/>
              </a:rPr>
              <a:t>)</a:t>
            </a:r>
            <a:r>
              <a:rPr lang="fr-FR" sz="1400" dirty="0" smtClean="0"/>
              <a:t> - </a:t>
            </a:r>
            <a:r>
              <a:rPr lang="fr-FR" sz="1400" dirty="0" err="1" smtClean="0"/>
              <a:t>various</a:t>
            </a:r>
            <a:r>
              <a:rPr lang="fr-FR" sz="1400" dirty="0" smtClean="0"/>
              <a:t> </a:t>
            </a:r>
            <a:r>
              <a:rPr lang="fr-FR" sz="1400" dirty="0" err="1" smtClean="0"/>
              <a:t>thicknesses</a:t>
            </a:r>
            <a:endParaRPr lang="fr-FR" sz="1400" dirty="0"/>
          </a:p>
        </p:txBody>
      </p:sp>
    </p:spTree>
    <p:extLst>
      <p:ext uri="{BB962C8B-B14F-4D97-AF65-F5344CB8AC3E}">
        <p14:creationId xmlns:p14="http://schemas.microsoft.com/office/powerpoint/2010/main" val="1651441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Monte Carlo simulation study (</a:t>
            </a:r>
            <a:r>
              <a:rPr lang="en-US" dirty="0" smtClean="0"/>
              <a:t>WP6/WP8)</a:t>
            </a:r>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15</a:t>
            </a:fld>
            <a:endParaRPr lang="it-IT" dirty="0"/>
          </a:p>
        </p:txBody>
      </p:sp>
      <p:sp>
        <p:nvSpPr>
          <p:cNvPr id="6" name="Segnaposto contenuto 2">
            <a:extLst>
              <a:ext uri="{FF2B5EF4-FFF2-40B4-BE49-F238E27FC236}">
                <a16:creationId xmlns:a16="http://schemas.microsoft.com/office/drawing/2014/main" id="{8EBA4FFC-D4F2-411F-A703-956B4E044066}"/>
              </a:ext>
            </a:extLst>
          </p:cNvPr>
          <p:cNvSpPr>
            <a:spLocks noGrp="1"/>
          </p:cNvSpPr>
          <p:nvPr>
            <p:ph idx="1"/>
          </p:nvPr>
        </p:nvSpPr>
        <p:spPr>
          <a:xfrm>
            <a:off x="838200" y="1825625"/>
            <a:ext cx="10515600" cy="4351338"/>
          </a:xfrm>
        </p:spPr>
        <p:txBody>
          <a:bodyPr>
            <a:normAutofit/>
          </a:bodyPr>
          <a:lstStyle/>
          <a:p>
            <a:r>
              <a:rPr lang="en-US" dirty="0" smtClean="0"/>
              <a:t>Study of several additional cases</a:t>
            </a:r>
          </a:p>
          <a:p>
            <a:pPr lvl="1"/>
            <a:r>
              <a:rPr lang="en-US" dirty="0" smtClean="0"/>
              <a:t>Measurement assumptions</a:t>
            </a:r>
          </a:p>
          <a:p>
            <a:pPr lvl="2"/>
            <a:r>
              <a:rPr lang="en-US" dirty="0" smtClean="0"/>
              <a:t>Irradiation of 10 min</a:t>
            </a:r>
          </a:p>
          <a:p>
            <a:pPr lvl="2"/>
            <a:r>
              <a:rPr lang="en-US" dirty="0" smtClean="0"/>
              <a:t>Electron peak current: 100 mA</a:t>
            </a:r>
          </a:p>
          <a:p>
            <a:pPr lvl="2"/>
            <a:r>
              <a:rPr lang="en-US" dirty="0" smtClean="0"/>
              <a:t>Pulse duration: 2.5 µs</a:t>
            </a:r>
          </a:p>
          <a:p>
            <a:pPr lvl="2"/>
            <a:r>
              <a:rPr lang="en-US" dirty="0" smtClean="0"/>
              <a:t>Electron energy: 7 MeV</a:t>
            </a:r>
          </a:p>
          <a:p>
            <a:pPr lvl="2"/>
            <a:r>
              <a:rPr lang="en-US" dirty="0" smtClean="0"/>
              <a:t>Detection block with five </a:t>
            </a:r>
            <a:r>
              <a:rPr lang="en-US" baseline="30000" dirty="0" smtClean="0"/>
              <a:t>3</a:t>
            </a:r>
            <a:r>
              <a:rPr lang="en-US" dirty="0" smtClean="0"/>
              <a:t>He tubes (150NH100)</a:t>
            </a:r>
          </a:p>
          <a:p>
            <a:pPr lvl="2"/>
            <a:r>
              <a:rPr lang="en-US" dirty="0" smtClean="0"/>
              <a:t>Delayed neutrons counted in </a:t>
            </a:r>
            <a:r>
              <a:rPr lang="en-US" dirty="0" err="1" smtClean="0"/>
              <a:t>interpulse</a:t>
            </a:r>
            <a:r>
              <a:rPr lang="en-US" dirty="0" smtClean="0"/>
              <a:t> model</a:t>
            </a:r>
          </a:p>
          <a:p>
            <a:endParaRPr lang="en-US" dirty="0" smtClean="0"/>
          </a:p>
          <a:p>
            <a:endParaRPr lang="en-US" dirty="0"/>
          </a:p>
        </p:txBody>
      </p:sp>
      <p:pic>
        <p:nvPicPr>
          <p:cNvPr id="7" name="Image 6"/>
          <p:cNvPicPr>
            <a:picLocks noChangeAspect="1"/>
          </p:cNvPicPr>
          <p:nvPr/>
        </p:nvPicPr>
        <p:blipFill>
          <a:blip r:embed="rId2"/>
          <a:stretch>
            <a:fillRect/>
          </a:stretch>
        </p:blipFill>
        <p:spPr>
          <a:xfrm>
            <a:off x="7571283" y="1763323"/>
            <a:ext cx="3989300" cy="3859673"/>
          </a:xfrm>
          <a:prstGeom prst="rect">
            <a:avLst/>
          </a:prstGeom>
        </p:spPr>
      </p:pic>
      <p:sp>
        <p:nvSpPr>
          <p:cNvPr id="3" name="ZoneTexte 2"/>
          <p:cNvSpPr txBox="1"/>
          <p:nvPr/>
        </p:nvSpPr>
        <p:spPr>
          <a:xfrm>
            <a:off x="7676215" y="5685030"/>
            <a:ext cx="3782517" cy="369332"/>
          </a:xfrm>
          <a:prstGeom prst="rect">
            <a:avLst/>
          </a:prstGeom>
          <a:noFill/>
        </p:spPr>
        <p:txBody>
          <a:bodyPr wrap="square" rtlCol="0">
            <a:spAutoFit/>
          </a:bodyPr>
          <a:lstStyle/>
          <a:p>
            <a:pPr algn="ctr"/>
            <a:r>
              <a:rPr lang="fr-FR" dirty="0" err="1" smtClean="0"/>
              <a:t>View</a:t>
            </a:r>
            <a:r>
              <a:rPr lang="fr-FR" dirty="0" smtClean="0"/>
              <a:t> of the MCNP6 simulation model</a:t>
            </a:r>
            <a:endParaRPr lang="fr-FR" dirty="0"/>
          </a:p>
        </p:txBody>
      </p:sp>
    </p:spTree>
    <p:extLst>
      <p:ext uri="{BB962C8B-B14F-4D97-AF65-F5344CB8AC3E}">
        <p14:creationId xmlns:p14="http://schemas.microsoft.com/office/powerpoint/2010/main" val="3644114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smtClean="0"/>
              <a:t>Measurement methodology</a:t>
            </a:r>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16</a:t>
            </a:fld>
            <a:endParaRPr lang="it-IT" dirty="0"/>
          </a:p>
        </p:txBody>
      </p:sp>
      <p:sp>
        <p:nvSpPr>
          <p:cNvPr id="15" name="Segnaposto contenuto 2">
            <a:extLst>
              <a:ext uri="{FF2B5EF4-FFF2-40B4-BE49-F238E27FC236}">
                <a16:creationId xmlns:a16="http://schemas.microsoft.com/office/drawing/2014/main" id="{8EBA4FFC-D4F2-411F-A703-956B4E044066}"/>
              </a:ext>
            </a:extLst>
          </p:cNvPr>
          <p:cNvSpPr>
            <a:spLocks noGrp="1"/>
          </p:cNvSpPr>
          <p:nvPr>
            <p:ph idx="1"/>
          </p:nvPr>
        </p:nvSpPr>
        <p:spPr>
          <a:xfrm>
            <a:off x="838200" y="1825625"/>
            <a:ext cx="10044165" cy="4351338"/>
          </a:xfrm>
        </p:spPr>
        <p:txBody>
          <a:bodyPr/>
          <a:lstStyle/>
          <a:p>
            <a:r>
              <a:rPr lang="en-US" dirty="0" smtClean="0"/>
              <a:t>Uncertainty assessment in collaboration with WP8</a:t>
            </a:r>
          </a:p>
        </p:txBody>
      </p:sp>
      <p:cxnSp>
        <p:nvCxnSpPr>
          <p:cNvPr id="32" name="Connecteur droit avec flèche 31"/>
          <p:cNvCxnSpPr>
            <a:stCxn id="40" idx="3"/>
            <a:endCxn id="34" idx="1"/>
          </p:cNvCxnSpPr>
          <p:nvPr/>
        </p:nvCxnSpPr>
        <p:spPr>
          <a:xfrm flipV="1">
            <a:off x="2972097" y="3595432"/>
            <a:ext cx="812024" cy="8537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a:stCxn id="40" idx="3"/>
            <a:endCxn id="36" idx="1"/>
          </p:cNvCxnSpPr>
          <p:nvPr/>
        </p:nvCxnSpPr>
        <p:spPr>
          <a:xfrm>
            <a:off x="2972097" y="4449196"/>
            <a:ext cx="812027" cy="9392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à coins arrondis 33"/>
          <p:cNvSpPr/>
          <p:nvPr/>
        </p:nvSpPr>
        <p:spPr>
          <a:xfrm>
            <a:off x="3784121" y="2875432"/>
            <a:ext cx="1872000" cy="14400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3894794" y="3059376"/>
            <a:ext cx="1650654" cy="1261884"/>
          </a:xfrm>
          <a:prstGeom prst="rect">
            <a:avLst/>
          </a:prstGeom>
          <a:noFill/>
        </p:spPr>
        <p:txBody>
          <a:bodyPr wrap="square" rtlCol="0">
            <a:spAutoFit/>
          </a:bodyPr>
          <a:lstStyle/>
          <a:p>
            <a:pPr algn="ctr"/>
            <a:r>
              <a:rPr lang="fr-FR" dirty="0" smtClean="0"/>
              <a:t>Photofission </a:t>
            </a:r>
            <a:r>
              <a:rPr lang="fr-FR" dirty="0" err="1" smtClean="0"/>
              <a:t>measurement</a:t>
            </a:r>
            <a:r>
              <a:rPr lang="fr-FR" dirty="0" smtClean="0"/>
              <a:t> hot spots</a:t>
            </a:r>
          </a:p>
          <a:p>
            <a:pPr algn="ctr"/>
            <a:endParaRPr lang="fr-FR" sz="1000" dirty="0"/>
          </a:p>
          <a:p>
            <a:pPr algn="ctr"/>
            <a:r>
              <a:rPr lang="fr-FR" sz="1200" b="1" dirty="0" smtClean="0">
                <a:solidFill>
                  <a:srgbClr val="580000"/>
                </a:solidFill>
              </a:rPr>
              <a:t>Quantification </a:t>
            </a:r>
            <a:r>
              <a:rPr lang="fr-FR" sz="1200" b="1" dirty="0" err="1" smtClean="0">
                <a:solidFill>
                  <a:srgbClr val="580000"/>
                </a:solidFill>
              </a:rPr>
              <a:t>U+Pu</a:t>
            </a:r>
            <a:endParaRPr lang="fr-FR" sz="1200" b="1" dirty="0">
              <a:solidFill>
                <a:srgbClr val="580000"/>
              </a:solidFill>
            </a:endParaRPr>
          </a:p>
        </p:txBody>
      </p:sp>
      <p:sp>
        <p:nvSpPr>
          <p:cNvPr id="36" name="Rectangle à coins arrondis 35"/>
          <p:cNvSpPr/>
          <p:nvPr/>
        </p:nvSpPr>
        <p:spPr>
          <a:xfrm>
            <a:off x="3784124" y="4668424"/>
            <a:ext cx="1872000" cy="1440000"/>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p:cNvSpPr txBox="1"/>
          <p:nvPr/>
        </p:nvSpPr>
        <p:spPr>
          <a:xfrm>
            <a:off x="3728911" y="4921387"/>
            <a:ext cx="2014190" cy="1169551"/>
          </a:xfrm>
          <a:prstGeom prst="rect">
            <a:avLst/>
          </a:prstGeom>
          <a:noFill/>
        </p:spPr>
        <p:txBody>
          <a:bodyPr wrap="square" rtlCol="0">
            <a:spAutoFit/>
          </a:bodyPr>
          <a:lstStyle/>
          <a:p>
            <a:pPr algn="ctr"/>
            <a:r>
              <a:rPr lang="fr-FR" dirty="0" smtClean="0"/>
              <a:t>Photofission </a:t>
            </a:r>
            <a:r>
              <a:rPr lang="fr-FR" dirty="0" err="1" smtClean="0"/>
              <a:t>tomography</a:t>
            </a:r>
            <a:endParaRPr lang="fr-FR" dirty="0" smtClean="0"/>
          </a:p>
          <a:p>
            <a:pPr algn="ctr"/>
            <a:endParaRPr lang="fr-FR" sz="1000" dirty="0" smtClean="0"/>
          </a:p>
          <a:p>
            <a:pPr algn="ctr"/>
            <a:r>
              <a:rPr lang="fr-FR" sz="1200" b="1" dirty="0" err="1" smtClean="0">
                <a:solidFill>
                  <a:srgbClr val="FF0000"/>
                </a:solidFill>
              </a:rPr>
              <a:t>Optional</a:t>
            </a:r>
            <a:r>
              <a:rPr lang="fr-FR" sz="1200" b="1" dirty="0" smtClean="0">
                <a:solidFill>
                  <a:srgbClr val="FF0000"/>
                </a:solidFill>
              </a:rPr>
              <a:t> technique </a:t>
            </a:r>
            <a:r>
              <a:rPr lang="fr-FR" sz="1200" b="1" dirty="0" err="1" smtClean="0">
                <a:solidFill>
                  <a:srgbClr val="FF0000"/>
                </a:solidFill>
              </a:rPr>
              <a:t>used</a:t>
            </a:r>
            <a:r>
              <a:rPr lang="fr-FR" sz="1200" b="1" dirty="0" smtClean="0">
                <a:solidFill>
                  <a:srgbClr val="FF0000"/>
                </a:solidFill>
              </a:rPr>
              <a:t> in « expertise mode »</a:t>
            </a:r>
            <a:endParaRPr lang="fr-FR" sz="1200" b="1" dirty="0">
              <a:solidFill>
                <a:srgbClr val="FF0000"/>
              </a:solidFill>
            </a:endParaRPr>
          </a:p>
        </p:txBody>
      </p:sp>
      <p:sp>
        <p:nvSpPr>
          <p:cNvPr id="38" name="Rectangle à coins arrondis 37"/>
          <p:cNvSpPr/>
          <p:nvPr/>
        </p:nvSpPr>
        <p:spPr>
          <a:xfrm>
            <a:off x="6468145" y="2875432"/>
            <a:ext cx="1872000" cy="14400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6637125" y="3185722"/>
            <a:ext cx="1509823" cy="830997"/>
          </a:xfrm>
          <a:prstGeom prst="rect">
            <a:avLst/>
          </a:prstGeom>
          <a:noFill/>
        </p:spPr>
        <p:txBody>
          <a:bodyPr wrap="square" rtlCol="0">
            <a:spAutoFit/>
          </a:bodyPr>
          <a:lstStyle/>
          <a:p>
            <a:pPr algn="ctr"/>
            <a:r>
              <a:rPr lang="fr-FR" dirty="0" smtClean="0"/>
              <a:t>U &lt;&gt; Pu </a:t>
            </a:r>
          </a:p>
          <a:p>
            <a:pPr algn="ctr"/>
            <a:endParaRPr lang="fr-FR" dirty="0"/>
          </a:p>
          <a:p>
            <a:pPr algn="ctr"/>
            <a:r>
              <a:rPr lang="fr-FR" sz="1200" b="1" dirty="0" smtClean="0">
                <a:solidFill>
                  <a:srgbClr val="580000"/>
                </a:solidFill>
              </a:rPr>
              <a:t>Identification</a:t>
            </a:r>
          </a:p>
        </p:txBody>
      </p:sp>
      <p:sp>
        <p:nvSpPr>
          <p:cNvPr id="40" name="Rectangle à coins arrondis 39"/>
          <p:cNvSpPr/>
          <p:nvPr/>
        </p:nvSpPr>
        <p:spPr>
          <a:xfrm>
            <a:off x="1100097" y="3729196"/>
            <a:ext cx="1872000" cy="14400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p:cNvSpPr txBox="1"/>
          <p:nvPr/>
        </p:nvSpPr>
        <p:spPr>
          <a:xfrm>
            <a:off x="1279861" y="4000742"/>
            <a:ext cx="1509823" cy="923330"/>
          </a:xfrm>
          <a:prstGeom prst="rect">
            <a:avLst/>
          </a:prstGeom>
          <a:noFill/>
        </p:spPr>
        <p:txBody>
          <a:bodyPr wrap="square" rtlCol="0">
            <a:spAutoFit/>
          </a:bodyPr>
          <a:lstStyle/>
          <a:p>
            <a:pPr algn="ctr"/>
            <a:r>
              <a:rPr lang="fr-FR" dirty="0" smtClean="0"/>
              <a:t>Scanning </a:t>
            </a:r>
            <a:r>
              <a:rPr lang="fr-FR" dirty="0" err="1" smtClean="0"/>
              <a:t>along</a:t>
            </a:r>
            <a:r>
              <a:rPr lang="fr-FR" dirty="0" smtClean="0"/>
              <a:t> the vertical axis</a:t>
            </a:r>
          </a:p>
        </p:txBody>
      </p:sp>
      <p:sp>
        <p:nvSpPr>
          <p:cNvPr id="42" name="Ellipse 41"/>
          <p:cNvSpPr/>
          <p:nvPr/>
        </p:nvSpPr>
        <p:spPr>
          <a:xfrm>
            <a:off x="5252277" y="4715957"/>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5252274" y="2926325"/>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5194738" y="4715957"/>
            <a:ext cx="454207" cy="369332"/>
          </a:xfrm>
          <a:prstGeom prst="rect">
            <a:avLst/>
          </a:prstGeom>
          <a:noFill/>
        </p:spPr>
        <p:txBody>
          <a:bodyPr wrap="square" rtlCol="0">
            <a:spAutoFit/>
          </a:bodyPr>
          <a:lstStyle/>
          <a:p>
            <a:pPr algn="ctr"/>
            <a:r>
              <a:rPr lang="fr-FR" dirty="0" smtClean="0"/>
              <a:t>2b</a:t>
            </a:r>
            <a:endParaRPr lang="fr-FR" dirty="0"/>
          </a:p>
        </p:txBody>
      </p:sp>
      <p:sp>
        <p:nvSpPr>
          <p:cNvPr id="45" name="Ellipse 44"/>
          <p:cNvSpPr/>
          <p:nvPr/>
        </p:nvSpPr>
        <p:spPr>
          <a:xfrm>
            <a:off x="2568250" y="3778651"/>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p:cNvSpPr txBox="1"/>
          <p:nvPr/>
        </p:nvSpPr>
        <p:spPr>
          <a:xfrm>
            <a:off x="2568250" y="3786678"/>
            <a:ext cx="377676" cy="369332"/>
          </a:xfrm>
          <a:prstGeom prst="rect">
            <a:avLst/>
          </a:prstGeom>
          <a:noFill/>
        </p:spPr>
        <p:txBody>
          <a:bodyPr wrap="square" rtlCol="0">
            <a:spAutoFit/>
          </a:bodyPr>
          <a:lstStyle/>
          <a:p>
            <a:pPr algn="ctr"/>
            <a:r>
              <a:rPr lang="fr-FR" dirty="0" smtClean="0"/>
              <a:t>1</a:t>
            </a:r>
            <a:endParaRPr lang="fr-FR" dirty="0"/>
          </a:p>
        </p:txBody>
      </p:sp>
      <p:sp>
        <p:nvSpPr>
          <p:cNvPr id="47" name="Ellipse 46"/>
          <p:cNvSpPr/>
          <p:nvPr/>
        </p:nvSpPr>
        <p:spPr>
          <a:xfrm>
            <a:off x="7930338" y="2932914"/>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ZoneTexte 47"/>
          <p:cNvSpPr txBox="1"/>
          <p:nvPr/>
        </p:nvSpPr>
        <p:spPr>
          <a:xfrm>
            <a:off x="7953974" y="2920221"/>
            <a:ext cx="304465" cy="369332"/>
          </a:xfrm>
          <a:prstGeom prst="rect">
            <a:avLst/>
          </a:prstGeom>
          <a:noFill/>
        </p:spPr>
        <p:txBody>
          <a:bodyPr wrap="square" rtlCol="0">
            <a:spAutoFit/>
          </a:bodyPr>
          <a:lstStyle/>
          <a:p>
            <a:pPr algn="ctr"/>
            <a:r>
              <a:rPr lang="fr-FR" dirty="0"/>
              <a:t>3</a:t>
            </a:r>
          </a:p>
        </p:txBody>
      </p:sp>
      <p:sp>
        <p:nvSpPr>
          <p:cNvPr id="49" name="ZoneTexte 48"/>
          <p:cNvSpPr txBox="1"/>
          <p:nvPr/>
        </p:nvSpPr>
        <p:spPr>
          <a:xfrm>
            <a:off x="4986718" y="2916993"/>
            <a:ext cx="891111" cy="369332"/>
          </a:xfrm>
          <a:prstGeom prst="rect">
            <a:avLst/>
          </a:prstGeom>
          <a:noFill/>
        </p:spPr>
        <p:txBody>
          <a:bodyPr wrap="square" rtlCol="0">
            <a:spAutoFit/>
          </a:bodyPr>
          <a:lstStyle/>
          <a:p>
            <a:pPr algn="ctr"/>
            <a:r>
              <a:rPr lang="fr-FR" dirty="0" smtClean="0"/>
              <a:t>2a</a:t>
            </a:r>
            <a:endParaRPr lang="fr-FR" dirty="0"/>
          </a:p>
        </p:txBody>
      </p:sp>
      <p:sp>
        <p:nvSpPr>
          <p:cNvPr id="50" name="Rectangle à coins arrondis 16"/>
          <p:cNvSpPr/>
          <p:nvPr/>
        </p:nvSpPr>
        <p:spPr>
          <a:xfrm>
            <a:off x="9152170" y="3729196"/>
            <a:ext cx="1872000" cy="14400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17"/>
          <p:cNvSpPr txBox="1"/>
          <p:nvPr/>
        </p:nvSpPr>
        <p:spPr>
          <a:xfrm>
            <a:off x="9244126" y="4273490"/>
            <a:ext cx="1667165" cy="369332"/>
          </a:xfrm>
          <a:prstGeom prst="rect">
            <a:avLst/>
          </a:prstGeom>
          <a:noFill/>
        </p:spPr>
        <p:txBody>
          <a:bodyPr wrap="square" rtlCol="0">
            <a:spAutoFit/>
          </a:bodyPr>
          <a:lstStyle/>
          <a:p>
            <a:pPr algn="ctr"/>
            <a:r>
              <a:rPr lang="fr-FR" dirty="0" smtClean="0"/>
              <a:t>Actinide mass</a:t>
            </a:r>
            <a:endParaRPr lang="fr-FR" dirty="0"/>
          </a:p>
        </p:txBody>
      </p:sp>
      <p:sp>
        <p:nvSpPr>
          <p:cNvPr id="52" name="Ellipse 27"/>
          <p:cNvSpPr/>
          <p:nvPr/>
        </p:nvSpPr>
        <p:spPr>
          <a:xfrm>
            <a:off x="10614363" y="3786678"/>
            <a:ext cx="360000" cy="3600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ZoneTexte 28"/>
          <p:cNvSpPr txBox="1"/>
          <p:nvPr/>
        </p:nvSpPr>
        <p:spPr>
          <a:xfrm>
            <a:off x="10637999" y="3773985"/>
            <a:ext cx="304465" cy="369332"/>
          </a:xfrm>
          <a:prstGeom prst="rect">
            <a:avLst/>
          </a:prstGeom>
          <a:noFill/>
        </p:spPr>
        <p:txBody>
          <a:bodyPr wrap="square" rtlCol="0">
            <a:spAutoFit/>
          </a:bodyPr>
          <a:lstStyle/>
          <a:p>
            <a:pPr algn="ctr"/>
            <a:r>
              <a:rPr lang="fr-FR" dirty="0"/>
              <a:t>4</a:t>
            </a:r>
          </a:p>
        </p:txBody>
      </p:sp>
      <p:cxnSp>
        <p:nvCxnSpPr>
          <p:cNvPr id="54" name="Straight Arrow Connector 39"/>
          <p:cNvCxnSpPr>
            <a:stCxn id="34" idx="3"/>
            <a:endCxn id="38" idx="1"/>
          </p:cNvCxnSpPr>
          <p:nvPr/>
        </p:nvCxnSpPr>
        <p:spPr>
          <a:xfrm>
            <a:off x="5656121" y="3595432"/>
            <a:ext cx="81202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41"/>
          <p:cNvCxnSpPr>
            <a:stCxn id="38" idx="3"/>
            <a:endCxn id="50" idx="1"/>
          </p:cNvCxnSpPr>
          <p:nvPr/>
        </p:nvCxnSpPr>
        <p:spPr>
          <a:xfrm>
            <a:off x="8340145" y="3595432"/>
            <a:ext cx="812025" cy="8537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43"/>
          <p:cNvCxnSpPr>
            <a:stCxn id="36" idx="3"/>
            <a:endCxn id="50" idx="1"/>
          </p:cNvCxnSpPr>
          <p:nvPr/>
        </p:nvCxnSpPr>
        <p:spPr>
          <a:xfrm flipV="1">
            <a:off x="5656124" y="4449196"/>
            <a:ext cx="3496046" cy="9392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940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Measurement methodology</a:t>
            </a:r>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17</a:t>
            </a:fld>
            <a:endParaRPr lang="it-IT" dirty="0"/>
          </a:p>
        </p:txBody>
      </p:sp>
      <p:sp>
        <p:nvSpPr>
          <p:cNvPr id="15" name="Segnaposto contenuto 2">
            <a:extLst>
              <a:ext uri="{FF2B5EF4-FFF2-40B4-BE49-F238E27FC236}">
                <a16:creationId xmlns:a16="http://schemas.microsoft.com/office/drawing/2014/main" id="{8EBA4FFC-D4F2-411F-A703-956B4E044066}"/>
              </a:ext>
            </a:extLst>
          </p:cNvPr>
          <p:cNvSpPr>
            <a:spLocks noGrp="1"/>
          </p:cNvSpPr>
          <p:nvPr>
            <p:ph idx="1"/>
          </p:nvPr>
        </p:nvSpPr>
        <p:spPr>
          <a:xfrm>
            <a:off x="838200" y="1825625"/>
            <a:ext cx="10044165" cy="565492"/>
          </a:xfrm>
        </p:spPr>
        <p:txBody>
          <a:bodyPr/>
          <a:lstStyle/>
          <a:p>
            <a:r>
              <a:rPr lang="en-US" dirty="0" smtClean="0"/>
              <a:t>Uncertainty assessment (for illustration: “step 2a” </a:t>
            </a:r>
            <a:r>
              <a:rPr lang="en-US" i="1" dirty="0" smtClean="0"/>
              <a:t>versus</a:t>
            </a:r>
            <a:r>
              <a:rPr lang="en-US" dirty="0" smtClean="0"/>
              <a:t> “step 2b”)</a:t>
            </a:r>
          </a:p>
        </p:txBody>
      </p:sp>
      <p:pic>
        <p:nvPicPr>
          <p:cNvPr id="33" name="Image 3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2957" y="2924480"/>
            <a:ext cx="5238750" cy="2946799"/>
          </a:xfrm>
          <a:prstGeom prst="rect">
            <a:avLst/>
          </a:prstGeom>
        </p:spPr>
      </p:pic>
      <p:pic>
        <p:nvPicPr>
          <p:cNvPr id="34" name="Image 3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18977" y="2924480"/>
            <a:ext cx="5244373" cy="2949960"/>
          </a:xfrm>
          <a:prstGeom prst="rect">
            <a:avLst/>
          </a:prstGeom>
        </p:spPr>
      </p:pic>
    </p:spTree>
    <p:extLst>
      <p:ext uri="{BB962C8B-B14F-4D97-AF65-F5344CB8AC3E}">
        <p14:creationId xmlns:p14="http://schemas.microsoft.com/office/powerpoint/2010/main" val="767424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a:blip r:embed="rId2"/>
          <a:stretch>
            <a:fillRect/>
          </a:stretch>
        </p:blipFill>
        <p:spPr>
          <a:xfrm>
            <a:off x="516745" y="1423316"/>
            <a:ext cx="11160000" cy="5353090"/>
          </a:xfrm>
          <a:prstGeom prst="rect">
            <a:avLst/>
          </a:prstGeom>
        </p:spPr>
      </p:pic>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Experimental work</a:t>
            </a:r>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18</a:t>
            </a:fld>
            <a:endParaRPr lang="it-IT" dirty="0"/>
          </a:p>
        </p:txBody>
      </p:sp>
    </p:spTree>
    <p:extLst>
      <p:ext uri="{BB962C8B-B14F-4D97-AF65-F5344CB8AC3E}">
        <p14:creationId xmlns:p14="http://schemas.microsoft.com/office/powerpoint/2010/main" val="3243517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521014" y="1426787"/>
            <a:ext cx="11160000" cy="5343126"/>
          </a:xfrm>
          <a:prstGeom prst="rect">
            <a:avLst/>
          </a:prstGeom>
        </p:spPr>
      </p:pic>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Experimental work</a:t>
            </a:r>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19</a:t>
            </a:fld>
            <a:endParaRPr lang="it-IT" dirty="0"/>
          </a:p>
        </p:txBody>
      </p:sp>
    </p:spTree>
    <p:extLst>
      <p:ext uri="{BB962C8B-B14F-4D97-AF65-F5344CB8AC3E}">
        <p14:creationId xmlns:p14="http://schemas.microsoft.com/office/powerpoint/2010/main" val="16591284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smtClean="0"/>
              <a:t>Introduction</a:t>
            </a:r>
            <a:endParaRPr lang="en-US" dirty="0"/>
          </a:p>
        </p:txBody>
      </p:sp>
      <p:sp>
        <p:nvSpPr>
          <p:cNvPr id="3" name="Content Placeholder 2">
            <a:extLst>
              <a:ext uri="{FF2B5EF4-FFF2-40B4-BE49-F238E27FC236}">
                <a16:creationId xmlns:a16="http://schemas.microsoft.com/office/drawing/2014/main" id="{E69466A7-9232-4F1B-8918-437528E006DB}"/>
              </a:ext>
            </a:extLst>
          </p:cNvPr>
          <p:cNvSpPr>
            <a:spLocks noGrp="1"/>
          </p:cNvSpPr>
          <p:nvPr>
            <p:ph idx="1"/>
          </p:nvPr>
        </p:nvSpPr>
        <p:spPr>
          <a:xfrm>
            <a:off x="838200" y="1825625"/>
            <a:ext cx="10497207" cy="4351338"/>
          </a:xfrm>
        </p:spPr>
        <p:txBody>
          <a:bodyPr vert="horz" lIns="91440" tIns="45720" rIns="91440" bIns="45720" rtlCol="0" anchor="t">
            <a:normAutofit/>
          </a:bodyPr>
          <a:lstStyle/>
          <a:p>
            <a:r>
              <a:rPr lang="en-US" dirty="0" smtClean="0"/>
              <a:t>The photofission </a:t>
            </a:r>
            <a:r>
              <a:rPr lang="en-US" dirty="0" smtClean="0"/>
              <a:t>reaction</a:t>
            </a:r>
            <a:endParaRPr lang="en-US" dirty="0" smtClean="0"/>
          </a:p>
          <a:p>
            <a:pPr lvl="1"/>
            <a:r>
              <a:rPr lang="en-US" dirty="0" smtClean="0"/>
              <a:t>Energy threshold ≈ 6 MeV for most actinides (U-235, U-238, Pu-239, etc.)</a:t>
            </a:r>
          </a:p>
          <a:p>
            <a:pPr lvl="1"/>
            <a:r>
              <a:rPr lang="en-US" dirty="0" smtClean="0"/>
              <a:t>Deployed </a:t>
            </a:r>
            <a:r>
              <a:rPr lang="en-US" dirty="0"/>
              <a:t>using a </a:t>
            </a:r>
            <a:r>
              <a:rPr lang="en-US" u="sng" dirty="0"/>
              <a:t>lin</a:t>
            </a:r>
            <a:r>
              <a:rPr lang="en-US" dirty="0"/>
              <a:t>ear electron </a:t>
            </a:r>
            <a:r>
              <a:rPr lang="en-US" u="sng" dirty="0"/>
              <a:t>ac</a:t>
            </a:r>
            <a:r>
              <a:rPr lang="en-US" dirty="0"/>
              <a:t>celerator (“</a:t>
            </a:r>
            <a:r>
              <a:rPr lang="en-US" dirty="0" err="1"/>
              <a:t>linac</a:t>
            </a:r>
            <a:r>
              <a:rPr lang="en-US" dirty="0"/>
              <a:t>”)</a:t>
            </a:r>
          </a:p>
          <a:p>
            <a:pPr lvl="1"/>
            <a:r>
              <a:rPr lang="en-US" dirty="0"/>
              <a:t>Adapted to the characterization of radioactive waste packages with large volumes and/or concrete matrices</a:t>
            </a:r>
          </a:p>
          <a:p>
            <a:endParaRPr lang="en-US" dirty="0" smtClean="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2</a:t>
            </a:fld>
            <a:endParaRPr lang="it-IT"/>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784" y="3870435"/>
            <a:ext cx="6840085" cy="2648608"/>
          </a:xfrm>
          <a:prstGeom prst="rect">
            <a:avLst/>
          </a:prstGeom>
        </p:spPr>
      </p:pic>
    </p:spTree>
    <p:extLst>
      <p:ext uri="{BB962C8B-B14F-4D97-AF65-F5344CB8AC3E}">
        <p14:creationId xmlns:p14="http://schemas.microsoft.com/office/powerpoint/2010/main" val="28455294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520359" y="1429312"/>
            <a:ext cx="11160000" cy="5353302"/>
          </a:xfrm>
          <a:prstGeom prst="rect">
            <a:avLst/>
          </a:prstGeom>
        </p:spPr>
      </p:pic>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Experimental work</a:t>
            </a:r>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20</a:t>
            </a:fld>
            <a:endParaRPr lang="it-IT" dirty="0"/>
          </a:p>
        </p:txBody>
      </p:sp>
    </p:spTree>
    <p:extLst>
      <p:ext uri="{BB962C8B-B14F-4D97-AF65-F5344CB8AC3E}">
        <p14:creationId xmlns:p14="http://schemas.microsoft.com/office/powerpoint/2010/main" val="3061098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521041" y="1429952"/>
            <a:ext cx="11160000" cy="5348009"/>
          </a:xfrm>
          <a:prstGeom prst="rect">
            <a:avLst/>
          </a:prstGeom>
        </p:spPr>
      </p:pic>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Experimental work</a:t>
            </a:r>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21</a:t>
            </a:fld>
            <a:endParaRPr lang="it-IT" dirty="0"/>
          </a:p>
        </p:txBody>
      </p:sp>
    </p:spTree>
    <p:extLst>
      <p:ext uri="{BB962C8B-B14F-4D97-AF65-F5344CB8AC3E}">
        <p14:creationId xmlns:p14="http://schemas.microsoft.com/office/powerpoint/2010/main" val="3127442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normAutofit/>
          </a:bodyPr>
          <a:lstStyle/>
          <a:p>
            <a:r>
              <a:rPr lang="en-US" dirty="0" smtClean="0"/>
              <a:t>Additional Monte </a:t>
            </a:r>
            <a:r>
              <a:rPr lang="en-US" dirty="0"/>
              <a:t>Carlo </a:t>
            </a:r>
            <a:r>
              <a:rPr lang="en-US" dirty="0" smtClean="0"/>
              <a:t>simulations</a:t>
            </a:r>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22</a:t>
            </a:fld>
            <a:endParaRPr lang="it-IT" dirty="0"/>
          </a:p>
        </p:txBody>
      </p:sp>
      <p:sp>
        <p:nvSpPr>
          <p:cNvPr id="6" name="Content Placeholder 2">
            <a:extLst>
              <a:ext uri="{FF2B5EF4-FFF2-40B4-BE49-F238E27FC236}">
                <a16:creationId xmlns:a16="http://schemas.microsoft.com/office/drawing/2014/main" id="{E69466A7-9232-4F1B-8918-437528E006DB}"/>
              </a:ext>
            </a:extLst>
          </p:cNvPr>
          <p:cNvSpPr>
            <a:spLocks noGrp="1"/>
          </p:cNvSpPr>
          <p:nvPr>
            <p:ph idx="1"/>
          </p:nvPr>
        </p:nvSpPr>
        <p:spPr>
          <a:xfrm>
            <a:off x="838200" y="1814634"/>
            <a:ext cx="6904220" cy="3312001"/>
          </a:xfrm>
        </p:spPr>
        <p:txBody>
          <a:bodyPr/>
          <a:lstStyle/>
          <a:p>
            <a:r>
              <a:rPr lang="fr-FR" dirty="0" err="1" smtClean="0"/>
              <a:t>Asessment</a:t>
            </a:r>
            <a:r>
              <a:rPr lang="fr-FR" dirty="0" smtClean="0"/>
              <a:t> of </a:t>
            </a:r>
            <a:r>
              <a:rPr lang="fr-FR" dirty="0" err="1" smtClean="0"/>
              <a:t>virtual</a:t>
            </a:r>
            <a:r>
              <a:rPr lang="fr-FR" dirty="0" smtClean="0"/>
              <a:t> cases at 7 MeV</a:t>
            </a:r>
          </a:p>
          <a:p>
            <a:pPr lvl="1"/>
            <a:r>
              <a:rPr lang="fr-FR" dirty="0" smtClean="0"/>
              <a:t>220 L-</a:t>
            </a:r>
            <a:r>
              <a:rPr lang="fr-FR" dirty="0" err="1" smtClean="0"/>
              <a:t>drum</a:t>
            </a:r>
            <a:r>
              <a:rPr lang="fr-FR" dirty="0" smtClean="0"/>
              <a:t> and 3 matrices: </a:t>
            </a:r>
            <a:r>
              <a:rPr lang="fr-FR" dirty="0" err="1" smtClean="0"/>
              <a:t>concrete</a:t>
            </a:r>
            <a:r>
              <a:rPr lang="fr-FR" dirty="0" smtClean="0"/>
              <a:t>, PVC, </a:t>
            </a:r>
            <a:r>
              <a:rPr lang="fr-FR" dirty="0" err="1" smtClean="0"/>
              <a:t>steel</a:t>
            </a:r>
            <a:endParaRPr lang="fr-FR" dirty="0" smtClean="0"/>
          </a:p>
          <a:p>
            <a:pPr lvl="1"/>
            <a:r>
              <a:rPr lang="fr-FR" dirty="0" smtClean="0"/>
              <a:t>Simulation of </a:t>
            </a:r>
            <a:r>
              <a:rPr lang="fr-FR" dirty="0" err="1" smtClean="0"/>
              <a:t>delayed</a:t>
            </a:r>
            <a:r>
              <a:rPr lang="fr-FR" dirty="0" smtClean="0"/>
              <a:t> neutron </a:t>
            </a:r>
            <a:r>
              <a:rPr lang="fr-FR" dirty="0" err="1" smtClean="0"/>
              <a:t>counts</a:t>
            </a:r>
            <a:r>
              <a:rPr lang="fr-FR" dirty="0" smtClean="0"/>
              <a:t> </a:t>
            </a:r>
            <a:r>
              <a:rPr lang="fr-FR" dirty="0" err="1" smtClean="0"/>
              <a:t>obtained</a:t>
            </a:r>
            <a:r>
              <a:rPr lang="fr-FR" dirty="0" smtClean="0"/>
              <a:t> in </a:t>
            </a:r>
            <a:r>
              <a:rPr lang="fr-FR" dirty="0" err="1" smtClean="0"/>
              <a:t>interpulse</a:t>
            </a:r>
            <a:r>
              <a:rPr lang="fr-FR" dirty="0" smtClean="0"/>
              <a:t> mode at 100 Hz for </a:t>
            </a:r>
            <a:r>
              <a:rPr lang="fr-FR" dirty="0" err="1" smtClean="0"/>
              <a:t>various</a:t>
            </a:r>
            <a:r>
              <a:rPr lang="fr-FR" dirty="0" smtClean="0"/>
              <a:t> irradiation times</a:t>
            </a:r>
            <a:endParaRPr lang="fr-FR" dirty="0"/>
          </a:p>
          <a:p>
            <a:endParaRPr lang="en-US" dirty="0"/>
          </a:p>
        </p:txBody>
      </p:sp>
      <p:pic>
        <p:nvPicPr>
          <p:cNvPr id="8" name="Image 7"/>
          <p:cNvPicPr>
            <a:picLocks noChangeAspect="1"/>
          </p:cNvPicPr>
          <p:nvPr/>
        </p:nvPicPr>
        <p:blipFill>
          <a:blip r:embed="rId2"/>
          <a:stretch>
            <a:fillRect/>
          </a:stretch>
        </p:blipFill>
        <p:spPr>
          <a:xfrm>
            <a:off x="8276990" y="1754674"/>
            <a:ext cx="3562661" cy="3520304"/>
          </a:xfrm>
          <a:prstGeom prst="rect">
            <a:avLst/>
          </a:prstGeom>
        </p:spPr>
      </p:pic>
      <p:pic>
        <p:nvPicPr>
          <p:cNvPr id="9" name="Image 8"/>
          <p:cNvPicPr>
            <a:picLocks noChangeAspect="1"/>
          </p:cNvPicPr>
          <p:nvPr/>
        </p:nvPicPr>
        <p:blipFill>
          <a:blip r:embed="rId3"/>
          <a:stretch>
            <a:fillRect/>
          </a:stretch>
        </p:blipFill>
        <p:spPr>
          <a:xfrm>
            <a:off x="843199" y="3870083"/>
            <a:ext cx="6861748" cy="2283536"/>
          </a:xfrm>
          <a:prstGeom prst="rect">
            <a:avLst/>
          </a:prstGeom>
        </p:spPr>
      </p:pic>
      <p:sp>
        <p:nvSpPr>
          <p:cNvPr id="10" name="ZoneTexte 9"/>
          <p:cNvSpPr txBox="1"/>
          <p:nvPr/>
        </p:nvSpPr>
        <p:spPr>
          <a:xfrm>
            <a:off x="0" y="6130521"/>
            <a:ext cx="12192000" cy="646331"/>
          </a:xfrm>
          <a:prstGeom prst="rect">
            <a:avLst/>
          </a:prstGeom>
          <a:noFill/>
        </p:spPr>
        <p:txBody>
          <a:bodyPr wrap="square" rtlCol="0">
            <a:spAutoFit/>
          </a:bodyPr>
          <a:lstStyle/>
          <a:p>
            <a:pPr marL="285750" indent="-285750" algn="ctr">
              <a:buFont typeface="Wingdings" panose="05000000000000000000" pitchFamily="2" charset="2"/>
              <a:buChar char="à"/>
            </a:pPr>
            <a:r>
              <a:rPr lang="fr-FR" dirty="0" err="1" smtClean="0">
                <a:sym typeface="Wingdings" panose="05000000000000000000" pitchFamily="2" charset="2"/>
              </a:rPr>
              <a:t>Signals</a:t>
            </a:r>
            <a:r>
              <a:rPr lang="fr-FR" dirty="0" smtClean="0">
                <a:sym typeface="Wingdings" panose="05000000000000000000" pitchFamily="2" charset="2"/>
              </a:rPr>
              <a:t> </a:t>
            </a:r>
            <a:r>
              <a:rPr lang="fr-FR" dirty="0" err="1" smtClean="0">
                <a:sym typeface="Wingdings" panose="05000000000000000000" pitchFamily="2" charset="2"/>
              </a:rPr>
              <a:t>obtained</a:t>
            </a:r>
            <a:r>
              <a:rPr lang="fr-FR" dirty="0" smtClean="0">
                <a:sym typeface="Wingdings" panose="05000000000000000000" pitchFamily="2" charset="2"/>
              </a:rPr>
              <a:t> at 7 MeV are about 15 times </a:t>
            </a:r>
            <a:r>
              <a:rPr lang="fr-FR" dirty="0" err="1" smtClean="0">
                <a:sym typeface="Wingdings" panose="05000000000000000000" pitchFamily="2" charset="2"/>
              </a:rPr>
              <a:t>lower</a:t>
            </a:r>
            <a:r>
              <a:rPr lang="fr-FR" dirty="0" smtClean="0">
                <a:sym typeface="Wingdings" panose="05000000000000000000" pitchFamily="2" charset="2"/>
              </a:rPr>
              <a:t> </a:t>
            </a:r>
            <a:r>
              <a:rPr lang="fr-FR" dirty="0" err="1" smtClean="0">
                <a:sym typeface="Wingdings" panose="05000000000000000000" pitchFamily="2" charset="2"/>
              </a:rPr>
              <a:t>than</a:t>
            </a:r>
            <a:r>
              <a:rPr lang="fr-FR" dirty="0" smtClean="0">
                <a:sym typeface="Wingdings" panose="05000000000000000000" pitchFamily="2" charset="2"/>
              </a:rPr>
              <a:t> at 9 MeV</a:t>
            </a:r>
          </a:p>
          <a:p>
            <a:pPr marL="285750" indent="-285750" algn="ctr">
              <a:buFont typeface="Wingdings" panose="05000000000000000000" pitchFamily="2" charset="2"/>
              <a:buChar char="à"/>
            </a:pPr>
            <a:r>
              <a:rPr lang="fr-FR" dirty="0" smtClean="0">
                <a:sym typeface="Wingdings" panose="05000000000000000000" pitchFamily="2" charset="2"/>
              </a:rPr>
              <a:t>An irradiation time about an </a:t>
            </a:r>
            <a:r>
              <a:rPr lang="fr-FR" dirty="0" err="1" smtClean="0">
                <a:sym typeface="Wingdings" panose="05000000000000000000" pitchFamily="2" charset="2"/>
              </a:rPr>
              <a:t>hour</a:t>
            </a:r>
            <a:r>
              <a:rPr lang="fr-FR" dirty="0" smtClean="0">
                <a:sym typeface="Wingdings" panose="05000000000000000000" pitchFamily="2" charset="2"/>
              </a:rPr>
              <a:t> </a:t>
            </a:r>
            <a:r>
              <a:rPr lang="fr-FR" dirty="0" err="1" smtClean="0">
                <a:sym typeface="Wingdings" panose="05000000000000000000" pitchFamily="2" charset="2"/>
              </a:rPr>
              <a:t>would</a:t>
            </a:r>
            <a:r>
              <a:rPr lang="fr-FR" dirty="0" smtClean="0">
                <a:sym typeface="Wingdings" panose="05000000000000000000" pitchFamily="2" charset="2"/>
              </a:rPr>
              <a:t> </a:t>
            </a:r>
            <a:r>
              <a:rPr lang="fr-FR" dirty="0" err="1" smtClean="0">
                <a:sym typeface="Wingdings" panose="05000000000000000000" pitchFamily="2" charset="2"/>
              </a:rPr>
              <a:t>be</a:t>
            </a:r>
            <a:r>
              <a:rPr lang="fr-FR" dirty="0" smtClean="0">
                <a:sym typeface="Wingdings" panose="05000000000000000000" pitchFamily="2" charset="2"/>
              </a:rPr>
              <a:t> </a:t>
            </a:r>
            <a:r>
              <a:rPr lang="fr-FR" dirty="0" err="1" smtClean="0">
                <a:sym typeface="Wingdings" panose="05000000000000000000" pitchFamily="2" charset="2"/>
              </a:rPr>
              <a:t>realistic</a:t>
            </a:r>
            <a:r>
              <a:rPr lang="fr-FR" dirty="0" smtClean="0">
                <a:sym typeface="Wingdings" panose="05000000000000000000" pitchFamily="2" charset="2"/>
              </a:rPr>
              <a:t> for an </a:t>
            </a:r>
            <a:r>
              <a:rPr lang="fr-FR" dirty="0" err="1" smtClean="0">
                <a:sym typeface="Wingdings" panose="05000000000000000000" pitchFamily="2" charset="2"/>
              </a:rPr>
              <a:t>industrial</a:t>
            </a:r>
            <a:r>
              <a:rPr lang="fr-FR" dirty="0" smtClean="0">
                <a:sym typeface="Wingdings" panose="05000000000000000000" pitchFamily="2" charset="2"/>
              </a:rPr>
              <a:t> application</a:t>
            </a:r>
            <a:endParaRPr lang="fr-FR" dirty="0"/>
          </a:p>
        </p:txBody>
      </p:sp>
    </p:spTree>
    <p:extLst>
      <p:ext uri="{BB962C8B-B14F-4D97-AF65-F5344CB8AC3E}">
        <p14:creationId xmlns:p14="http://schemas.microsoft.com/office/powerpoint/2010/main" val="3741360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Experimental work</a:t>
            </a:r>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23</a:t>
            </a:fld>
            <a:endParaRPr lang="it-IT" dirty="0"/>
          </a:p>
        </p:txBody>
      </p:sp>
      <p:sp>
        <p:nvSpPr>
          <p:cNvPr id="6" name="Content Placeholder 2">
            <a:extLst>
              <a:ext uri="{FF2B5EF4-FFF2-40B4-BE49-F238E27FC236}">
                <a16:creationId xmlns:a16="http://schemas.microsoft.com/office/drawing/2014/main" id="{E69466A7-9232-4F1B-8918-437528E006DB}"/>
              </a:ext>
            </a:extLst>
          </p:cNvPr>
          <p:cNvSpPr>
            <a:spLocks noGrp="1"/>
          </p:cNvSpPr>
          <p:nvPr>
            <p:ph idx="1"/>
          </p:nvPr>
        </p:nvSpPr>
        <p:spPr>
          <a:xfrm>
            <a:off x="838200" y="1814635"/>
            <a:ext cx="9484360" cy="2638002"/>
          </a:xfrm>
        </p:spPr>
        <p:txBody>
          <a:bodyPr/>
          <a:lstStyle/>
          <a:p>
            <a:r>
              <a:rPr lang="fr-FR" dirty="0"/>
              <a:t>Canberra 7820 – 7821 modules</a:t>
            </a:r>
          </a:p>
          <a:p>
            <a:pPr lvl="1"/>
            <a:r>
              <a:rPr lang="fr-FR" dirty="0"/>
              <a:t>2 NIM modules (not </a:t>
            </a:r>
            <a:r>
              <a:rPr lang="fr-FR" dirty="0" err="1"/>
              <a:t>supported</a:t>
            </a:r>
            <a:r>
              <a:rPr lang="fr-FR" dirty="0"/>
              <a:t> </a:t>
            </a:r>
            <a:r>
              <a:rPr lang="fr-FR" dirty="0" err="1"/>
              <a:t>anymore</a:t>
            </a:r>
            <a:r>
              <a:rPr lang="fr-FR" dirty="0"/>
              <a:t> by Canberra)</a:t>
            </a:r>
          </a:p>
          <a:p>
            <a:pPr lvl="2"/>
            <a:r>
              <a:rPr lang="fr-FR" dirty="0" smtClean="0"/>
              <a:t>7820: </a:t>
            </a:r>
            <a:r>
              <a:rPr lang="fr-FR" dirty="0"/>
              <a:t>ADS amplifier for signal amplification and </a:t>
            </a:r>
            <a:r>
              <a:rPr lang="fr-FR" dirty="0" err="1"/>
              <a:t>spectra</a:t>
            </a:r>
            <a:endParaRPr lang="fr-FR" dirty="0"/>
          </a:p>
          <a:p>
            <a:pPr lvl="2"/>
            <a:r>
              <a:rPr lang="fr-FR" dirty="0" smtClean="0"/>
              <a:t>7821: HV </a:t>
            </a:r>
            <a:r>
              <a:rPr lang="fr-FR" dirty="0"/>
              <a:t>module</a:t>
            </a:r>
          </a:p>
          <a:p>
            <a:pPr lvl="2">
              <a:buFont typeface="Wingdings" panose="05000000000000000000" pitchFamily="2" charset="2"/>
              <a:buChar char="à"/>
            </a:pPr>
            <a:r>
              <a:rPr lang="fr-FR" dirty="0" smtClean="0">
                <a:sym typeface="Wingdings" panose="05000000000000000000" pitchFamily="2" charset="2"/>
              </a:rPr>
              <a:t> Configuration </a:t>
            </a:r>
            <a:r>
              <a:rPr lang="fr-FR" dirty="0">
                <a:sym typeface="Wingdings" panose="05000000000000000000" pitchFamily="2" charset="2"/>
              </a:rPr>
              <a:t>of </a:t>
            </a:r>
            <a:r>
              <a:rPr lang="fr-FR" dirty="0" err="1">
                <a:sym typeface="Wingdings" panose="05000000000000000000" pitchFamily="2" charset="2"/>
              </a:rPr>
              <a:t>each</a:t>
            </a:r>
            <a:r>
              <a:rPr lang="fr-FR" dirty="0">
                <a:sym typeface="Wingdings" panose="05000000000000000000" pitchFamily="2" charset="2"/>
              </a:rPr>
              <a:t> module </a:t>
            </a:r>
            <a:r>
              <a:rPr lang="fr-FR" dirty="0" err="1">
                <a:sym typeface="Wingdings" panose="05000000000000000000" pitchFamily="2" charset="2"/>
              </a:rPr>
              <a:t>through</a:t>
            </a:r>
            <a:r>
              <a:rPr lang="fr-FR" dirty="0">
                <a:sym typeface="Wingdings" panose="05000000000000000000" pitchFamily="2" charset="2"/>
              </a:rPr>
              <a:t> one </a:t>
            </a:r>
            <a:r>
              <a:rPr lang="fr-FR" dirty="0" err="1">
                <a:sym typeface="Wingdings" panose="05000000000000000000" pitchFamily="2" charset="2"/>
              </a:rPr>
              <a:t>cable</a:t>
            </a:r>
            <a:endParaRPr lang="fr-FR" dirty="0">
              <a:sym typeface="Wingdings" panose="05000000000000000000" pitchFamily="2" charset="2"/>
            </a:endParaRPr>
          </a:p>
          <a:p>
            <a:pPr lvl="2">
              <a:buFont typeface="Wingdings" panose="05000000000000000000" pitchFamily="2" charset="2"/>
              <a:buChar char="à"/>
            </a:pPr>
            <a:r>
              <a:rPr lang="fr-FR" dirty="0" smtClean="0">
                <a:sym typeface="Wingdings" panose="05000000000000000000" pitchFamily="2" charset="2"/>
              </a:rPr>
              <a:t> Non </a:t>
            </a:r>
            <a:r>
              <a:rPr lang="fr-FR" dirty="0">
                <a:sym typeface="Wingdings" panose="05000000000000000000" pitchFamily="2" charset="2"/>
              </a:rPr>
              <a:t>user-</a:t>
            </a:r>
            <a:r>
              <a:rPr lang="fr-FR" dirty="0" err="1">
                <a:sym typeface="Wingdings" panose="05000000000000000000" pitchFamily="2" charset="2"/>
              </a:rPr>
              <a:t>friendly</a:t>
            </a:r>
            <a:r>
              <a:rPr lang="fr-FR" dirty="0">
                <a:sym typeface="Wingdings" panose="05000000000000000000" pitchFamily="2" charset="2"/>
              </a:rPr>
              <a:t> user interface</a:t>
            </a:r>
            <a:endParaRPr lang="fr-FR" dirty="0"/>
          </a:p>
          <a:p>
            <a:endParaRPr lang="en-US" dirty="0"/>
          </a:p>
        </p:txBody>
      </p:sp>
      <p:grpSp>
        <p:nvGrpSpPr>
          <p:cNvPr id="7" name="Groupe 6"/>
          <p:cNvGrpSpPr>
            <a:grpSpLocks noChangeAspect="1"/>
          </p:cNvGrpSpPr>
          <p:nvPr/>
        </p:nvGrpSpPr>
        <p:grpSpPr>
          <a:xfrm>
            <a:off x="2629958" y="4196782"/>
            <a:ext cx="2981489" cy="2324552"/>
            <a:chOff x="8140553" y="960708"/>
            <a:chExt cx="3950471" cy="3080030"/>
          </a:xfrm>
        </p:grpSpPr>
        <p:pic>
          <p:nvPicPr>
            <p:cNvPr id="8" name="Image 7"/>
            <p:cNvPicPr>
              <a:picLocks noChangeAspect="1"/>
            </p:cNvPicPr>
            <p:nvPr/>
          </p:nvPicPr>
          <p:blipFill rotWithShape="1">
            <a:blip r:embed="rId2" cstate="hqprint">
              <a:extLst>
                <a:ext uri="{28A0092B-C50C-407E-A947-70E740481C1C}">
                  <a14:useLocalDpi xmlns:a14="http://schemas.microsoft.com/office/drawing/2010/main" val="0"/>
                </a:ext>
              </a:extLst>
            </a:blip>
            <a:srcRect l="4676" t="7611" r="11132" b="4868"/>
            <a:stretch/>
          </p:blipFill>
          <p:spPr>
            <a:xfrm>
              <a:off x="8140553" y="960708"/>
              <a:ext cx="3950471" cy="3080030"/>
            </a:xfrm>
            <a:prstGeom prst="rect">
              <a:avLst/>
            </a:prstGeom>
          </p:spPr>
        </p:pic>
        <p:sp>
          <p:nvSpPr>
            <p:cNvPr id="9" name="Ellipse 8"/>
            <p:cNvSpPr/>
            <p:nvPr/>
          </p:nvSpPr>
          <p:spPr>
            <a:xfrm>
              <a:off x="8472361" y="2887007"/>
              <a:ext cx="776836" cy="817295"/>
            </a:xfrm>
            <a:prstGeom prst="ellipse">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 name="Image 9"/>
          <p:cNvPicPr>
            <a:picLocks noChangeAspect="1"/>
          </p:cNvPicPr>
          <p:nvPr/>
        </p:nvPicPr>
        <p:blipFill>
          <a:blip r:embed="rId3"/>
          <a:stretch>
            <a:fillRect/>
          </a:stretch>
        </p:blipFill>
        <p:spPr>
          <a:xfrm>
            <a:off x="8048415" y="3188679"/>
            <a:ext cx="3802185" cy="3231057"/>
          </a:xfrm>
          <a:prstGeom prst="rect">
            <a:avLst/>
          </a:prstGeom>
        </p:spPr>
      </p:pic>
      <p:pic>
        <p:nvPicPr>
          <p:cNvPr id="11" name="Image 10"/>
          <p:cNvPicPr>
            <a:picLocks noChangeAspect="1"/>
          </p:cNvPicPr>
          <p:nvPr/>
        </p:nvPicPr>
        <p:blipFill>
          <a:blip r:embed="rId4"/>
          <a:stretch>
            <a:fillRect/>
          </a:stretch>
        </p:blipFill>
        <p:spPr>
          <a:xfrm>
            <a:off x="8534400" y="676382"/>
            <a:ext cx="3310449" cy="2431112"/>
          </a:xfrm>
          <a:prstGeom prst="rect">
            <a:avLst/>
          </a:prstGeom>
        </p:spPr>
      </p:pic>
    </p:spTree>
    <p:extLst>
      <p:ext uri="{BB962C8B-B14F-4D97-AF65-F5344CB8AC3E}">
        <p14:creationId xmlns:p14="http://schemas.microsoft.com/office/powerpoint/2010/main" val="3224923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Experimental work</a:t>
            </a:r>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24</a:t>
            </a:fld>
            <a:endParaRPr lang="it-IT" dirty="0"/>
          </a:p>
        </p:txBody>
      </p:sp>
      <p:sp>
        <p:nvSpPr>
          <p:cNvPr id="6" name="Content Placeholder 2">
            <a:extLst>
              <a:ext uri="{FF2B5EF4-FFF2-40B4-BE49-F238E27FC236}">
                <a16:creationId xmlns:a16="http://schemas.microsoft.com/office/drawing/2014/main" id="{E69466A7-9232-4F1B-8918-437528E006DB}"/>
              </a:ext>
            </a:extLst>
          </p:cNvPr>
          <p:cNvSpPr>
            <a:spLocks noGrp="1"/>
          </p:cNvSpPr>
          <p:nvPr>
            <p:ph idx="1"/>
          </p:nvPr>
        </p:nvSpPr>
        <p:spPr>
          <a:xfrm>
            <a:off x="838200" y="1825625"/>
            <a:ext cx="7575142" cy="4590806"/>
          </a:xfrm>
        </p:spPr>
        <p:txBody>
          <a:bodyPr>
            <a:normAutofit fontScale="85000" lnSpcReduction="20000"/>
          </a:bodyPr>
          <a:lstStyle/>
          <a:p>
            <a:r>
              <a:rPr lang="en-US" dirty="0"/>
              <a:t>Canberra 7820 amplifier</a:t>
            </a:r>
          </a:p>
          <a:p>
            <a:pPr lvl="1"/>
            <a:r>
              <a:rPr lang="en-US" dirty="0"/>
              <a:t>Limited gain selection </a:t>
            </a:r>
            <a:r>
              <a:rPr lang="en-US" dirty="0" smtClean="0">
                <a:sym typeface="Wingdings" panose="05000000000000000000" pitchFamily="2" charset="2"/>
              </a:rPr>
              <a:t></a:t>
            </a:r>
            <a:r>
              <a:rPr lang="en-US" dirty="0" smtClean="0"/>
              <a:t> </a:t>
            </a:r>
            <a:r>
              <a:rPr lang="en-US" dirty="0"/>
              <a:t>10, 100 or 1000</a:t>
            </a:r>
          </a:p>
          <a:p>
            <a:pPr lvl="1"/>
            <a:r>
              <a:rPr lang="en-US" dirty="0"/>
              <a:t>Limited bandwidth </a:t>
            </a:r>
            <a:r>
              <a:rPr lang="en-US" dirty="0">
                <a:sym typeface="Wingdings" panose="05000000000000000000" pitchFamily="2" charset="2"/>
              </a:rPr>
              <a:t></a:t>
            </a:r>
            <a:r>
              <a:rPr lang="en-US" dirty="0" smtClean="0"/>
              <a:t> </a:t>
            </a:r>
            <a:r>
              <a:rPr lang="en-US" dirty="0"/>
              <a:t>~20 MHz (20 ns rise time)</a:t>
            </a:r>
          </a:p>
          <a:p>
            <a:pPr lvl="1"/>
            <a:r>
              <a:rPr lang="en-US" dirty="0"/>
              <a:t>1 input channel </a:t>
            </a:r>
            <a:r>
              <a:rPr lang="en-US" dirty="0">
                <a:sym typeface="Wingdings" panose="05000000000000000000" pitchFamily="2" charset="2"/>
              </a:rPr>
              <a:t></a:t>
            </a:r>
            <a:r>
              <a:rPr lang="en-US" dirty="0" smtClean="0"/>
              <a:t> </a:t>
            </a:r>
            <a:r>
              <a:rPr lang="en-US" dirty="0"/>
              <a:t>bundling of several detectors with connectors</a:t>
            </a:r>
          </a:p>
          <a:p>
            <a:pPr lvl="1"/>
            <a:r>
              <a:rPr lang="en-US" dirty="0"/>
              <a:t>BCC circuit </a:t>
            </a:r>
            <a:r>
              <a:rPr lang="en-US" dirty="0">
                <a:sym typeface="Wingdings" panose="05000000000000000000" pitchFamily="2" charset="2"/>
              </a:rPr>
              <a:t></a:t>
            </a:r>
            <a:r>
              <a:rPr lang="en-US" dirty="0" smtClean="0"/>
              <a:t> </a:t>
            </a:r>
            <a:r>
              <a:rPr lang="en-US" dirty="0"/>
              <a:t>second stage amplification with bandwidth reduction </a:t>
            </a:r>
          </a:p>
          <a:p>
            <a:pPr lvl="1"/>
            <a:r>
              <a:rPr lang="en-US" dirty="0" smtClean="0"/>
              <a:t>Limited </a:t>
            </a:r>
            <a:r>
              <a:rPr lang="en-US" dirty="0"/>
              <a:t>resolution on the discrimination circuit </a:t>
            </a:r>
            <a:r>
              <a:rPr lang="en-US" dirty="0">
                <a:sym typeface="Wingdings" panose="05000000000000000000" pitchFamily="2" charset="2"/>
              </a:rPr>
              <a:t></a:t>
            </a:r>
            <a:r>
              <a:rPr lang="en-US" dirty="0" smtClean="0"/>
              <a:t> </a:t>
            </a:r>
            <a:r>
              <a:rPr lang="en-US" dirty="0"/>
              <a:t>40 mV</a:t>
            </a:r>
          </a:p>
          <a:p>
            <a:r>
              <a:rPr lang="en-US" dirty="0" smtClean="0"/>
              <a:t>Timing </a:t>
            </a:r>
            <a:r>
              <a:rPr lang="en-US" dirty="0"/>
              <a:t>application </a:t>
            </a:r>
          </a:p>
          <a:p>
            <a:pPr lvl="1"/>
            <a:r>
              <a:rPr lang="en-US" dirty="0"/>
              <a:t>Output of 7820 linked to an MCA (Canberra MULTIPORT II)</a:t>
            </a:r>
          </a:p>
          <a:p>
            <a:pPr lvl="1"/>
            <a:r>
              <a:rPr lang="en-US" dirty="0"/>
              <a:t>Only 4096 bins </a:t>
            </a:r>
          </a:p>
          <a:p>
            <a:pPr lvl="2"/>
            <a:r>
              <a:rPr lang="en-US" dirty="0"/>
              <a:t>Poor </a:t>
            </a:r>
            <a:r>
              <a:rPr lang="en-US" dirty="0" err="1"/>
              <a:t>bining</a:t>
            </a:r>
            <a:r>
              <a:rPr lang="en-US" dirty="0"/>
              <a:t> in macro-pulse mode (duration of several minutes)</a:t>
            </a:r>
          </a:p>
          <a:p>
            <a:pPr lvl="2"/>
            <a:r>
              <a:rPr lang="en-US" dirty="0"/>
              <a:t>Necessity to provide a trigger for </a:t>
            </a:r>
            <a:r>
              <a:rPr lang="en-US" dirty="0" err="1"/>
              <a:t>interpulse</a:t>
            </a:r>
            <a:r>
              <a:rPr lang="en-US" dirty="0"/>
              <a:t> mode</a:t>
            </a:r>
          </a:p>
          <a:p>
            <a:pPr lvl="2"/>
            <a:r>
              <a:rPr lang="en-US" dirty="0"/>
              <a:t>Signal is summed between each pulse </a:t>
            </a:r>
            <a:r>
              <a:rPr lang="en-US" dirty="0" smtClean="0">
                <a:sym typeface="Wingdings" panose="05000000000000000000" pitchFamily="2" charset="2"/>
              </a:rPr>
              <a:t></a:t>
            </a:r>
            <a:r>
              <a:rPr lang="en-US" dirty="0" smtClean="0"/>
              <a:t> </a:t>
            </a:r>
            <a:r>
              <a:rPr lang="en-US" dirty="0"/>
              <a:t>loss of data </a:t>
            </a:r>
          </a:p>
          <a:p>
            <a:pPr lvl="2"/>
            <a:r>
              <a:rPr lang="en-US" dirty="0" err="1"/>
              <a:t>Interpulse</a:t>
            </a:r>
            <a:r>
              <a:rPr lang="en-US" dirty="0"/>
              <a:t> and </a:t>
            </a:r>
            <a:r>
              <a:rPr lang="en-US" dirty="0" err="1"/>
              <a:t>macropulse</a:t>
            </a:r>
            <a:r>
              <a:rPr lang="en-US" dirty="0"/>
              <a:t> need to be setup sequentially</a:t>
            </a:r>
          </a:p>
          <a:p>
            <a:r>
              <a:rPr lang="en-US" dirty="0" smtClean="0"/>
              <a:t>Proprietary </a:t>
            </a:r>
            <a:r>
              <a:rPr lang="en-US" dirty="0"/>
              <a:t>user-interface </a:t>
            </a:r>
            <a:r>
              <a:rPr lang="en-US" dirty="0" smtClean="0">
                <a:sym typeface="Wingdings" panose="05000000000000000000" pitchFamily="2" charset="2"/>
              </a:rPr>
              <a:t></a:t>
            </a:r>
            <a:r>
              <a:rPr lang="en-US" dirty="0" smtClean="0"/>
              <a:t> </a:t>
            </a:r>
            <a:r>
              <a:rPr lang="en-US" dirty="0"/>
              <a:t>post-treatment needs to be done separately</a:t>
            </a:r>
          </a:p>
          <a:p>
            <a:endParaRPr lang="en-US" dirty="0"/>
          </a:p>
          <a:p>
            <a:endParaRPr lang="en-US" dirty="0"/>
          </a:p>
        </p:txBody>
      </p:sp>
      <p:grpSp>
        <p:nvGrpSpPr>
          <p:cNvPr id="7" name="Groupe 6"/>
          <p:cNvGrpSpPr>
            <a:grpSpLocks noChangeAspect="1"/>
          </p:cNvGrpSpPr>
          <p:nvPr/>
        </p:nvGrpSpPr>
        <p:grpSpPr>
          <a:xfrm>
            <a:off x="8413342" y="842004"/>
            <a:ext cx="3518956" cy="2743594"/>
            <a:chOff x="8140553" y="960708"/>
            <a:chExt cx="3950471" cy="3080030"/>
          </a:xfrm>
        </p:grpSpPr>
        <p:pic>
          <p:nvPicPr>
            <p:cNvPr id="8" name="Image 7"/>
            <p:cNvPicPr>
              <a:picLocks noChangeAspect="1"/>
            </p:cNvPicPr>
            <p:nvPr/>
          </p:nvPicPr>
          <p:blipFill rotWithShape="1">
            <a:blip r:embed="rId2" cstate="hqprint">
              <a:extLst>
                <a:ext uri="{28A0092B-C50C-407E-A947-70E740481C1C}">
                  <a14:useLocalDpi xmlns:a14="http://schemas.microsoft.com/office/drawing/2010/main" val="0"/>
                </a:ext>
              </a:extLst>
            </a:blip>
            <a:srcRect l="4676" t="7611" r="11132" b="4868"/>
            <a:stretch/>
          </p:blipFill>
          <p:spPr>
            <a:xfrm>
              <a:off x="8140553" y="960708"/>
              <a:ext cx="3950471" cy="3080030"/>
            </a:xfrm>
            <a:prstGeom prst="rect">
              <a:avLst/>
            </a:prstGeom>
          </p:spPr>
        </p:pic>
        <p:sp>
          <p:nvSpPr>
            <p:cNvPr id="9" name="Ellipse 8"/>
            <p:cNvSpPr/>
            <p:nvPr/>
          </p:nvSpPr>
          <p:spPr>
            <a:xfrm>
              <a:off x="8472361" y="2887007"/>
              <a:ext cx="776836" cy="817295"/>
            </a:xfrm>
            <a:prstGeom prst="ellipse">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Image 11"/>
          <p:cNvPicPr>
            <a:picLocks noChangeAspect="1"/>
          </p:cNvPicPr>
          <p:nvPr/>
        </p:nvPicPr>
        <p:blipFill rotWithShape="1">
          <a:blip r:embed="rId3" cstate="hqprint">
            <a:extLst>
              <a:ext uri="{28A0092B-C50C-407E-A947-70E740481C1C}">
                <a14:useLocalDpi xmlns:a14="http://schemas.microsoft.com/office/drawing/2010/main" val="0"/>
              </a:ext>
            </a:extLst>
          </a:blip>
          <a:srcRect l="9033" t="-1" r="10327" b="1082"/>
          <a:stretch/>
        </p:blipFill>
        <p:spPr>
          <a:xfrm rot="10800000" flipV="1">
            <a:off x="9447766" y="3909847"/>
            <a:ext cx="1386323" cy="2267431"/>
          </a:xfrm>
          <a:prstGeom prst="rect">
            <a:avLst/>
          </a:prstGeom>
        </p:spPr>
      </p:pic>
    </p:spTree>
    <p:extLst>
      <p:ext uri="{BB962C8B-B14F-4D97-AF65-F5344CB8AC3E}">
        <p14:creationId xmlns:p14="http://schemas.microsoft.com/office/powerpoint/2010/main" val="3704383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Experimental work</a:t>
            </a:r>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25</a:t>
            </a:fld>
            <a:endParaRPr lang="it-IT" dirty="0"/>
          </a:p>
        </p:txBody>
      </p:sp>
      <p:sp>
        <p:nvSpPr>
          <p:cNvPr id="6" name="Content Placeholder 2">
            <a:extLst>
              <a:ext uri="{FF2B5EF4-FFF2-40B4-BE49-F238E27FC236}">
                <a16:creationId xmlns:a16="http://schemas.microsoft.com/office/drawing/2014/main" id="{E69466A7-9232-4F1B-8918-437528E006DB}"/>
              </a:ext>
            </a:extLst>
          </p:cNvPr>
          <p:cNvSpPr>
            <a:spLocks noGrp="1"/>
          </p:cNvSpPr>
          <p:nvPr>
            <p:ph idx="1"/>
          </p:nvPr>
        </p:nvSpPr>
        <p:spPr>
          <a:xfrm>
            <a:off x="838200" y="1825625"/>
            <a:ext cx="6820877" cy="4590806"/>
          </a:xfrm>
        </p:spPr>
        <p:txBody>
          <a:bodyPr>
            <a:normAutofit fontScale="92500" lnSpcReduction="20000"/>
          </a:bodyPr>
          <a:lstStyle/>
          <a:p>
            <a:r>
              <a:rPr lang="en-US" dirty="0" smtClean="0"/>
              <a:t>New digital readout electronics developed by CEA List</a:t>
            </a:r>
            <a:endParaRPr lang="en-US" dirty="0"/>
          </a:p>
          <a:p>
            <a:pPr lvl="1"/>
            <a:r>
              <a:rPr lang="en-US" dirty="0"/>
              <a:t>4 channels each equipped with: </a:t>
            </a:r>
          </a:p>
          <a:p>
            <a:pPr lvl="2"/>
            <a:r>
              <a:rPr lang="en-US" dirty="0"/>
              <a:t>ADC </a:t>
            </a:r>
            <a:r>
              <a:rPr lang="en-US" dirty="0" smtClean="0"/>
              <a:t>250 MHz </a:t>
            </a:r>
            <a:r>
              <a:rPr lang="en-US" dirty="0"/>
              <a:t>14 </a:t>
            </a:r>
            <a:r>
              <a:rPr lang="en-US" dirty="0" smtClean="0"/>
              <a:t>bits</a:t>
            </a:r>
            <a:endParaRPr lang="en-US" dirty="0"/>
          </a:p>
          <a:p>
            <a:pPr lvl="2"/>
            <a:r>
              <a:rPr lang="en-US" dirty="0"/>
              <a:t>Current preamplifier with adjustable gain</a:t>
            </a:r>
          </a:p>
          <a:p>
            <a:pPr lvl="1"/>
            <a:r>
              <a:rPr lang="en-US" dirty="0" smtClean="0"/>
              <a:t>Embedded </a:t>
            </a:r>
            <a:r>
              <a:rPr lang="en-US" dirty="0"/>
              <a:t>Programmable Logic Features (FPGA)</a:t>
            </a:r>
          </a:p>
          <a:p>
            <a:pPr lvl="2"/>
            <a:r>
              <a:rPr lang="en-US" dirty="0"/>
              <a:t>Oscilloscope</a:t>
            </a:r>
          </a:p>
          <a:p>
            <a:pPr lvl="2"/>
            <a:r>
              <a:rPr lang="en-US" dirty="0"/>
              <a:t>Counter</a:t>
            </a:r>
          </a:p>
          <a:p>
            <a:r>
              <a:rPr lang="en-US" dirty="0" smtClean="0"/>
              <a:t>Timing </a:t>
            </a:r>
            <a:r>
              <a:rPr lang="en-US" dirty="0"/>
              <a:t>application </a:t>
            </a:r>
          </a:p>
          <a:p>
            <a:pPr lvl="1"/>
            <a:r>
              <a:rPr lang="en-US" dirty="0"/>
              <a:t>Home-made user interface </a:t>
            </a:r>
            <a:r>
              <a:rPr lang="en-US" dirty="0" smtClean="0">
                <a:sym typeface="Wingdings" panose="05000000000000000000" pitchFamily="2" charset="2"/>
              </a:rPr>
              <a:t></a:t>
            </a:r>
            <a:r>
              <a:rPr lang="en-US" dirty="0" smtClean="0"/>
              <a:t> </a:t>
            </a:r>
            <a:r>
              <a:rPr lang="en-US" dirty="0"/>
              <a:t>can be customized for future applications</a:t>
            </a:r>
          </a:p>
          <a:p>
            <a:pPr lvl="1"/>
            <a:r>
              <a:rPr lang="en-US" dirty="0"/>
              <a:t>1 </a:t>
            </a:r>
            <a:r>
              <a:rPr lang="en-US" dirty="0" err="1"/>
              <a:t>ms</a:t>
            </a:r>
            <a:r>
              <a:rPr lang="en-US" dirty="0"/>
              <a:t> binning with continuous data saving</a:t>
            </a:r>
          </a:p>
          <a:p>
            <a:pPr lvl="2"/>
            <a:r>
              <a:rPr lang="en-US" dirty="0" smtClean="0"/>
              <a:t>Transition </a:t>
            </a:r>
            <a:r>
              <a:rPr lang="en-US" dirty="0"/>
              <a:t>from </a:t>
            </a:r>
            <a:r>
              <a:rPr lang="en-US" dirty="0" err="1"/>
              <a:t>interpulse</a:t>
            </a:r>
            <a:r>
              <a:rPr lang="en-US" dirty="0"/>
              <a:t> to </a:t>
            </a:r>
            <a:r>
              <a:rPr lang="en-US" dirty="0" err="1"/>
              <a:t>macropulse</a:t>
            </a:r>
            <a:r>
              <a:rPr lang="en-US" dirty="0"/>
              <a:t> </a:t>
            </a:r>
            <a:r>
              <a:rPr lang="en-US" dirty="0" smtClean="0"/>
              <a:t>modes without </a:t>
            </a:r>
            <a:r>
              <a:rPr lang="en-US" dirty="0"/>
              <a:t>interruption</a:t>
            </a:r>
          </a:p>
          <a:p>
            <a:pPr lvl="2"/>
            <a:r>
              <a:rPr lang="en-US" dirty="0"/>
              <a:t>No data is lost in </a:t>
            </a:r>
            <a:r>
              <a:rPr lang="en-US" dirty="0" err="1"/>
              <a:t>interpulse</a:t>
            </a:r>
            <a:r>
              <a:rPr lang="en-US" dirty="0"/>
              <a:t> or between the two modes</a:t>
            </a:r>
          </a:p>
          <a:p>
            <a:endParaRPr lang="en-US" dirty="0"/>
          </a:p>
          <a:p>
            <a:endParaRPr lang="en-US" dirty="0"/>
          </a:p>
        </p:txBody>
      </p:sp>
      <p:pic>
        <p:nvPicPr>
          <p:cNvPr id="10" name="Image 9"/>
          <p:cNvPicPr>
            <a:picLocks noChangeAspect="1"/>
          </p:cNvPicPr>
          <p:nvPr/>
        </p:nvPicPr>
        <p:blipFill rotWithShape="1">
          <a:blip r:embed="rId2"/>
          <a:srcRect t="17928" b="21275"/>
          <a:stretch/>
        </p:blipFill>
        <p:spPr>
          <a:xfrm>
            <a:off x="6354398" y="301637"/>
            <a:ext cx="2943952" cy="1342384"/>
          </a:xfrm>
          <a:prstGeom prst="rect">
            <a:avLst/>
          </a:prstGeom>
        </p:spPr>
      </p:pic>
      <p:pic>
        <p:nvPicPr>
          <p:cNvPr id="11" name="Image 10"/>
          <p:cNvPicPr>
            <a:picLocks noChangeAspect="1"/>
          </p:cNvPicPr>
          <p:nvPr/>
        </p:nvPicPr>
        <p:blipFill>
          <a:blip r:embed="rId3"/>
          <a:stretch>
            <a:fillRect/>
          </a:stretch>
        </p:blipFill>
        <p:spPr>
          <a:xfrm>
            <a:off x="7826374" y="1744101"/>
            <a:ext cx="3960000" cy="2428953"/>
          </a:xfrm>
          <a:prstGeom prst="rect">
            <a:avLst/>
          </a:prstGeom>
        </p:spPr>
      </p:pic>
      <p:pic>
        <p:nvPicPr>
          <p:cNvPr id="3" name="Imag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26374" y="4173054"/>
            <a:ext cx="3959048" cy="2603074"/>
          </a:xfrm>
          <a:prstGeom prst="rect">
            <a:avLst/>
          </a:prstGeom>
        </p:spPr>
      </p:pic>
    </p:spTree>
    <p:extLst>
      <p:ext uri="{BB962C8B-B14F-4D97-AF65-F5344CB8AC3E}">
        <p14:creationId xmlns:p14="http://schemas.microsoft.com/office/powerpoint/2010/main" val="40613625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smtClean="0"/>
              <a:t>Summary</a:t>
            </a:r>
            <a:endParaRPr lang="en-US" dirty="0"/>
          </a:p>
        </p:txBody>
      </p:sp>
      <p:sp>
        <p:nvSpPr>
          <p:cNvPr id="3" name="Content Placeholder 2">
            <a:extLst>
              <a:ext uri="{FF2B5EF4-FFF2-40B4-BE49-F238E27FC236}">
                <a16:creationId xmlns:a16="http://schemas.microsoft.com/office/drawing/2014/main" id="{E69466A7-9232-4F1B-8918-437528E006DB}"/>
              </a:ext>
            </a:extLst>
          </p:cNvPr>
          <p:cNvSpPr>
            <a:spLocks noGrp="1"/>
          </p:cNvSpPr>
          <p:nvPr>
            <p:ph idx="1"/>
          </p:nvPr>
        </p:nvSpPr>
        <p:spPr/>
        <p:txBody>
          <a:bodyPr vert="horz" lIns="91440" tIns="45720" rIns="91440" bIns="45720" rtlCol="0" anchor="t">
            <a:normAutofit/>
          </a:bodyPr>
          <a:lstStyle/>
          <a:p>
            <a:r>
              <a:rPr lang="en-US" dirty="0" smtClean="0"/>
              <a:t>Monte Carlo simulation study</a:t>
            </a:r>
          </a:p>
          <a:p>
            <a:pPr lvl="1"/>
            <a:r>
              <a:rPr lang="en-US" dirty="0" smtClean="0"/>
              <a:t>Use of two Monte Carlo codes (MCNP6 and PHITS)</a:t>
            </a:r>
          </a:p>
          <a:p>
            <a:pPr lvl="1"/>
            <a:r>
              <a:rPr lang="en-US" dirty="0" smtClean="0"/>
              <a:t>Optimization of the photon interrogative beam of the </a:t>
            </a:r>
            <a:r>
              <a:rPr lang="en-US" dirty="0" err="1" smtClean="0"/>
              <a:t>linac</a:t>
            </a:r>
            <a:endParaRPr lang="en-US" dirty="0" smtClean="0"/>
          </a:p>
          <a:p>
            <a:pPr lvl="1"/>
            <a:r>
              <a:rPr lang="en-US" dirty="0" smtClean="0"/>
              <a:t>POC of photofission measurements with a 7 MeV mobile </a:t>
            </a:r>
            <a:r>
              <a:rPr lang="en-US" dirty="0" smtClean="0"/>
              <a:t>system (WP6/WP2)</a:t>
            </a:r>
            <a:endParaRPr lang="en-US" dirty="0" smtClean="0"/>
          </a:p>
          <a:p>
            <a:pPr lvl="1"/>
            <a:r>
              <a:rPr lang="en-US" dirty="0" smtClean="0"/>
              <a:t>Several additional calculations for </a:t>
            </a:r>
            <a:r>
              <a:rPr lang="en-US" dirty="0" smtClean="0"/>
              <a:t>uncertainty </a:t>
            </a:r>
            <a:r>
              <a:rPr lang="en-US" dirty="0" smtClean="0"/>
              <a:t>assessment (WP6/WP8)</a:t>
            </a:r>
            <a:endParaRPr lang="en-US" dirty="0" smtClean="0"/>
          </a:p>
          <a:p>
            <a:r>
              <a:rPr lang="en-US" dirty="0" smtClean="0"/>
              <a:t>Experimental work at the SAPHIR platform (CEA Paris-Saclay)</a:t>
            </a:r>
          </a:p>
          <a:p>
            <a:pPr lvl="1"/>
            <a:r>
              <a:rPr lang="en-US" dirty="0" smtClean="0"/>
              <a:t>Tests on 220 liter-nuclear waste mock-up drums with a 9 MeV stationary system</a:t>
            </a:r>
          </a:p>
          <a:p>
            <a:pPr lvl="1"/>
            <a:r>
              <a:rPr lang="en-US" dirty="0" smtClean="0"/>
              <a:t>Development by CEA List of new </a:t>
            </a:r>
            <a:r>
              <a:rPr lang="en-US" dirty="0"/>
              <a:t>digital readout electronics and </a:t>
            </a:r>
            <a:r>
              <a:rPr lang="en-US" dirty="0" smtClean="0"/>
              <a:t>significant enhancement compared to traditional </a:t>
            </a:r>
            <a:r>
              <a:rPr lang="en-US" dirty="0"/>
              <a:t>7820-7821 Canberra </a:t>
            </a:r>
            <a:r>
              <a:rPr lang="en-US" dirty="0" smtClean="0"/>
              <a:t>modules</a:t>
            </a:r>
            <a:endParaRPr lang="en-US" dirty="0"/>
          </a:p>
          <a:p>
            <a:pPr lvl="1"/>
            <a:r>
              <a:rPr lang="en-US" dirty="0" smtClean="0"/>
              <a:t>Photofission measurements integrated in the </a:t>
            </a:r>
            <a:r>
              <a:rPr lang="en-US" dirty="0" err="1" smtClean="0"/>
              <a:t>DigiWaste</a:t>
            </a:r>
            <a:r>
              <a:rPr lang="en-US" dirty="0" smtClean="0"/>
              <a:t> </a:t>
            </a:r>
            <a:r>
              <a:rPr lang="en-US" err="1" smtClean="0"/>
              <a:t>ToolBox</a:t>
            </a:r>
            <a:r>
              <a:rPr lang="en-US" smtClean="0"/>
              <a:t> </a:t>
            </a:r>
            <a:r>
              <a:rPr lang="en-US" smtClean="0"/>
              <a:t>(WP6/WP9</a:t>
            </a:r>
            <a:r>
              <a:rPr lang="en-US" dirty="0" smtClean="0"/>
              <a:t>)</a:t>
            </a:r>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26</a:t>
            </a:fld>
            <a:endParaRPr lang="it-IT"/>
          </a:p>
        </p:txBody>
      </p:sp>
    </p:spTree>
    <p:extLst>
      <p:ext uri="{BB962C8B-B14F-4D97-AF65-F5344CB8AC3E}">
        <p14:creationId xmlns:p14="http://schemas.microsoft.com/office/powerpoint/2010/main" val="16988767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smtClean="0"/>
              <a:t>Dissemination</a:t>
            </a:r>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27</a:t>
            </a:fld>
            <a:endParaRPr lang="it-IT" dirty="0"/>
          </a:p>
        </p:txBody>
      </p:sp>
      <p:sp>
        <p:nvSpPr>
          <p:cNvPr id="12" name="Content Placeholder 2">
            <a:extLst>
              <a:ext uri="{FF2B5EF4-FFF2-40B4-BE49-F238E27FC236}">
                <a16:creationId xmlns:a16="http://schemas.microsoft.com/office/drawing/2014/main" id="{E69466A7-9232-4F1B-8918-437528E006DB}"/>
              </a:ext>
            </a:extLst>
          </p:cNvPr>
          <p:cNvSpPr>
            <a:spLocks noGrp="1"/>
          </p:cNvSpPr>
          <p:nvPr>
            <p:ph idx="1"/>
          </p:nvPr>
        </p:nvSpPr>
        <p:spPr>
          <a:xfrm>
            <a:off x="838200" y="1825625"/>
            <a:ext cx="10515600" cy="4351338"/>
          </a:xfrm>
        </p:spPr>
        <p:txBody>
          <a:bodyPr/>
          <a:lstStyle/>
          <a:p>
            <a:r>
              <a:rPr lang="en-US" dirty="0" smtClean="0"/>
              <a:t>International conferences</a:t>
            </a:r>
          </a:p>
          <a:p>
            <a:pPr lvl="1"/>
            <a:r>
              <a:rPr lang="en-US" dirty="0" smtClean="0"/>
              <a:t>Two oral presentations</a:t>
            </a:r>
          </a:p>
          <a:p>
            <a:pPr lvl="1"/>
            <a:r>
              <a:rPr lang="en-US" dirty="0"/>
              <a:t>T</a:t>
            </a:r>
            <a:r>
              <a:rPr lang="en-US" dirty="0" smtClean="0"/>
              <a:t>wo poster presentations</a:t>
            </a:r>
          </a:p>
          <a:p>
            <a:r>
              <a:rPr lang="en-US" dirty="0" smtClean="0"/>
              <a:t>Articles</a:t>
            </a:r>
          </a:p>
          <a:p>
            <a:pPr lvl="1"/>
            <a:r>
              <a:rPr lang="en-US" dirty="0" smtClean="0"/>
              <a:t>Two peer-reviewed papers</a:t>
            </a:r>
          </a:p>
          <a:p>
            <a:pPr lvl="1"/>
            <a:r>
              <a:rPr lang="en-US" dirty="0"/>
              <a:t>O</a:t>
            </a:r>
            <a:r>
              <a:rPr lang="en-US" dirty="0" smtClean="0"/>
              <a:t>ne conference proceedings</a:t>
            </a:r>
            <a:endParaRPr lang="en-US" dirty="0"/>
          </a:p>
        </p:txBody>
      </p:sp>
      <p:pic>
        <p:nvPicPr>
          <p:cNvPr id="15"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07513" y="2836940"/>
            <a:ext cx="2984467" cy="540000"/>
          </a:xfrm>
          <a:prstGeom prst="rect">
            <a:avLst/>
          </a:prstGeom>
        </p:spPr>
      </p:pic>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t="5288" b="36297"/>
          <a:stretch/>
        </p:blipFill>
        <p:spPr>
          <a:xfrm>
            <a:off x="1609187" y="4579884"/>
            <a:ext cx="4310761" cy="1828802"/>
          </a:xfrm>
          <a:prstGeom prst="rect">
            <a:avLst/>
          </a:prstGeom>
        </p:spPr>
      </p:pic>
      <p:pic>
        <p:nvPicPr>
          <p:cNvPr id="10" name="Picture 3"/>
          <p:cNvPicPr>
            <a:picLocks noChangeAspect="1"/>
          </p:cNvPicPr>
          <p:nvPr/>
        </p:nvPicPr>
        <p:blipFill rotWithShape="1">
          <a:blip r:embed="rId4">
            <a:extLst>
              <a:ext uri="{28A0092B-C50C-407E-A947-70E740481C1C}">
                <a14:useLocalDpi xmlns:a14="http://schemas.microsoft.com/office/drawing/2010/main" val="0"/>
              </a:ext>
            </a:extLst>
          </a:blip>
          <a:srcRect r="25355"/>
          <a:stretch/>
        </p:blipFill>
        <p:spPr>
          <a:xfrm>
            <a:off x="5685130" y="2113931"/>
            <a:ext cx="5448367" cy="540000"/>
          </a:xfrm>
          <a:prstGeom prst="rect">
            <a:avLst/>
          </a:prstGeom>
        </p:spPr>
      </p:pic>
      <p:pic>
        <p:nvPicPr>
          <p:cNvPr id="3" name="Image 2"/>
          <p:cNvPicPr>
            <a:picLocks noChangeAspect="1"/>
          </p:cNvPicPr>
          <p:nvPr/>
        </p:nvPicPr>
        <p:blipFill>
          <a:blip r:embed="rId5"/>
          <a:stretch>
            <a:fillRect/>
          </a:stretch>
        </p:blipFill>
        <p:spPr>
          <a:xfrm>
            <a:off x="6101249" y="3507591"/>
            <a:ext cx="5040000" cy="860008"/>
          </a:xfrm>
          <a:prstGeom prst="rect">
            <a:avLst/>
          </a:prstGeom>
        </p:spPr>
      </p:pic>
      <p:pic>
        <p:nvPicPr>
          <p:cNvPr id="6" name="Image 5"/>
          <p:cNvPicPr>
            <a:picLocks noChangeAspect="1"/>
          </p:cNvPicPr>
          <p:nvPr/>
        </p:nvPicPr>
        <p:blipFill rotWithShape="1">
          <a:blip r:embed="rId6"/>
          <a:srcRect l="22473" r="24693"/>
          <a:stretch/>
        </p:blipFill>
        <p:spPr>
          <a:xfrm>
            <a:off x="6889532" y="814046"/>
            <a:ext cx="5040000" cy="1135539"/>
          </a:xfrm>
          <a:prstGeom prst="rect">
            <a:avLst/>
          </a:prstGeom>
        </p:spPr>
      </p:pic>
      <p:pic>
        <p:nvPicPr>
          <p:cNvPr id="7" name="Image 6"/>
          <p:cNvPicPr>
            <a:picLocks noChangeAspect="1"/>
          </p:cNvPicPr>
          <p:nvPr/>
        </p:nvPicPr>
        <p:blipFill rotWithShape="1">
          <a:blip r:embed="rId7"/>
          <a:srcRect t="4320" b="43500"/>
          <a:stretch/>
        </p:blipFill>
        <p:spPr>
          <a:xfrm>
            <a:off x="6290442" y="4587767"/>
            <a:ext cx="4193628" cy="1600201"/>
          </a:xfrm>
          <a:prstGeom prst="rect">
            <a:avLst/>
          </a:prstGeom>
        </p:spPr>
      </p:pic>
    </p:spTree>
    <p:extLst>
      <p:ext uri="{BB962C8B-B14F-4D97-AF65-F5344CB8AC3E}">
        <p14:creationId xmlns:p14="http://schemas.microsoft.com/office/powerpoint/2010/main" val="10474194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smtClean="0"/>
              <a:t>Acknowledgements</a:t>
            </a:r>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28</a:t>
            </a:fld>
            <a:endParaRPr lang="it-IT" dirty="0"/>
          </a:p>
        </p:txBody>
      </p:sp>
      <p:pic>
        <p:nvPicPr>
          <p:cNvPr id="12"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b="12706"/>
          <a:stretch/>
        </p:blipFill>
        <p:spPr>
          <a:xfrm>
            <a:off x="5821416" y="1690688"/>
            <a:ext cx="5687783" cy="37238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Segnaposto contenuto 2">
            <a:extLst>
              <a:ext uri="{FF2B5EF4-FFF2-40B4-BE49-F238E27FC236}">
                <a16:creationId xmlns:a16="http://schemas.microsoft.com/office/drawing/2014/main" id="{8EBA4FFC-D4F2-411F-A703-956B4E044066}"/>
              </a:ext>
            </a:extLst>
          </p:cNvPr>
          <p:cNvSpPr>
            <a:spLocks noGrp="1"/>
          </p:cNvSpPr>
          <p:nvPr>
            <p:ph idx="1"/>
          </p:nvPr>
        </p:nvSpPr>
        <p:spPr>
          <a:xfrm>
            <a:off x="838200" y="1825624"/>
            <a:ext cx="10515600" cy="4463857"/>
          </a:xfrm>
        </p:spPr>
        <p:txBody>
          <a:bodyPr>
            <a:normAutofit/>
          </a:bodyPr>
          <a:lstStyle/>
          <a:p>
            <a:r>
              <a:rPr lang="en-US" dirty="0" smtClean="0"/>
              <a:t>The SAPHIR team</a:t>
            </a:r>
          </a:p>
          <a:p>
            <a:pPr lvl="1"/>
            <a:r>
              <a:rPr lang="en-US" dirty="0" smtClean="0"/>
              <a:t>Iaroslav MELESHENKOVSKII</a:t>
            </a:r>
          </a:p>
          <a:p>
            <a:pPr lvl="1"/>
            <a:r>
              <a:rPr lang="en-US" dirty="0"/>
              <a:t>A</a:t>
            </a:r>
            <a:r>
              <a:rPr lang="en-US" dirty="0" smtClean="0"/>
              <a:t>ly ELAYEB</a:t>
            </a:r>
          </a:p>
          <a:p>
            <a:pPr lvl="1"/>
            <a:r>
              <a:rPr lang="en-US" dirty="0" smtClean="0"/>
              <a:t>Roberto DE STEFANO</a:t>
            </a:r>
          </a:p>
          <a:p>
            <a:pPr lvl="1"/>
            <a:endParaRPr lang="en-US" dirty="0" smtClean="0"/>
          </a:p>
          <a:p>
            <a:r>
              <a:rPr lang="en-US" dirty="0" smtClean="0"/>
              <a:t>The electronics team</a:t>
            </a:r>
          </a:p>
          <a:p>
            <a:pPr lvl="1"/>
            <a:r>
              <a:rPr lang="en-US" dirty="0" err="1" smtClean="0"/>
              <a:t>Yoann</a:t>
            </a:r>
            <a:r>
              <a:rPr lang="en-US" dirty="0" smtClean="0"/>
              <a:t> MOLINE</a:t>
            </a:r>
          </a:p>
          <a:p>
            <a:pPr lvl="1"/>
            <a:r>
              <a:rPr lang="en-US" dirty="0" smtClean="0"/>
              <a:t>Alexandre DABAT-BLONDEAU</a:t>
            </a:r>
          </a:p>
        </p:txBody>
      </p:sp>
      <p:sp>
        <p:nvSpPr>
          <p:cNvPr id="3" name="ZoneTexte 2"/>
          <p:cNvSpPr txBox="1"/>
          <p:nvPr/>
        </p:nvSpPr>
        <p:spPr>
          <a:xfrm>
            <a:off x="5517930" y="5865903"/>
            <a:ext cx="6266793" cy="369332"/>
          </a:xfrm>
          <a:prstGeom prst="rect">
            <a:avLst/>
          </a:prstGeom>
          <a:noFill/>
        </p:spPr>
        <p:txBody>
          <a:bodyPr wrap="square" rtlCol="0">
            <a:spAutoFit/>
          </a:bodyPr>
          <a:lstStyle/>
          <a:p>
            <a:pPr algn="ctr"/>
            <a:r>
              <a:rPr lang="fr-FR" dirty="0" smtClean="0"/>
              <a:t>The SAPHIR team for the MICADO </a:t>
            </a:r>
            <a:r>
              <a:rPr lang="fr-FR" dirty="0" err="1" smtClean="0"/>
              <a:t>project</a:t>
            </a:r>
            <a:endParaRPr lang="fr-FR" dirty="0"/>
          </a:p>
        </p:txBody>
      </p:sp>
    </p:spTree>
    <p:extLst>
      <p:ext uri="{BB962C8B-B14F-4D97-AF65-F5344CB8AC3E}">
        <p14:creationId xmlns:p14="http://schemas.microsoft.com/office/powerpoint/2010/main" val="34242751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942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smtClean="0"/>
              <a:t>Introduction</a:t>
            </a:r>
            <a:endParaRPr lang="en-US" dirty="0"/>
          </a:p>
        </p:txBody>
      </p:sp>
      <p:sp>
        <p:nvSpPr>
          <p:cNvPr id="3" name="Content Placeholder 2">
            <a:extLst>
              <a:ext uri="{FF2B5EF4-FFF2-40B4-BE49-F238E27FC236}">
                <a16:creationId xmlns:a16="http://schemas.microsoft.com/office/drawing/2014/main" id="{E69466A7-9232-4F1B-8918-437528E006DB}"/>
              </a:ext>
            </a:extLst>
          </p:cNvPr>
          <p:cNvSpPr>
            <a:spLocks noGrp="1"/>
          </p:cNvSpPr>
          <p:nvPr>
            <p:ph idx="1"/>
          </p:nvPr>
        </p:nvSpPr>
        <p:spPr>
          <a:xfrm>
            <a:off x="832449" y="1825625"/>
            <a:ext cx="10515600" cy="586500"/>
          </a:xfrm>
        </p:spPr>
        <p:txBody>
          <a:bodyPr vert="horz" lIns="91440" tIns="45720" rIns="91440" bIns="45720" rtlCol="0" anchor="t">
            <a:normAutofit/>
          </a:bodyPr>
          <a:lstStyle/>
          <a:p>
            <a:r>
              <a:rPr lang="en-US" dirty="0" smtClean="0"/>
              <a:t>The photofission </a:t>
            </a:r>
            <a:r>
              <a:rPr lang="en-US" dirty="0" smtClean="0"/>
              <a:t>reaction</a:t>
            </a:r>
            <a:endParaRPr lang="en-US" dirty="0" smtClean="0"/>
          </a:p>
          <a:p>
            <a:endParaRPr lang="en-US" dirty="0" smtClean="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3</a:t>
            </a:fld>
            <a:endParaRPr lang="it-IT"/>
          </a:p>
        </p:txBody>
      </p:sp>
      <p:pic>
        <p:nvPicPr>
          <p:cNvPr id="7" name="photofission 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07342" y="2419998"/>
            <a:ext cx="6782693" cy="3815264"/>
          </a:xfrm>
          <a:prstGeom prst="rect">
            <a:avLst/>
          </a:prstGeom>
        </p:spPr>
      </p:pic>
    </p:spTree>
    <p:extLst>
      <p:ext uri="{BB962C8B-B14F-4D97-AF65-F5344CB8AC3E}">
        <p14:creationId xmlns:p14="http://schemas.microsoft.com/office/powerpoint/2010/main" val="230386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smtClean="0"/>
              <a:t>Objectives</a:t>
            </a:r>
            <a:endParaRPr lang="en-US" dirty="0"/>
          </a:p>
        </p:txBody>
      </p:sp>
      <p:sp>
        <p:nvSpPr>
          <p:cNvPr id="3" name="Content Placeholder 2">
            <a:extLst>
              <a:ext uri="{FF2B5EF4-FFF2-40B4-BE49-F238E27FC236}">
                <a16:creationId xmlns:a16="http://schemas.microsoft.com/office/drawing/2014/main" id="{E69466A7-9232-4F1B-8918-437528E006DB}"/>
              </a:ext>
            </a:extLst>
          </p:cNvPr>
          <p:cNvSpPr>
            <a:spLocks noGrp="1"/>
          </p:cNvSpPr>
          <p:nvPr>
            <p:ph idx="1"/>
          </p:nvPr>
        </p:nvSpPr>
        <p:spPr/>
        <p:txBody>
          <a:bodyPr vert="horz" lIns="91440" tIns="45720" rIns="91440" bIns="45720" rtlCol="0" anchor="t">
            <a:normAutofit/>
          </a:bodyPr>
          <a:lstStyle/>
          <a:p>
            <a:r>
              <a:rPr lang="en-US" dirty="0"/>
              <a:t>WP6 is focused on developments around a LINAC based platform. Two main purposes are related to this WP:</a:t>
            </a:r>
          </a:p>
          <a:p>
            <a:pPr lvl="1"/>
            <a:r>
              <a:rPr lang="en-US" dirty="0" smtClean="0"/>
              <a:t>Optimize </a:t>
            </a:r>
            <a:r>
              <a:rPr lang="en-US" dirty="0"/>
              <a:t>a stationary non-destructive measurement cell, based on a </a:t>
            </a:r>
            <a:r>
              <a:rPr lang="en-US" dirty="0" err="1" smtClean="0"/>
              <a:t>linac</a:t>
            </a:r>
            <a:r>
              <a:rPr lang="en-US" dirty="0" smtClean="0"/>
              <a:t> </a:t>
            </a:r>
            <a:r>
              <a:rPr lang="en-US" dirty="0"/>
              <a:t>in order to characterize </a:t>
            </a:r>
            <a:r>
              <a:rPr lang="en-US" dirty="0" smtClean="0"/>
              <a:t>large concrete </a:t>
            </a:r>
            <a:r>
              <a:rPr lang="en-US" dirty="0"/>
              <a:t>nuclear waste packages and be able to declassify some of them, especially those identified </a:t>
            </a:r>
            <a:r>
              <a:rPr lang="en-US" dirty="0" smtClean="0"/>
              <a:t>as legacy waste</a:t>
            </a:r>
            <a:endParaRPr lang="en-US" dirty="0"/>
          </a:p>
          <a:p>
            <a:pPr lvl="1"/>
            <a:r>
              <a:rPr lang="en-US" dirty="0" smtClean="0"/>
              <a:t>Adapt </a:t>
            </a:r>
            <a:r>
              <a:rPr lang="en-US" dirty="0"/>
              <a:t>photofission measurements to obtain a </a:t>
            </a:r>
            <a:r>
              <a:rPr lang="en-US" dirty="0" smtClean="0"/>
              <a:t>relocatable </a:t>
            </a:r>
            <a:r>
              <a:rPr lang="en-US" dirty="0"/>
              <a:t>measurement cell, based on a LINAC </a:t>
            </a:r>
            <a:r>
              <a:rPr lang="en-US" dirty="0" smtClean="0"/>
              <a:t>and </a:t>
            </a:r>
            <a:r>
              <a:rPr lang="fr-FR" dirty="0" err="1" smtClean="0"/>
              <a:t>deployable</a:t>
            </a:r>
            <a:r>
              <a:rPr lang="fr-FR" dirty="0" smtClean="0"/>
              <a:t> </a:t>
            </a:r>
            <a:r>
              <a:rPr lang="fr-FR" dirty="0"/>
              <a:t>on </a:t>
            </a:r>
            <a:r>
              <a:rPr lang="fr-FR" dirty="0" err="1"/>
              <a:t>different</a:t>
            </a:r>
            <a:r>
              <a:rPr lang="fr-FR" dirty="0"/>
              <a:t> D&amp;D </a:t>
            </a:r>
            <a:r>
              <a:rPr lang="fr-FR" dirty="0" smtClean="0"/>
              <a:t>sites</a:t>
            </a:r>
            <a:endParaRPr lang="en-US" dirty="0" smtClean="0"/>
          </a:p>
          <a:p>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4</a:t>
            </a:fld>
            <a:endParaRPr lang="it-IT"/>
          </a:p>
        </p:txBody>
      </p:sp>
    </p:spTree>
    <p:extLst>
      <p:ext uri="{BB962C8B-B14F-4D97-AF65-F5344CB8AC3E}">
        <p14:creationId xmlns:p14="http://schemas.microsoft.com/office/powerpoint/2010/main" val="3325886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smtClean="0"/>
              <a:t>Theoretical description of the system</a:t>
            </a:r>
            <a:endParaRPr lang="en-US" dirty="0"/>
          </a:p>
        </p:txBody>
      </p:sp>
      <p:sp>
        <p:nvSpPr>
          <p:cNvPr id="3" name="Content Placeholder 2">
            <a:extLst>
              <a:ext uri="{FF2B5EF4-FFF2-40B4-BE49-F238E27FC236}">
                <a16:creationId xmlns:a16="http://schemas.microsoft.com/office/drawing/2014/main" id="{E69466A7-9232-4F1B-8918-437528E006DB}"/>
              </a:ext>
            </a:extLst>
          </p:cNvPr>
          <p:cNvSpPr>
            <a:spLocks noGrp="1"/>
          </p:cNvSpPr>
          <p:nvPr>
            <p:ph idx="1"/>
          </p:nvPr>
        </p:nvSpPr>
        <p:spPr>
          <a:xfrm>
            <a:off x="838200" y="1825625"/>
            <a:ext cx="10515600" cy="3298168"/>
          </a:xfrm>
        </p:spPr>
        <p:txBody>
          <a:bodyPr vert="horz" lIns="91440" tIns="45720" rIns="91440" bIns="45720" rtlCol="0" anchor="t">
            <a:normAutofit/>
          </a:bodyPr>
          <a:lstStyle/>
          <a:p>
            <a:r>
              <a:rPr lang="en-US" dirty="0" smtClean="0"/>
              <a:t>Three main building blocks</a:t>
            </a:r>
          </a:p>
          <a:p>
            <a:pPr lvl="1"/>
            <a:r>
              <a:rPr lang="en-US" dirty="0" smtClean="0"/>
              <a:t>A linear electron accelerator (</a:t>
            </a:r>
            <a:r>
              <a:rPr lang="en-US" dirty="0" err="1" smtClean="0"/>
              <a:t>linac</a:t>
            </a:r>
            <a:r>
              <a:rPr lang="en-US" dirty="0" smtClean="0"/>
              <a:t>)</a:t>
            </a:r>
          </a:p>
          <a:p>
            <a:pPr lvl="1"/>
            <a:r>
              <a:rPr lang="en-US" dirty="0" smtClean="0"/>
              <a:t>A radioactive waste package to be characterized</a:t>
            </a:r>
          </a:p>
          <a:p>
            <a:pPr lvl="1"/>
            <a:r>
              <a:rPr lang="en-US" dirty="0" smtClean="0"/>
              <a:t>A detection system for photofission particles</a:t>
            </a:r>
          </a:p>
          <a:p>
            <a:pPr lvl="2"/>
            <a:r>
              <a:rPr lang="en-US" dirty="0" smtClean="0"/>
              <a:t>Delayed neutrons (usually based on He-3 filled-gas proportional counters)</a:t>
            </a:r>
          </a:p>
          <a:p>
            <a:pPr lvl="2"/>
            <a:r>
              <a:rPr lang="en-US" dirty="0" smtClean="0"/>
              <a:t>Delayed gamma-rays (BGO, plastic scintillators, </a:t>
            </a:r>
            <a:r>
              <a:rPr lang="en-US" dirty="0" err="1" smtClean="0"/>
              <a:t>HPGe</a:t>
            </a:r>
            <a:r>
              <a:rPr lang="en-US" dirty="0" smtClean="0"/>
              <a:t>)</a:t>
            </a:r>
          </a:p>
          <a:p>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5</a:t>
            </a:fld>
            <a:endParaRPr lang="it-IT"/>
          </a:p>
        </p:txBody>
      </p:sp>
    </p:spTree>
    <p:extLst>
      <p:ext uri="{BB962C8B-B14F-4D97-AF65-F5344CB8AC3E}">
        <p14:creationId xmlns:p14="http://schemas.microsoft.com/office/powerpoint/2010/main" val="754593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Theoretical description of the system</a:t>
            </a:r>
          </a:p>
        </p:txBody>
      </p:sp>
      <p:sp>
        <p:nvSpPr>
          <p:cNvPr id="3" name="Content Placeholder 2">
            <a:extLst>
              <a:ext uri="{FF2B5EF4-FFF2-40B4-BE49-F238E27FC236}">
                <a16:creationId xmlns:a16="http://schemas.microsoft.com/office/drawing/2014/main" id="{E69466A7-9232-4F1B-8918-437528E006DB}"/>
              </a:ext>
            </a:extLst>
          </p:cNvPr>
          <p:cNvSpPr>
            <a:spLocks noGrp="1"/>
          </p:cNvSpPr>
          <p:nvPr>
            <p:ph idx="1"/>
          </p:nvPr>
        </p:nvSpPr>
        <p:spPr>
          <a:xfrm>
            <a:off x="838200" y="1825625"/>
            <a:ext cx="10428798" cy="1383354"/>
          </a:xfrm>
        </p:spPr>
        <p:txBody>
          <a:bodyPr/>
          <a:lstStyle/>
          <a:p>
            <a:r>
              <a:rPr lang="fr-FR" dirty="0"/>
              <a:t> </a:t>
            </a:r>
            <a:r>
              <a:rPr lang="fr-FR" dirty="0" smtClean="0"/>
              <a:t>The </a:t>
            </a:r>
            <a:r>
              <a:rPr lang="fr-FR" dirty="0" err="1" smtClean="0"/>
              <a:t>Linatron</a:t>
            </a:r>
            <a:r>
              <a:rPr lang="fr-FR" baseline="30000" dirty="0" smtClean="0"/>
              <a:t>®</a:t>
            </a:r>
            <a:r>
              <a:rPr lang="fr-FR" dirty="0" smtClean="0"/>
              <a:t> M9</a:t>
            </a:r>
            <a:r>
              <a:rPr lang="fr-FR" dirty="0"/>
              <a:t> </a:t>
            </a:r>
            <a:r>
              <a:rPr lang="fr-FR" dirty="0" err="1" smtClean="0"/>
              <a:t>housed</a:t>
            </a:r>
            <a:r>
              <a:rPr lang="fr-FR" dirty="0" smtClean="0"/>
              <a:t> at the SAPHIR </a:t>
            </a:r>
            <a:r>
              <a:rPr lang="fr-FR" dirty="0" err="1" smtClean="0"/>
              <a:t>platform</a:t>
            </a:r>
            <a:r>
              <a:rPr lang="fr-FR" dirty="0" smtClean="0"/>
              <a:t> (CEA Paris-Saclay)</a:t>
            </a:r>
            <a:endParaRPr lang="fr-FR" dirty="0"/>
          </a:p>
          <a:p>
            <a:pPr lvl="1"/>
            <a:r>
              <a:rPr lang="fr-FR" dirty="0" smtClean="0"/>
              <a:t>Pulses of </a:t>
            </a:r>
            <a:r>
              <a:rPr lang="fr-FR" dirty="0" err="1" smtClean="0"/>
              <a:t>either</a:t>
            </a:r>
            <a:r>
              <a:rPr lang="fr-FR" dirty="0" smtClean="0"/>
              <a:t> </a:t>
            </a:r>
            <a:r>
              <a:rPr lang="fr-FR" dirty="0"/>
              <a:t>6 or 9 MeV </a:t>
            </a:r>
            <a:r>
              <a:rPr lang="fr-FR" dirty="0" err="1"/>
              <a:t>electrons</a:t>
            </a:r>
            <a:endParaRPr lang="fr-FR" dirty="0"/>
          </a:p>
          <a:p>
            <a:pPr lvl="1"/>
            <a:r>
              <a:rPr lang="fr-FR" dirty="0" smtClean="0"/>
              <a:t>High-</a:t>
            </a:r>
            <a:r>
              <a:rPr lang="fr-FR" dirty="0" err="1" smtClean="0"/>
              <a:t>energy</a:t>
            </a:r>
            <a:r>
              <a:rPr lang="fr-FR" dirty="0" smtClean="0"/>
              <a:t> photons </a:t>
            </a:r>
            <a:r>
              <a:rPr lang="fr-FR" dirty="0" err="1" smtClean="0"/>
              <a:t>produced</a:t>
            </a:r>
            <a:r>
              <a:rPr lang="fr-FR" dirty="0" smtClean="0"/>
              <a:t> by </a:t>
            </a:r>
            <a:r>
              <a:rPr lang="fr-FR" i="1" dirty="0" err="1" smtClean="0"/>
              <a:t>Bremsstrahlung</a:t>
            </a:r>
            <a:r>
              <a:rPr lang="fr-FR" i="1" dirty="0" smtClean="0"/>
              <a:t> </a:t>
            </a:r>
            <a:r>
              <a:rPr lang="fr-FR" dirty="0" smtClean="0"/>
              <a:t>in the conversion </a:t>
            </a:r>
            <a:r>
              <a:rPr lang="fr-FR" dirty="0" err="1" smtClean="0"/>
              <a:t>target</a:t>
            </a:r>
            <a:endParaRPr lang="fr-FR" dirty="0"/>
          </a:p>
          <a:p>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6</a:t>
            </a:fld>
            <a:endParaRPr lang="it-IT"/>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18606" t="39827" r="10067" b="18824"/>
          <a:stretch/>
        </p:blipFill>
        <p:spPr>
          <a:xfrm>
            <a:off x="8610600" y="3321459"/>
            <a:ext cx="1879381" cy="817123"/>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9543" t="7711" r="14113" b="4016"/>
          <a:stretch/>
        </p:blipFill>
        <p:spPr>
          <a:xfrm>
            <a:off x="6029925" y="3280538"/>
            <a:ext cx="1961010" cy="3023221"/>
          </a:xfrm>
          <a:prstGeom prst="rect">
            <a:avLst/>
          </a:prstGeom>
        </p:spPr>
      </p:pic>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l="8572" t="12450" r="11419" b="3731"/>
          <a:stretch/>
        </p:blipFill>
        <p:spPr>
          <a:xfrm>
            <a:off x="8726179" y="4819750"/>
            <a:ext cx="1879381" cy="1476658"/>
          </a:xfrm>
          <a:prstGeom prst="rect">
            <a:avLst/>
          </a:prstGeom>
        </p:spPr>
      </p:pic>
      <p:sp>
        <p:nvSpPr>
          <p:cNvPr id="9" name="ZoneTexte 8"/>
          <p:cNvSpPr txBox="1"/>
          <p:nvPr/>
        </p:nvSpPr>
        <p:spPr>
          <a:xfrm>
            <a:off x="8723229" y="6296408"/>
            <a:ext cx="1882331" cy="307777"/>
          </a:xfrm>
          <a:prstGeom prst="rect">
            <a:avLst/>
          </a:prstGeom>
          <a:noFill/>
        </p:spPr>
        <p:txBody>
          <a:bodyPr wrap="square" rtlCol="0">
            <a:spAutoFit/>
          </a:bodyPr>
          <a:lstStyle/>
          <a:p>
            <a:pPr algn="ctr"/>
            <a:r>
              <a:rPr lang="fr-FR" sz="1400" dirty="0" err="1" smtClean="0"/>
              <a:t>Cooling</a:t>
            </a:r>
            <a:r>
              <a:rPr lang="fr-FR" sz="1400" dirty="0" smtClean="0"/>
              <a:t> system</a:t>
            </a:r>
            <a:endParaRPr lang="fr-FR" sz="1600" dirty="0"/>
          </a:p>
        </p:txBody>
      </p:sp>
      <p:sp>
        <p:nvSpPr>
          <p:cNvPr id="10" name="ZoneTexte 9"/>
          <p:cNvSpPr txBox="1"/>
          <p:nvPr/>
        </p:nvSpPr>
        <p:spPr>
          <a:xfrm>
            <a:off x="8423539" y="4138582"/>
            <a:ext cx="2253501" cy="307777"/>
          </a:xfrm>
          <a:prstGeom prst="rect">
            <a:avLst/>
          </a:prstGeom>
          <a:noFill/>
        </p:spPr>
        <p:txBody>
          <a:bodyPr wrap="square" rtlCol="0">
            <a:spAutoFit/>
          </a:bodyPr>
          <a:lstStyle/>
          <a:p>
            <a:pPr algn="ctr"/>
            <a:r>
              <a:rPr lang="fr-FR" sz="1400" dirty="0" err="1" smtClean="0"/>
              <a:t>Touchscreen</a:t>
            </a:r>
            <a:r>
              <a:rPr lang="fr-FR" sz="1400" dirty="0" smtClean="0"/>
              <a:t> </a:t>
            </a:r>
            <a:r>
              <a:rPr lang="fr-FR" sz="1400" dirty="0" err="1" smtClean="0"/>
              <a:t>controle</a:t>
            </a:r>
            <a:r>
              <a:rPr lang="fr-FR" sz="1400" dirty="0" smtClean="0"/>
              <a:t> console</a:t>
            </a:r>
            <a:endParaRPr lang="fr-FR" sz="1400" dirty="0"/>
          </a:p>
        </p:txBody>
      </p:sp>
      <p:sp>
        <p:nvSpPr>
          <p:cNvPr id="11" name="ZoneTexte 10"/>
          <p:cNvSpPr txBox="1"/>
          <p:nvPr/>
        </p:nvSpPr>
        <p:spPr>
          <a:xfrm>
            <a:off x="6035843" y="6303759"/>
            <a:ext cx="1955092" cy="307777"/>
          </a:xfrm>
          <a:prstGeom prst="rect">
            <a:avLst/>
          </a:prstGeom>
          <a:noFill/>
        </p:spPr>
        <p:txBody>
          <a:bodyPr wrap="square" rtlCol="0">
            <a:spAutoFit/>
          </a:bodyPr>
          <a:lstStyle/>
          <a:p>
            <a:pPr algn="ctr"/>
            <a:r>
              <a:rPr lang="fr-FR" sz="1400" dirty="0" err="1" smtClean="0"/>
              <a:t>Modulator</a:t>
            </a:r>
            <a:endParaRPr lang="fr-FR" sz="1400" dirty="0"/>
          </a:p>
        </p:txBody>
      </p:sp>
      <p:pic>
        <p:nvPicPr>
          <p:cNvPr id="12" name="Image 11"/>
          <p:cNvPicPr>
            <a:picLocks noChangeAspect="1"/>
          </p:cNvPicPr>
          <p:nvPr/>
        </p:nvPicPr>
        <p:blipFill rotWithShape="1">
          <a:blip r:embed="rId5" cstate="print">
            <a:extLst>
              <a:ext uri="{28A0092B-C50C-407E-A947-70E740481C1C}">
                <a14:useLocalDpi xmlns:a14="http://schemas.microsoft.com/office/drawing/2010/main" val="0"/>
              </a:ext>
            </a:extLst>
          </a:blip>
          <a:srcRect l="20197" t="11290" r="12696" b="16162"/>
          <a:stretch/>
        </p:blipFill>
        <p:spPr>
          <a:xfrm>
            <a:off x="1573444" y="3279188"/>
            <a:ext cx="3721237" cy="3017220"/>
          </a:xfrm>
          <a:prstGeom prst="rect">
            <a:avLst/>
          </a:prstGeom>
        </p:spPr>
      </p:pic>
      <p:sp>
        <p:nvSpPr>
          <p:cNvPr id="13" name="ZoneTexte 12"/>
          <p:cNvSpPr txBox="1"/>
          <p:nvPr/>
        </p:nvSpPr>
        <p:spPr>
          <a:xfrm>
            <a:off x="1564576" y="6292462"/>
            <a:ext cx="3717109" cy="307777"/>
          </a:xfrm>
          <a:prstGeom prst="rect">
            <a:avLst/>
          </a:prstGeom>
          <a:noFill/>
        </p:spPr>
        <p:txBody>
          <a:bodyPr wrap="square" rtlCol="0">
            <a:spAutoFit/>
          </a:bodyPr>
          <a:lstStyle/>
          <a:p>
            <a:pPr algn="ctr"/>
            <a:r>
              <a:rPr lang="en-US" sz="1400" dirty="0" smtClean="0"/>
              <a:t>X-ray head </a:t>
            </a:r>
            <a:r>
              <a:rPr lang="en-US" sz="1400" dirty="0"/>
              <a:t>and RF </a:t>
            </a:r>
            <a:r>
              <a:rPr lang="en-US" sz="1400" dirty="0" smtClean="0"/>
              <a:t>unit</a:t>
            </a:r>
            <a:endParaRPr lang="fr-FR" sz="1400" dirty="0"/>
          </a:p>
        </p:txBody>
      </p:sp>
    </p:spTree>
    <p:extLst>
      <p:ext uri="{BB962C8B-B14F-4D97-AF65-F5344CB8AC3E}">
        <p14:creationId xmlns:p14="http://schemas.microsoft.com/office/powerpoint/2010/main" val="2394550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normAutofit/>
          </a:bodyPr>
          <a:lstStyle/>
          <a:p>
            <a:r>
              <a:rPr lang="en-US" dirty="0"/>
              <a:t>Theoretical description of the </a:t>
            </a:r>
            <a:r>
              <a:rPr lang="en-US" dirty="0" smtClean="0"/>
              <a:t>system</a:t>
            </a:r>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7</a:t>
            </a:fld>
            <a:endParaRPr lang="it-IT" dirty="0"/>
          </a:p>
        </p:txBody>
      </p:sp>
      <p:sp>
        <p:nvSpPr>
          <p:cNvPr id="15" name="Segnaposto contenuto 2">
            <a:extLst>
              <a:ext uri="{FF2B5EF4-FFF2-40B4-BE49-F238E27FC236}">
                <a16:creationId xmlns:a16="http://schemas.microsoft.com/office/drawing/2014/main" id="{8EBA4FFC-D4F2-411F-A703-956B4E044066}"/>
              </a:ext>
            </a:extLst>
          </p:cNvPr>
          <p:cNvSpPr>
            <a:spLocks noGrp="1"/>
          </p:cNvSpPr>
          <p:nvPr>
            <p:ph idx="1"/>
          </p:nvPr>
        </p:nvSpPr>
        <p:spPr>
          <a:xfrm>
            <a:off x="838201" y="1825625"/>
            <a:ext cx="10269772" cy="4351338"/>
          </a:xfrm>
        </p:spPr>
        <p:txBody>
          <a:bodyPr>
            <a:normAutofit/>
          </a:bodyPr>
          <a:lstStyle/>
          <a:p>
            <a:r>
              <a:rPr lang="en-US" dirty="0"/>
              <a:t>Two types of setups studied</a:t>
            </a:r>
          </a:p>
          <a:p>
            <a:pPr lvl="1"/>
            <a:r>
              <a:rPr lang="en-US" dirty="0" smtClean="0"/>
              <a:t>Stationary system</a:t>
            </a:r>
          </a:p>
          <a:p>
            <a:pPr lvl="2"/>
            <a:r>
              <a:rPr lang="en-US" dirty="0" smtClean="0"/>
              <a:t>9 MeV </a:t>
            </a:r>
            <a:r>
              <a:rPr lang="en-US" dirty="0" err="1" smtClean="0"/>
              <a:t>linac</a:t>
            </a:r>
            <a:endParaRPr lang="en-US" dirty="0" smtClean="0"/>
          </a:p>
          <a:p>
            <a:pPr lvl="2"/>
            <a:r>
              <a:rPr lang="en-US" dirty="0" smtClean="0"/>
              <a:t>Study based on the </a:t>
            </a:r>
            <a:r>
              <a:rPr lang="en-US" dirty="0" err="1" smtClean="0"/>
              <a:t>Linatron</a:t>
            </a:r>
            <a:r>
              <a:rPr lang="en-US" dirty="0" smtClean="0"/>
              <a:t> M9 </a:t>
            </a:r>
            <a:r>
              <a:rPr lang="en-US" dirty="0" err="1" smtClean="0"/>
              <a:t>linac</a:t>
            </a:r>
            <a:r>
              <a:rPr lang="en-US" dirty="0" smtClean="0"/>
              <a:t> which is housed at the SAPHIR platform </a:t>
            </a:r>
            <a:r>
              <a:rPr lang="en-US" dirty="0" smtClean="0">
                <a:sym typeface="Wingdings" panose="05000000000000000000" pitchFamily="2" charset="2"/>
              </a:rPr>
              <a:t>	 </a:t>
            </a:r>
            <a:r>
              <a:rPr lang="en-US" dirty="0"/>
              <a:t>Electron </a:t>
            </a:r>
            <a:r>
              <a:rPr lang="en-US" dirty="0" smtClean="0"/>
              <a:t>energy available: 9 MeV</a:t>
            </a:r>
          </a:p>
          <a:p>
            <a:pPr marL="457200" lvl="1" indent="0">
              <a:buNone/>
            </a:pPr>
            <a:r>
              <a:rPr lang="en-US" dirty="0" smtClean="0">
                <a:sym typeface="Wingdings" panose="05000000000000000000" pitchFamily="2" charset="2"/>
              </a:rPr>
              <a:t>		 </a:t>
            </a:r>
            <a:r>
              <a:rPr lang="en-US" dirty="0" smtClean="0"/>
              <a:t>Monte Carlo simulation study + experiments</a:t>
            </a:r>
            <a:endParaRPr lang="en-US" dirty="0"/>
          </a:p>
          <a:p>
            <a:pPr lvl="1"/>
            <a:endParaRPr lang="en-US" dirty="0" smtClean="0"/>
          </a:p>
          <a:p>
            <a:pPr lvl="1"/>
            <a:r>
              <a:rPr lang="en-US" dirty="0" smtClean="0"/>
              <a:t>Mobile system</a:t>
            </a:r>
          </a:p>
          <a:p>
            <a:pPr lvl="2"/>
            <a:r>
              <a:rPr lang="en-US" dirty="0" smtClean="0"/>
              <a:t>7 MeV </a:t>
            </a:r>
            <a:r>
              <a:rPr lang="en-US" dirty="0" err="1" smtClean="0"/>
              <a:t>linac</a:t>
            </a:r>
            <a:endParaRPr lang="en-US" dirty="0" smtClean="0"/>
          </a:p>
          <a:p>
            <a:pPr lvl="2"/>
            <a:r>
              <a:rPr lang="en-US" dirty="0" smtClean="0"/>
              <a:t>Study based on the </a:t>
            </a:r>
            <a:r>
              <a:rPr lang="en-US" dirty="0" err="1" smtClean="0"/>
              <a:t>Linatron</a:t>
            </a:r>
            <a:r>
              <a:rPr lang="en-US" dirty="0" smtClean="0"/>
              <a:t> M9 </a:t>
            </a:r>
            <a:r>
              <a:rPr lang="en-US" dirty="0" err="1" smtClean="0"/>
              <a:t>linac</a:t>
            </a:r>
            <a:r>
              <a:rPr lang="en-US" dirty="0" smtClean="0"/>
              <a:t> which is housed at the SAPHIR platform </a:t>
            </a:r>
            <a:r>
              <a:rPr lang="en-US" dirty="0" smtClean="0">
                <a:sym typeface="Wingdings" panose="05000000000000000000" pitchFamily="2" charset="2"/>
              </a:rPr>
              <a:t>	 </a:t>
            </a:r>
            <a:r>
              <a:rPr lang="en-US" dirty="0" smtClean="0"/>
              <a:t>Electron </a:t>
            </a:r>
            <a:r>
              <a:rPr lang="en-US" dirty="0"/>
              <a:t>energy shifted </a:t>
            </a:r>
            <a:r>
              <a:rPr lang="en-US" dirty="0" smtClean="0"/>
              <a:t>“virtually” by simulation: 7 MeV</a:t>
            </a:r>
          </a:p>
          <a:p>
            <a:pPr marL="457200" lvl="1" indent="0">
              <a:buNone/>
            </a:pPr>
            <a:r>
              <a:rPr lang="en-US" dirty="0" smtClean="0">
                <a:sym typeface="Wingdings" panose="05000000000000000000" pitchFamily="2" charset="2"/>
              </a:rPr>
              <a:t>		 </a:t>
            </a:r>
            <a:r>
              <a:rPr lang="en-US" dirty="0" smtClean="0"/>
              <a:t>Monte </a:t>
            </a:r>
            <a:r>
              <a:rPr lang="en-US" dirty="0"/>
              <a:t>Carlo </a:t>
            </a:r>
            <a:r>
              <a:rPr lang="en-US" dirty="0" smtClean="0"/>
              <a:t>simulation exclusively</a:t>
            </a:r>
            <a:endParaRPr lang="en-US" dirty="0"/>
          </a:p>
          <a:p>
            <a:pPr lvl="1"/>
            <a:endParaRPr lang="en-US" dirty="0"/>
          </a:p>
          <a:p>
            <a:pPr lvl="1"/>
            <a:endParaRPr lang="en-US" dirty="0"/>
          </a:p>
        </p:txBody>
      </p:sp>
    </p:spTree>
    <p:extLst>
      <p:ext uri="{BB962C8B-B14F-4D97-AF65-F5344CB8AC3E}">
        <p14:creationId xmlns:p14="http://schemas.microsoft.com/office/powerpoint/2010/main" val="4137135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a:t>Theoretical description of the system</a:t>
            </a:r>
          </a:p>
        </p:txBody>
      </p:sp>
      <p:sp>
        <p:nvSpPr>
          <p:cNvPr id="3" name="Content Placeholder 2">
            <a:extLst>
              <a:ext uri="{FF2B5EF4-FFF2-40B4-BE49-F238E27FC236}">
                <a16:creationId xmlns:a16="http://schemas.microsoft.com/office/drawing/2014/main" id="{E69466A7-9232-4F1B-8918-437528E006DB}"/>
              </a:ext>
            </a:extLst>
          </p:cNvPr>
          <p:cNvSpPr>
            <a:spLocks noGrp="1"/>
          </p:cNvSpPr>
          <p:nvPr>
            <p:ph idx="1"/>
          </p:nvPr>
        </p:nvSpPr>
        <p:spPr>
          <a:xfrm>
            <a:off x="838200" y="1825625"/>
            <a:ext cx="10428798" cy="1383354"/>
          </a:xfrm>
        </p:spPr>
        <p:txBody>
          <a:bodyPr/>
          <a:lstStyle/>
          <a:p>
            <a:r>
              <a:rPr lang="fr-FR" dirty="0"/>
              <a:t> </a:t>
            </a:r>
            <a:r>
              <a:rPr lang="fr-FR" dirty="0" err="1" smtClean="0"/>
              <a:t>Detection</a:t>
            </a:r>
            <a:r>
              <a:rPr lang="fr-FR" dirty="0" smtClean="0"/>
              <a:t> blocks </a:t>
            </a:r>
            <a:endParaRPr lang="fr-FR" dirty="0"/>
          </a:p>
          <a:p>
            <a:pPr lvl="1"/>
            <a:r>
              <a:rPr lang="fr-FR" dirty="0" smtClean="0"/>
              <a:t>Five </a:t>
            </a:r>
            <a:r>
              <a:rPr lang="fr-FR" dirty="0" smtClean="0"/>
              <a:t>He-3 </a:t>
            </a:r>
            <a:r>
              <a:rPr lang="fr-FR" dirty="0" err="1" smtClean="0"/>
              <a:t>filled-gas</a:t>
            </a:r>
            <a:r>
              <a:rPr lang="fr-FR" dirty="0" smtClean="0"/>
              <a:t> </a:t>
            </a:r>
            <a:r>
              <a:rPr lang="fr-FR" dirty="0" err="1" smtClean="0"/>
              <a:t>proportional</a:t>
            </a:r>
            <a:r>
              <a:rPr lang="fr-FR" dirty="0" smtClean="0"/>
              <a:t> </a:t>
            </a:r>
            <a:r>
              <a:rPr lang="fr-FR" dirty="0" err="1" smtClean="0"/>
              <a:t>counters</a:t>
            </a:r>
            <a:r>
              <a:rPr lang="fr-FR" dirty="0" smtClean="0"/>
              <a:t> (150NH100 model)</a:t>
            </a:r>
            <a:endParaRPr lang="fr-FR" dirty="0"/>
          </a:p>
          <a:p>
            <a:pPr lvl="1"/>
            <a:r>
              <a:rPr lang="fr-FR" dirty="0" smtClean="0"/>
              <a:t>Block made of HDPE and </a:t>
            </a:r>
            <a:r>
              <a:rPr lang="fr-FR" dirty="0" err="1" smtClean="0"/>
              <a:t>surrounded</a:t>
            </a:r>
            <a:r>
              <a:rPr lang="fr-FR" dirty="0" smtClean="0"/>
              <a:t> by cadmium</a:t>
            </a:r>
            <a:endParaRPr lang="fr-FR" dirty="0"/>
          </a:p>
          <a:p>
            <a:endParaRPr lang="en-US" dirty="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8</a:t>
            </a:fld>
            <a:endParaRPr lang="it-IT"/>
          </a:p>
        </p:txBody>
      </p:sp>
      <p:sp>
        <p:nvSpPr>
          <p:cNvPr id="11" name="ZoneTexte 10"/>
          <p:cNvSpPr txBox="1"/>
          <p:nvPr/>
        </p:nvSpPr>
        <p:spPr>
          <a:xfrm>
            <a:off x="7204847" y="5901737"/>
            <a:ext cx="1876097" cy="307777"/>
          </a:xfrm>
          <a:prstGeom prst="rect">
            <a:avLst/>
          </a:prstGeom>
          <a:noFill/>
        </p:spPr>
        <p:txBody>
          <a:bodyPr wrap="square" rtlCol="0">
            <a:spAutoFit/>
          </a:bodyPr>
          <a:lstStyle/>
          <a:p>
            <a:pPr algn="ctr"/>
            <a:r>
              <a:rPr lang="fr-FR" sz="1400" dirty="0" err="1" smtClean="0"/>
              <a:t>View</a:t>
            </a:r>
            <a:r>
              <a:rPr lang="fr-FR" sz="1400" dirty="0" smtClean="0"/>
              <a:t> </a:t>
            </a:r>
            <a:r>
              <a:rPr lang="fr-FR" sz="1400" dirty="0" err="1" smtClean="0"/>
              <a:t>from</a:t>
            </a:r>
            <a:r>
              <a:rPr lang="fr-FR" sz="1400" dirty="0" smtClean="0"/>
              <a:t> the </a:t>
            </a:r>
            <a:r>
              <a:rPr lang="fr-FR" sz="1400" dirty="0" err="1" smtClean="0"/>
              <a:t>side</a:t>
            </a:r>
            <a:endParaRPr lang="fr-FR" sz="1400" dirty="0"/>
          </a:p>
        </p:txBody>
      </p:sp>
      <p:sp>
        <p:nvSpPr>
          <p:cNvPr id="13" name="ZoneTexte 12"/>
          <p:cNvSpPr txBox="1"/>
          <p:nvPr/>
        </p:nvSpPr>
        <p:spPr>
          <a:xfrm>
            <a:off x="2664378" y="5906204"/>
            <a:ext cx="3358055" cy="307777"/>
          </a:xfrm>
          <a:prstGeom prst="rect">
            <a:avLst/>
          </a:prstGeom>
          <a:noFill/>
        </p:spPr>
        <p:txBody>
          <a:bodyPr wrap="square" rtlCol="0">
            <a:spAutoFit/>
          </a:bodyPr>
          <a:lstStyle/>
          <a:p>
            <a:pPr algn="ctr"/>
            <a:r>
              <a:rPr lang="en-US" sz="1400" dirty="0" smtClean="0"/>
              <a:t>Global view</a:t>
            </a:r>
            <a:endParaRPr lang="fr-FR" sz="1400" dirty="0"/>
          </a:p>
        </p:txBody>
      </p:sp>
      <p:pic>
        <p:nvPicPr>
          <p:cNvPr id="14" name="Image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59124" y="3373820"/>
            <a:ext cx="3360001" cy="2520000"/>
          </a:xfrm>
          <a:prstGeom prst="rect">
            <a:avLst/>
          </a:prstGeom>
        </p:spPr>
      </p:pic>
      <p:pic>
        <p:nvPicPr>
          <p:cNvPr id="15" name="Image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879833" y="3689129"/>
            <a:ext cx="2522485" cy="1891864"/>
          </a:xfrm>
          <a:prstGeom prst="rect">
            <a:avLst/>
          </a:prstGeom>
        </p:spPr>
      </p:pic>
    </p:spTree>
    <p:extLst>
      <p:ext uri="{BB962C8B-B14F-4D97-AF65-F5344CB8AC3E}">
        <p14:creationId xmlns:p14="http://schemas.microsoft.com/office/powerpoint/2010/main" val="3589831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76E8-EE85-48F3-8FC8-5B87DF8E20CF}"/>
              </a:ext>
            </a:extLst>
          </p:cNvPr>
          <p:cNvSpPr>
            <a:spLocks noGrp="1"/>
          </p:cNvSpPr>
          <p:nvPr>
            <p:ph type="title"/>
          </p:nvPr>
        </p:nvSpPr>
        <p:spPr/>
        <p:txBody>
          <a:bodyPr/>
          <a:lstStyle/>
          <a:p>
            <a:r>
              <a:rPr lang="en-US" dirty="0" smtClean="0"/>
              <a:t>Work done</a:t>
            </a:r>
            <a:endParaRPr lang="en-US" dirty="0"/>
          </a:p>
        </p:txBody>
      </p:sp>
      <p:sp>
        <p:nvSpPr>
          <p:cNvPr id="3" name="Content Placeholder 2">
            <a:extLst>
              <a:ext uri="{FF2B5EF4-FFF2-40B4-BE49-F238E27FC236}">
                <a16:creationId xmlns:a16="http://schemas.microsoft.com/office/drawing/2014/main" id="{E69466A7-9232-4F1B-8918-437528E006DB}"/>
              </a:ext>
            </a:extLst>
          </p:cNvPr>
          <p:cNvSpPr>
            <a:spLocks noGrp="1"/>
          </p:cNvSpPr>
          <p:nvPr>
            <p:ph idx="1"/>
          </p:nvPr>
        </p:nvSpPr>
        <p:spPr/>
        <p:txBody>
          <a:bodyPr vert="horz" lIns="91440" tIns="45720" rIns="91440" bIns="45720" rtlCol="0" anchor="t">
            <a:normAutofit/>
          </a:bodyPr>
          <a:lstStyle/>
          <a:p>
            <a:r>
              <a:rPr lang="en-US" dirty="0" smtClean="0"/>
              <a:t>Monte Carlo simulation study</a:t>
            </a:r>
          </a:p>
          <a:p>
            <a:pPr lvl="1"/>
            <a:r>
              <a:rPr lang="en-US" dirty="0" smtClean="0"/>
              <a:t>Optimization of the interrogative photon beam delivered by the </a:t>
            </a:r>
            <a:r>
              <a:rPr lang="en-US" dirty="0" err="1" smtClean="0"/>
              <a:t>linac</a:t>
            </a:r>
            <a:endParaRPr lang="en-US" dirty="0" smtClean="0"/>
          </a:p>
          <a:p>
            <a:pPr lvl="1"/>
            <a:r>
              <a:rPr lang="en-US" dirty="0" smtClean="0"/>
              <a:t>Assessment </a:t>
            </a:r>
            <a:r>
              <a:rPr lang="en-US" dirty="0"/>
              <a:t>of the measurement performance with a 7 MeV </a:t>
            </a:r>
            <a:r>
              <a:rPr lang="en-US" dirty="0" err="1" smtClean="0"/>
              <a:t>linac</a:t>
            </a:r>
            <a:endParaRPr lang="en-US" dirty="0" smtClean="0"/>
          </a:p>
          <a:p>
            <a:pPr lvl="1"/>
            <a:r>
              <a:rPr lang="en-US" dirty="0"/>
              <a:t>Conceptual design and shielding for a mobile photofission </a:t>
            </a:r>
            <a:r>
              <a:rPr lang="en-US" dirty="0" smtClean="0"/>
              <a:t>system (WP6/WP2)</a:t>
            </a:r>
            <a:endParaRPr lang="en-US" dirty="0"/>
          </a:p>
          <a:p>
            <a:pPr lvl="1"/>
            <a:r>
              <a:rPr lang="en-US" dirty="0" smtClean="0"/>
              <a:t>Study </a:t>
            </a:r>
            <a:r>
              <a:rPr lang="en-US" dirty="0"/>
              <a:t>of </a:t>
            </a:r>
            <a:r>
              <a:rPr lang="en-US" dirty="0" smtClean="0"/>
              <a:t>additional configurations (WP6/WP8)</a:t>
            </a:r>
            <a:endParaRPr lang="en-US" strike="sngStrike" dirty="0" smtClean="0"/>
          </a:p>
          <a:p>
            <a:r>
              <a:rPr lang="en-US" dirty="0" smtClean="0"/>
              <a:t>Experimental work</a:t>
            </a:r>
          </a:p>
          <a:p>
            <a:pPr lvl="1"/>
            <a:r>
              <a:rPr lang="en-US" dirty="0" smtClean="0"/>
              <a:t>Photofission measurement methodology and uncertainty assessment (WP6/WP8)</a:t>
            </a:r>
          </a:p>
          <a:p>
            <a:pPr lvl="1"/>
            <a:r>
              <a:rPr lang="en-US" dirty="0" smtClean="0"/>
              <a:t>Experiments carried out at the SAPHIR platform with a 9 MeV </a:t>
            </a:r>
            <a:r>
              <a:rPr lang="en-US" dirty="0" err="1" smtClean="0"/>
              <a:t>linac</a:t>
            </a:r>
            <a:r>
              <a:rPr lang="en-US" dirty="0" smtClean="0"/>
              <a:t> (CEA Paris-Saclay)</a:t>
            </a:r>
          </a:p>
          <a:p>
            <a:endParaRPr lang="en-US" dirty="0" smtClean="0"/>
          </a:p>
        </p:txBody>
      </p:sp>
      <p:sp>
        <p:nvSpPr>
          <p:cNvPr id="4" name="Date Placeholder 3">
            <a:extLst>
              <a:ext uri="{FF2B5EF4-FFF2-40B4-BE49-F238E27FC236}">
                <a16:creationId xmlns:a16="http://schemas.microsoft.com/office/drawing/2014/main" id="{09981244-FC5B-42AC-A8DE-63BC41DCB30E}"/>
              </a:ext>
            </a:extLst>
          </p:cNvPr>
          <p:cNvSpPr>
            <a:spLocks noGrp="1"/>
          </p:cNvSpPr>
          <p:nvPr>
            <p:ph type="dt" sz="half" idx="10"/>
          </p:nvPr>
        </p:nvSpPr>
        <p:spPr/>
        <p:txBody>
          <a:bodyPr/>
          <a:lstStyle/>
          <a:p>
            <a:fld id="{99B7E7F2-AEEC-4C7D-9D51-53C35AD6748E}" type="datetime1">
              <a:rPr lang="en-US" smtClean="0"/>
              <a:t>1/24/2023</a:t>
            </a:fld>
            <a:endParaRPr lang="it-IT"/>
          </a:p>
        </p:txBody>
      </p:sp>
      <p:sp>
        <p:nvSpPr>
          <p:cNvPr id="5" name="Slide Number Placeholder 4">
            <a:extLst>
              <a:ext uri="{FF2B5EF4-FFF2-40B4-BE49-F238E27FC236}">
                <a16:creationId xmlns:a16="http://schemas.microsoft.com/office/drawing/2014/main" id="{B04877B9-FF36-485F-85B2-CF0191F69840}"/>
              </a:ext>
            </a:extLst>
          </p:cNvPr>
          <p:cNvSpPr>
            <a:spLocks noGrp="1"/>
          </p:cNvSpPr>
          <p:nvPr>
            <p:ph type="sldNum" sz="quarter" idx="12"/>
          </p:nvPr>
        </p:nvSpPr>
        <p:spPr/>
        <p:txBody>
          <a:bodyPr/>
          <a:lstStyle/>
          <a:p>
            <a:fld id="{7ADC2682-86E0-43EF-9663-C77056E8D387}" type="slidenum">
              <a:rPr lang="it-IT" smtClean="0"/>
              <a:t>9</a:t>
            </a:fld>
            <a:endParaRPr lang="it-IT"/>
          </a:p>
        </p:txBody>
      </p:sp>
    </p:spTree>
    <p:extLst>
      <p:ext uri="{BB962C8B-B14F-4D97-AF65-F5344CB8AC3E}">
        <p14:creationId xmlns:p14="http://schemas.microsoft.com/office/powerpoint/2010/main" val="29732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f320f68-ce75-474d-bf54-e39d1cb7bd13">
      <Terms xmlns="http://schemas.microsoft.com/office/infopath/2007/PartnerControls"/>
    </lcf76f155ced4ddcb4097134ff3c332f>
    <PublishingExpirationDate xmlns="http://schemas.microsoft.com/sharepoint/v3" xsi:nil="true"/>
    <PublishingStartDate xmlns="http://schemas.microsoft.com/sharepoint/v3" xsi:nil="true"/>
    <TaxCatchAll xmlns="4c7cbcef-1d42-4c83-8db4-a2148b9fdf5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A545CD174CB64E9980BEDD9F8DB74F" ma:contentTypeVersion="17" ma:contentTypeDescription="Create a new document." ma:contentTypeScope="" ma:versionID="86b0d72d8a00ab480ad52a3fe8de9a9d">
  <xsd:schema xmlns:xsd="http://www.w3.org/2001/XMLSchema" xmlns:xs="http://www.w3.org/2001/XMLSchema" xmlns:p="http://schemas.microsoft.com/office/2006/metadata/properties" xmlns:ns1="http://schemas.microsoft.com/sharepoint/v3" xmlns:ns2="1f320f68-ce75-474d-bf54-e39d1cb7bd13" xmlns:ns3="4c7cbcef-1d42-4c83-8db4-a2148b9fdf59" targetNamespace="http://schemas.microsoft.com/office/2006/metadata/properties" ma:root="true" ma:fieldsID="7f6b2d59b9fdf64bc7b1a41cee886218" ns1:_="" ns2:_="" ns3:_="">
    <xsd:import namespace="http://schemas.microsoft.com/sharepoint/v3"/>
    <xsd:import namespace="1f320f68-ce75-474d-bf54-e39d1cb7bd13"/>
    <xsd:import namespace="4c7cbcef-1d42-4c83-8db4-a2148b9fdf59"/>
    <xsd:element name="properties">
      <xsd:complexType>
        <xsd:sequence>
          <xsd:element name="documentManagement">
            <xsd:complexType>
              <xsd:all>
                <xsd:element ref="ns2:MediaServiceMetadata" minOccurs="0"/>
                <xsd:element ref="ns2:MediaServiceFastMetadata" minOccurs="0"/>
                <xsd:element ref="ns1:PublishingStartDate" minOccurs="0"/>
                <xsd:element ref="ns1:PublishingExpirationDate"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320f68-ce75-474d-bf54-e39d1cb7bd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d222b13-81c1-48d1-911b-b9a13507d0e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c7cbcef-1d42-4c83-8db4-a2148b9fdf5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18c883c-d95b-4ab4-9101-e30a28413a00}" ma:internalName="TaxCatchAll" ma:showField="CatchAllData" ma:web="4c7cbcef-1d42-4c83-8db4-a2148b9fdf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F82687-BCF2-46FB-9EFA-0614EE9E1797}">
  <ds:schemaRefs>
    <ds:schemaRef ds:uri="http://schemas.microsoft.com/sharepoint/v3/contenttype/forms"/>
  </ds:schemaRefs>
</ds:datastoreItem>
</file>

<file path=customXml/itemProps2.xml><?xml version="1.0" encoding="utf-8"?>
<ds:datastoreItem xmlns:ds="http://schemas.openxmlformats.org/officeDocument/2006/customXml" ds:itemID="{3339F5CA-4FB7-43C3-B36C-D5380698E1D4}">
  <ds:schemaRefs>
    <ds:schemaRef ds:uri="http://schemas.microsoft.com/office/2006/metadata/properties"/>
    <ds:schemaRef ds:uri="http://purl.org/dc/elements/1.1/"/>
    <ds:schemaRef ds:uri="http://purl.org/dc/terms/"/>
    <ds:schemaRef ds:uri="http://purl.org/dc/dcmitype/"/>
    <ds:schemaRef ds:uri="32edabc8-afde-440f-a846-3b754597355f"/>
    <ds:schemaRef ds:uri="http://schemas.microsoft.com/office/2006/documentManagement/types"/>
    <ds:schemaRef ds:uri="http://schemas.microsoft.com/office/infopath/2007/PartnerControls"/>
    <ds:schemaRef ds:uri="6853e82a-4dca-4f99-a353-10cb27290dfd"/>
    <ds:schemaRef ds:uri="http://schemas.openxmlformats.org/package/2006/metadata/core-properties"/>
    <ds:schemaRef ds:uri="http://www.w3.org/XML/1998/namespace"/>
    <ds:schemaRef ds:uri="1f320f68-ce75-474d-bf54-e39d1cb7bd13"/>
    <ds:schemaRef ds:uri="http://schemas.microsoft.com/sharepoint/v3"/>
    <ds:schemaRef ds:uri="4c7cbcef-1d42-4c83-8db4-a2148b9fdf59"/>
  </ds:schemaRefs>
</ds:datastoreItem>
</file>

<file path=customXml/itemProps3.xml><?xml version="1.0" encoding="utf-8"?>
<ds:datastoreItem xmlns:ds="http://schemas.openxmlformats.org/officeDocument/2006/customXml" ds:itemID="{8FC08453-235B-44C3-96F5-E7FF3E513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320f68-ce75-474d-bf54-e39d1cb7bd13"/>
    <ds:schemaRef ds:uri="4c7cbcef-1d42-4c83-8db4-a2148b9fdf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1071</TotalTime>
  <Words>1312</Words>
  <Application>Microsoft Office PowerPoint</Application>
  <PresentationFormat>Grand écran</PresentationFormat>
  <Paragraphs>249</Paragraphs>
  <Slides>29</Slides>
  <Notes>1</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29</vt:i4>
      </vt:variant>
    </vt:vector>
  </HeadingPairs>
  <TitlesOfParts>
    <vt:vector size="34" baseType="lpstr">
      <vt:lpstr>Arial</vt:lpstr>
      <vt:lpstr>Calibri</vt:lpstr>
      <vt:lpstr>Tw Cen MT</vt:lpstr>
      <vt:lpstr>Wingdings</vt:lpstr>
      <vt:lpstr>Tema di Office</vt:lpstr>
      <vt:lpstr>WP6 – Photofission station</vt:lpstr>
      <vt:lpstr>Introduction</vt:lpstr>
      <vt:lpstr>Introduction</vt:lpstr>
      <vt:lpstr>Objectives</vt:lpstr>
      <vt:lpstr>Theoretical description of the system</vt:lpstr>
      <vt:lpstr>Theoretical description of the system</vt:lpstr>
      <vt:lpstr>Theoretical description of the system</vt:lpstr>
      <vt:lpstr>Theoretical description of the system</vt:lpstr>
      <vt:lpstr>Work done</vt:lpstr>
      <vt:lpstr>Monte Carlo simulation study</vt:lpstr>
      <vt:lpstr>Monte Carlo simulation study</vt:lpstr>
      <vt:lpstr>Monte Carlo simulation study</vt:lpstr>
      <vt:lpstr>Monte Carlo simulation study</vt:lpstr>
      <vt:lpstr>Monte Carlo simulation study (WP6/WP2)</vt:lpstr>
      <vt:lpstr>Monte Carlo simulation study (WP6/WP8)</vt:lpstr>
      <vt:lpstr>Measurement methodology</vt:lpstr>
      <vt:lpstr>Measurement methodology</vt:lpstr>
      <vt:lpstr>Experimental work</vt:lpstr>
      <vt:lpstr>Experimental work</vt:lpstr>
      <vt:lpstr>Experimental work</vt:lpstr>
      <vt:lpstr>Experimental work</vt:lpstr>
      <vt:lpstr>Additional Monte Carlo simulations</vt:lpstr>
      <vt:lpstr>Experimental work</vt:lpstr>
      <vt:lpstr>Experimental work</vt:lpstr>
      <vt:lpstr>Experimental work</vt:lpstr>
      <vt:lpstr>Summary</vt:lpstr>
      <vt:lpstr>Dissemination</vt:lpstr>
      <vt:lpstr>Acknowledgements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MICADO presentation</dc:title>
  <dc:creator>Alessandro Iovene</dc:creator>
  <cp:lastModifiedBy>SARI Adrien</cp:lastModifiedBy>
  <cp:revision>197</cp:revision>
  <dcterms:created xsi:type="dcterms:W3CDTF">2019-05-22T13:01:30Z</dcterms:created>
  <dcterms:modified xsi:type="dcterms:W3CDTF">2023-01-24T22:47:04Z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0x0101004BA545CD174CB64E9980BEDD9F8DB74F</vt:lpwstr>
  </property>
  <property fmtid="{D5CDD505-2E9C-101B-9397-08002B2CF9AE}" pid="3" name="MediaServiceImageTags">
    <vt:lpwstr/>
  </property>
</Properties>
</file>