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281" r:id="rId6"/>
    <p:sldId id="259" r:id="rId7"/>
    <p:sldId id="283" r:id="rId8"/>
    <p:sldId id="284" r:id="rId9"/>
    <p:sldId id="285" r:id="rId10"/>
    <p:sldId id="286" r:id="rId11"/>
    <p:sldId id="287" r:id="rId12"/>
    <p:sldId id="260" r:id="rId13"/>
    <p:sldId id="262" r:id="rId14"/>
    <p:sldId id="264" r:id="rId15"/>
    <p:sldId id="265" r:id="rId16"/>
    <p:sldId id="266" r:id="rId17"/>
    <p:sldId id="267" r:id="rId18"/>
    <p:sldId id="268" r:id="rId19"/>
    <p:sldId id="269" r:id="rId20"/>
    <p:sldId id="272" r:id="rId21"/>
    <p:sldId id="270" r:id="rId22"/>
    <p:sldId id="273" r:id="rId23"/>
    <p:sldId id="274" r:id="rId24"/>
    <p:sldId id="275" r:id="rId25"/>
    <p:sldId id="276" r:id="rId26"/>
    <p:sldId id="294" r:id="rId27"/>
    <p:sldId id="293" r:id="rId28"/>
    <p:sldId id="292" r:id="rId29"/>
    <p:sldId id="288" r:id="rId30"/>
    <p:sldId id="289" r:id="rId31"/>
    <p:sldId id="277" r:id="rId32"/>
    <p:sldId id="278" r:id="rId33"/>
    <p:sldId id="279" r:id="rId34"/>
    <p:sldId id="280" r:id="rId35"/>
    <p:sldId id="290" r:id="rId36"/>
    <p:sldId id="291" r:id="rId37"/>
    <p:sldId id="258"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3A65C-FBBD-4D56-A910-2B29EA43D852}" name="Giada Gandolfo" initials="GG" userId="S::giada.gandolfo@enea.it::6cfd1693-b734-41e9-ae4d-bbe63d581a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F6FC6"/>
    <a:srgbClr val="0C5B5B"/>
    <a:srgbClr val="AC1010"/>
    <a:srgbClr val="0C3333"/>
    <a:srgbClr val="0B0B63"/>
    <a:srgbClr val="0B0BA8"/>
    <a:srgbClr val="341034"/>
    <a:srgbClr val="511251"/>
    <a:srgbClr val="651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DA22C-5E4F-4379-BC08-F7F05FE919C4}" v="21" dt="2023-01-24T16:51:04.33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p:restoredTop sz="94550" autoAdjust="0"/>
  </p:normalViewPr>
  <p:slideViewPr>
    <p:cSldViewPr snapToGrid="0">
      <p:cViewPr>
        <p:scale>
          <a:sx n="60" d="100"/>
          <a:sy n="60" d="100"/>
        </p:scale>
        <p:origin x="-1038"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da Gandolfo" userId="6cfd1693-b734-41e9-ae4d-bbe63d581ace" providerId="ADAL" clId="{E690B74E-85F0-4575-B300-9E2F3BD85E87}"/>
    <pc:docChg chg="undo redo custSel addSld delSld modSld sldOrd">
      <pc:chgData name="Giada Gandolfo" userId="6cfd1693-b734-41e9-ae4d-bbe63d581ace" providerId="ADAL" clId="{E690B74E-85F0-4575-B300-9E2F3BD85E87}" dt="2023-01-23T16:17:31.782" v="2081" actId="20577"/>
      <pc:docMkLst>
        <pc:docMk/>
      </pc:docMkLst>
      <pc:sldChg chg="ord">
        <pc:chgData name="Giada Gandolfo" userId="6cfd1693-b734-41e9-ae4d-bbe63d581ace" providerId="ADAL" clId="{E690B74E-85F0-4575-B300-9E2F3BD85E87}" dt="2023-01-23T14:01:42.644" v="918"/>
        <pc:sldMkLst>
          <pc:docMk/>
          <pc:sldMk cId="3364996366" sldId="257"/>
        </pc:sldMkLst>
      </pc:sldChg>
      <pc:sldChg chg="addSp delSp modSp mod delAnim modAnim">
        <pc:chgData name="Giada Gandolfo" userId="6cfd1693-b734-41e9-ae4d-bbe63d581ace" providerId="ADAL" clId="{E690B74E-85F0-4575-B300-9E2F3BD85E87}" dt="2023-01-23T16:09:57.008" v="2021" actId="20577"/>
        <pc:sldMkLst>
          <pc:docMk/>
          <pc:sldMk cId="218762579" sldId="259"/>
        </pc:sldMkLst>
        <pc:spChg chg="mod">
          <ac:chgData name="Giada Gandolfo" userId="6cfd1693-b734-41e9-ae4d-bbe63d581ace" providerId="ADAL" clId="{E690B74E-85F0-4575-B300-9E2F3BD85E87}" dt="2023-01-23T16:07:03.841" v="1946" actId="20577"/>
          <ac:spMkLst>
            <pc:docMk/>
            <pc:sldMk cId="218762579" sldId="259"/>
            <ac:spMk id="2" creationId="{BCF7028E-5B7C-3FC2-66C3-0102CCE385B8}"/>
          </ac:spMkLst>
        </pc:spChg>
        <pc:spChg chg="mod">
          <ac:chgData name="Giada Gandolfo" userId="6cfd1693-b734-41e9-ae4d-bbe63d581ace" providerId="ADAL" clId="{E690B74E-85F0-4575-B300-9E2F3BD85E87}" dt="2023-01-23T16:09:57.008" v="2021" actId="20577"/>
          <ac:spMkLst>
            <pc:docMk/>
            <pc:sldMk cId="218762579" sldId="259"/>
            <ac:spMk id="3" creationId="{F5DFF644-00A4-30B3-16DB-ED19367A724D}"/>
          </ac:spMkLst>
        </pc:spChg>
        <pc:spChg chg="add del mod">
          <ac:chgData name="Giada Gandolfo" userId="6cfd1693-b734-41e9-ae4d-bbe63d581ace" providerId="ADAL" clId="{E690B74E-85F0-4575-B300-9E2F3BD85E87}" dt="2023-01-23T15:45:07.181" v="1151" actId="478"/>
          <ac:spMkLst>
            <pc:docMk/>
            <pc:sldMk cId="218762579" sldId="259"/>
            <ac:spMk id="8" creationId="{3AAE0B1C-9F89-4075-B5F7-BE8EDE887B68}"/>
          </ac:spMkLst>
        </pc:spChg>
        <pc:spChg chg="add del mod">
          <ac:chgData name="Giada Gandolfo" userId="6cfd1693-b734-41e9-ae4d-bbe63d581ace" providerId="ADAL" clId="{E690B74E-85F0-4575-B300-9E2F3BD85E87}" dt="2023-01-23T15:45:05.248" v="1150" actId="478"/>
          <ac:spMkLst>
            <pc:docMk/>
            <pc:sldMk cId="218762579" sldId="259"/>
            <ac:spMk id="9" creationId="{FD822E7A-38B4-F890-D847-17B53308A9C4}"/>
          </ac:spMkLst>
        </pc:spChg>
        <pc:spChg chg="add del mod">
          <ac:chgData name="Giada Gandolfo" userId="6cfd1693-b734-41e9-ae4d-bbe63d581ace" providerId="ADAL" clId="{E690B74E-85F0-4575-B300-9E2F3BD85E87}" dt="2023-01-23T15:58:14.963" v="1841" actId="478"/>
          <ac:spMkLst>
            <pc:docMk/>
            <pc:sldMk cId="218762579" sldId="259"/>
            <ac:spMk id="10" creationId="{226866C4-63A8-3441-EE4C-2F9C17F385ED}"/>
          </ac:spMkLst>
        </pc:spChg>
        <pc:spChg chg="add del mod">
          <ac:chgData name="Giada Gandolfo" userId="6cfd1693-b734-41e9-ae4d-bbe63d581ace" providerId="ADAL" clId="{E690B74E-85F0-4575-B300-9E2F3BD85E87}" dt="2023-01-23T15:58:14.963" v="1841" actId="478"/>
          <ac:spMkLst>
            <pc:docMk/>
            <pc:sldMk cId="218762579" sldId="259"/>
            <ac:spMk id="11" creationId="{22B6CEDB-812E-B758-C843-11AC29A83790}"/>
          </ac:spMkLst>
        </pc:spChg>
        <pc:spChg chg="add del mod">
          <ac:chgData name="Giada Gandolfo" userId="6cfd1693-b734-41e9-ae4d-bbe63d581ace" providerId="ADAL" clId="{E690B74E-85F0-4575-B300-9E2F3BD85E87}" dt="2023-01-23T15:58:14.963" v="1841" actId="478"/>
          <ac:spMkLst>
            <pc:docMk/>
            <pc:sldMk cId="218762579" sldId="259"/>
            <ac:spMk id="12" creationId="{B2C46B8A-1BD0-09F5-BD60-D6EFC3930A3F}"/>
          </ac:spMkLst>
        </pc:spChg>
        <pc:spChg chg="add del mod">
          <ac:chgData name="Giada Gandolfo" userId="6cfd1693-b734-41e9-ae4d-bbe63d581ace" providerId="ADAL" clId="{E690B74E-85F0-4575-B300-9E2F3BD85E87}" dt="2023-01-23T15:58:14.963" v="1841" actId="478"/>
          <ac:spMkLst>
            <pc:docMk/>
            <pc:sldMk cId="218762579" sldId="259"/>
            <ac:spMk id="13" creationId="{0E070ACA-D65D-AFDE-10D1-ED9E737353D0}"/>
          </ac:spMkLst>
        </pc:spChg>
        <pc:spChg chg="add del mod">
          <ac:chgData name="Giada Gandolfo" userId="6cfd1693-b734-41e9-ae4d-bbe63d581ace" providerId="ADAL" clId="{E690B74E-85F0-4575-B300-9E2F3BD85E87}" dt="2023-01-23T15:58:14.963" v="1841" actId="478"/>
          <ac:spMkLst>
            <pc:docMk/>
            <pc:sldMk cId="218762579" sldId="259"/>
            <ac:spMk id="17" creationId="{AAA427BE-3ECD-3EC2-A81A-575FE9C012B0}"/>
          </ac:spMkLst>
        </pc:spChg>
        <pc:spChg chg="add del mod">
          <ac:chgData name="Giada Gandolfo" userId="6cfd1693-b734-41e9-ae4d-bbe63d581ace" providerId="ADAL" clId="{E690B74E-85F0-4575-B300-9E2F3BD85E87}" dt="2023-01-23T15:58:14.963" v="1841" actId="478"/>
          <ac:spMkLst>
            <pc:docMk/>
            <pc:sldMk cId="218762579" sldId="259"/>
            <ac:spMk id="18" creationId="{8FDEC6E4-0352-5674-19ED-D5502D9B250F}"/>
          </ac:spMkLst>
        </pc:spChg>
        <pc:spChg chg="add del mod">
          <ac:chgData name="Giada Gandolfo" userId="6cfd1693-b734-41e9-ae4d-bbe63d581ace" providerId="ADAL" clId="{E690B74E-85F0-4575-B300-9E2F3BD85E87}" dt="2023-01-23T15:58:14.963" v="1841" actId="478"/>
          <ac:spMkLst>
            <pc:docMk/>
            <pc:sldMk cId="218762579" sldId="259"/>
            <ac:spMk id="22" creationId="{69029839-8367-533D-4962-45D01B2C4788}"/>
          </ac:spMkLst>
        </pc:spChg>
        <pc:spChg chg="add del mod">
          <ac:chgData name="Giada Gandolfo" userId="6cfd1693-b734-41e9-ae4d-bbe63d581ace" providerId="ADAL" clId="{E690B74E-85F0-4575-B300-9E2F3BD85E87}" dt="2023-01-23T15:58:14.963" v="1841" actId="478"/>
          <ac:spMkLst>
            <pc:docMk/>
            <pc:sldMk cId="218762579" sldId="259"/>
            <ac:spMk id="23" creationId="{801A06DD-BE7F-18B3-EB09-41C420A360B3}"/>
          </ac:spMkLst>
        </pc:spChg>
        <pc:picChg chg="add del">
          <ac:chgData name="Giada Gandolfo" userId="6cfd1693-b734-41e9-ae4d-bbe63d581ace" providerId="ADAL" clId="{E690B74E-85F0-4575-B300-9E2F3BD85E87}" dt="2023-01-23T13:34:19.223" v="753"/>
          <ac:picMkLst>
            <pc:docMk/>
            <pc:sldMk cId="218762579" sldId="259"/>
            <ac:picMk id="6" creationId="{09907EAA-590C-D73B-CCE4-2E3B934909CA}"/>
          </ac:picMkLst>
        </pc:picChg>
        <pc:picChg chg="add del mod">
          <ac:chgData name="Giada Gandolfo" userId="6cfd1693-b734-41e9-ae4d-bbe63d581ace" providerId="ADAL" clId="{E690B74E-85F0-4575-B300-9E2F3BD85E87}" dt="2023-01-23T15:58:14.963" v="1841" actId="478"/>
          <ac:picMkLst>
            <pc:docMk/>
            <pc:sldMk cId="218762579" sldId="259"/>
            <ac:picMk id="7" creationId="{16AAE952-BCE9-107E-71B0-6B16D16888F6}"/>
          </ac:picMkLst>
        </pc:picChg>
        <pc:picChg chg="add del mod">
          <ac:chgData name="Giada Gandolfo" userId="6cfd1693-b734-41e9-ae4d-bbe63d581ace" providerId="ADAL" clId="{E690B74E-85F0-4575-B300-9E2F3BD85E87}" dt="2023-01-23T15:58:14.963" v="1841" actId="478"/>
          <ac:picMkLst>
            <pc:docMk/>
            <pc:sldMk cId="218762579" sldId="259"/>
            <ac:picMk id="14" creationId="{DB4E6FA9-3135-0219-9B2A-F8CB4955E46E}"/>
          </ac:picMkLst>
        </pc:picChg>
        <pc:picChg chg="add del mod">
          <ac:chgData name="Giada Gandolfo" userId="6cfd1693-b734-41e9-ae4d-bbe63d581ace" providerId="ADAL" clId="{E690B74E-85F0-4575-B300-9E2F3BD85E87}" dt="2023-01-23T15:58:14.963" v="1841" actId="478"/>
          <ac:picMkLst>
            <pc:docMk/>
            <pc:sldMk cId="218762579" sldId="259"/>
            <ac:picMk id="15" creationId="{365FF178-5231-8B27-B0E7-9B3637CCDB34}"/>
          </ac:picMkLst>
        </pc:picChg>
        <pc:picChg chg="add del mod">
          <ac:chgData name="Giada Gandolfo" userId="6cfd1693-b734-41e9-ae4d-bbe63d581ace" providerId="ADAL" clId="{E690B74E-85F0-4575-B300-9E2F3BD85E87}" dt="2023-01-23T15:58:14.963" v="1841" actId="478"/>
          <ac:picMkLst>
            <pc:docMk/>
            <pc:sldMk cId="218762579" sldId="259"/>
            <ac:picMk id="16" creationId="{2F289A75-3C16-092F-EF02-6192183E6C40}"/>
          </ac:picMkLst>
        </pc:picChg>
        <pc:picChg chg="add del mod">
          <ac:chgData name="Giada Gandolfo" userId="6cfd1693-b734-41e9-ae4d-bbe63d581ace" providerId="ADAL" clId="{E690B74E-85F0-4575-B300-9E2F3BD85E87}" dt="2023-01-23T15:45:03.353" v="1149" actId="478"/>
          <ac:picMkLst>
            <pc:docMk/>
            <pc:sldMk cId="218762579" sldId="259"/>
            <ac:picMk id="19" creationId="{37B63D63-3C3B-1110-80C8-1AA98B8EC2EF}"/>
          </ac:picMkLst>
        </pc:picChg>
        <pc:picChg chg="add del mod">
          <ac:chgData name="Giada Gandolfo" userId="6cfd1693-b734-41e9-ae4d-bbe63d581ace" providerId="ADAL" clId="{E690B74E-85F0-4575-B300-9E2F3BD85E87}" dt="2023-01-23T15:58:14.963" v="1841" actId="478"/>
          <ac:picMkLst>
            <pc:docMk/>
            <pc:sldMk cId="218762579" sldId="259"/>
            <ac:picMk id="20" creationId="{B19A0DE9-6292-6FCD-0EE1-FC91DCA87EA4}"/>
          </ac:picMkLst>
        </pc:picChg>
        <pc:picChg chg="add del mod">
          <ac:chgData name="Giada Gandolfo" userId="6cfd1693-b734-41e9-ae4d-bbe63d581ace" providerId="ADAL" clId="{E690B74E-85F0-4575-B300-9E2F3BD85E87}" dt="2023-01-23T15:58:14.963" v="1841" actId="478"/>
          <ac:picMkLst>
            <pc:docMk/>
            <pc:sldMk cId="218762579" sldId="259"/>
            <ac:picMk id="21" creationId="{AA5D8E10-D96F-C0EC-3E40-0618094B3156}"/>
          </ac:picMkLst>
        </pc:picChg>
      </pc:sldChg>
      <pc:sldChg chg="addSp modSp mod">
        <pc:chgData name="Giada Gandolfo" userId="6cfd1693-b734-41e9-ae4d-bbe63d581ace" providerId="ADAL" clId="{E690B74E-85F0-4575-B300-9E2F3BD85E87}" dt="2023-01-23T16:17:31.782" v="2081" actId="20577"/>
        <pc:sldMkLst>
          <pc:docMk/>
          <pc:sldMk cId="4084640012" sldId="276"/>
        </pc:sldMkLst>
        <pc:spChg chg="add mod">
          <ac:chgData name="Giada Gandolfo" userId="6cfd1693-b734-41e9-ae4d-bbe63d581ace" providerId="ADAL" clId="{E690B74E-85F0-4575-B300-9E2F3BD85E87}" dt="2023-01-23T16:17:31.782" v="2081" actId="20577"/>
          <ac:spMkLst>
            <pc:docMk/>
            <pc:sldMk cId="4084640012" sldId="276"/>
            <ac:spMk id="2" creationId="{27BC5DC8-B9DD-A641-EFC4-94D38A65C560}"/>
          </ac:spMkLst>
        </pc:spChg>
      </pc:sldChg>
      <pc:sldChg chg="delSp mod">
        <pc:chgData name="Giada Gandolfo" userId="6cfd1693-b734-41e9-ae4d-bbe63d581ace" providerId="ADAL" clId="{E690B74E-85F0-4575-B300-9E2F3BD85E87}" dt="2023-01-23T13:13:09.169" v="482" actId="478"/>
        <pc:sldMkLst>
          <pc:docMk/>
          <pc:sldMk cId="355332595" sldId="278"/>
        </pc:sldMkLst>
        <pc:spChg chg="del">
          <ac:chgData name="Giada Gandolfo" userId="6cfd1693-b734-41e9-ae4d-bbe63d581ace" providerId="ADAL" clId="{E690B74E-85F0-4575-B300-9E2F3BD85E87}" dt="2023-01-23T13:13:09.169" v="482" actId="478"/>
          <ac:spMkLst>
            <pc:docMk/>
            <pc:sldMk cId="355332595" sldId="278"/>
            <ac:spMk id="37" creationId="{F5DFF644-00A4-30B3-16DB-ED19367A724D}"/>
          </ac:spMkLst>
        </pc:spChg>
      </pc:sldChg>
      <pc:sldChg chg="addSp delSp modSp mod">
        <pc:chgData name="Giada Gandolfo" userId="6cfd1693-b734-41e9-ae4d-bbe63d581ace" providerId="ADAL" clId="{E690B74E-85F0-4575-B300-9E2F3BD85E87}" dt="2023-01-23T13:20:23.158" v="749" actId="164"/>
        <pc:sldMkLst>
          <pc:docMk/>
          <pc:sldMk cId="1207966873" sldId="279"/>
        </pc:sldMkLst>
        <pc:spChg chg="add del mod">
          <ac:chgData name="Giada Gandolfo" userId="6cfd1693-b734-41e9-ae4d-bbe63d581ace" providerId="ADAL" clId="{E690B74E-85F0-4575-B300-9E2F3BD85E87}" dt="2023-01-23T13:14:19.273" v="525"/>
          <ac:spMkLst>
            <pc:docMk/>
            <pc:sldMk cId="1207966873" sldId="279"/>
            <ac:spMk id="6" creationId="{7EAE48C9-577B-37EA-B5CB-89D53DD3855D}"/>
          </ac:spMkLst>
        </pc:spChg>
        <pc:spChg chg="add mod">
          <ac:chgData name="Giada Gandolfo" userId="6cfd1693-b734-41e9-ae4d-bbe63d581ace" providerId="ADAL" clId="{E690B74E-85F0-4575-B300-9E2F3BD85E87}" dt="2023-01-23T13:19:54.226" v="746" actId="164"/>
          <ac:spMkLst>
            <pc:docMk/>
            <pc:sldMk cId="1207966873" sldId="279"/>
            <ac:spMk id="9" creationId="{B0060185-A10D-4A6B-9AF2-B7E5DD0EEE99}"/>
          </ac:spMkLst>
        </pc:spChg>
        <pc:spChg chg="add mod">
          <ac:chgData name="Giada Gandolfo" userId="6cfd1693-b734-41e9-ae4d-bbe63d581ace" providerId="ADAL" clId="{E690B74E-85F0-4575-B300-9E2F3BD85E87}" dt="2023-01-23T13:19:54.226" v="746" actId="164"/>
          <ac:spMkLst>
            <pc:docMk/>
            <pc:sldMk cId="1207966873" sldId="279"/>
            <ac:spMk id="10" creationId="{CE4E517D-28D5-0FEB-06CD-F0BA5AF1A772}"/>
          </ac:spMkLst>
        </pc:spChg>
        <pc:spChg chg="add mod">
          <ac:chgData name="Giada Gandolfo" userId="6cfd1693-b734-41e9-ae4d-bbe63d581ace" providerId="ADAL" clId="{E690B74E-85F0-4575-B300-9E2F3BD85E87}" dt="2023-01-23T13:19:54.226" v="746" actId="164"/>
          <ac:spMkLst>
            <pc:docMk/>
            <pc:sldMk cId="1207966873" sldId="279"/>
            <ac:spMk id="12" creationId="{5246B5B3-11AC-BB95-9986-A506C84B9300}"/>
          </ac:spMkLst>
        </pc:spChg>
        <pc:spChg chg="add mod">
          <ac:chgData name="Giada Gandolfo" userId="6cfd1693-b734-41e9-ae4d-bbe63d581ace" providerId="ADAL" clId="{E690B74E-85F0-4575-B300-9E2F3BD85E87}" dt="2023-01-23T13:19:54.226" v="746" actId="164"/>
          <ac:spMkLst>
            <pc:docMk/>
            <pc:sldMk cId="1207966873" sldId="279"/>
            <ac:spMk id="13" creationId="{1FE603E6-B3A5-3C8A-57B9-EAE3CA50E473}"/>
          </ac:spMkLst>
        </pc:spChg>
        <pc:spChg chg="add mod">
          <ac:chgData name="Giada Gandolfo" userId="6cfd1693-b734-41e9-ae4d-bbe63d581ace" providerId="ADAL" clId="{E690B74E-85F0-4575-B300-9E2F3BD85E87}" dt="2023-01-23T13:19:54.226" v="746" actId="164"/>
          <ac:spMkLst>
            <pc:docMk/>
            <pc:sldMk cId="1207966873" sldId="279"/>
            <ac:spMk id="14" creationId="{0969E348-DAEC-CDA1-4E84-E7312B0CCC23}"/>
          </ac:spMkLst>
        </pc:spChg>
        <pc:spChg chg="add mod">
          <ac:chgData name="Giada Gandolfo" userId="6cfd1693-b734-41e9-ae4d-bbe63d581ace" providerId="ADAL" clId="{E690B74E-85F0-4575-B300-9E2F3BD85E87}" dt="2023-01-23T13:19:54.226" v="746" actId="164"/>
          <ac:spMkLst>
            <pc:docMk/>
            <pc:sldMk cId="1207966873" sldId="279"/>
            <ac:spMk id="15" creationId="{3B03A313-F2D4-9B77-3E7D-8341D183CDBD}"/>
          </ac:spMkLst>
        </pc:spChg>
        <pc:spChg chg="del">
          <ac:chgData name="Giada Gandolfo" userId="6cfd1693-b734-41e9-ae4d-bbe63d581ace" providerId="ADAL" clId="{E690B74E-85F0-4575-B300-9E2F3BD85E87}" dt="2023-01-23T13:10:12.444" v="459" actId="478"/>
          <ac:spMkLst>
            <pc:docMk/>
            <pc:sldMk cId="1207966873" sldId="279"/>
            <ac:spMk id="37" creationId="{F5DFF644-00A4-30B3-16DB-ED19367A724D}"/>
          </ac:spMkLst>
        </pc:spChg>
        <pc:grpChg chg="add mod">
          <ac:chgData name="Giada Gandolfo" userId="6cfd1693-b734-41e9-ae4d-bbe63d581ace" providerId="ADAL" clId="{E690B74E-85F0-4575-B300-9E2F3BD85E87}" dt="2023-01-23T13:20:23.158" v="749" actId="164"/>
          <ac:grpSpMkLst>
            <pc:docMk/>
            <pc:sldMk cId="1207966873" sldId="279"/>
            <ac:grpSpMk id="16" creationId="{9E91C4DF-8E13-E3D0-7557-7010B87E5D5C}"/>
          </ac:grpSpMkLst>
        </pc:grpChg>
        <pc:grpChg chg="add mod">
          <ac:chgData name="Giada Gandolfo" userId="6cfd1693-b734-41e9-ae4d-bbe63d581ace" providerId="ADAL" clId="{E690B74E-85F0-4575-B300-9E2F3BD85E87}" dt="2023-01-23T13:20:23.158" v="749" actId="164"/>
          <ac:grpSpMkLst>
            <pc:docMk/>
            <pc:sldMk cId="1207966873" sldId="279"/>
            <ac:grpSpMk id="17" creationId="{59ACD5C7-EB2B-87DE-4497-99ED1E32B155}"/>
          </ac:grpSpMkLst>
        </pc:grpChg>
        <pc:graphicFrameChg chg="del mod modGraphic">
          <ac:chgData name="Giada Gandolfo" userId="6cfd1693-b734-41e9-ae4d-bbe63d581ace" providerId="ADAL" clId="{E690B74E-85F0-4575-B300-9E2F3BD85E87}" dt="2023-01-23T13:11:47.493" v="475" actId="478"/>
          <ac:graphicFrameMkLst>
            <pc:docMk/>
            <pc:sldMk cId="1207966873" sldId="279"/>
            <ac:graphicFrameMk id="7" creationId="{9DEA97A7-200F-AB54-33A8-41D5D37A0542}"/>
          </ac:graphicFrameMkLst>
        </pc:graphicFrameChg>
        <pc:graphicFrameChg chg="add del mod modGraphic">
          <ac:chgData name="Giada Gandolfo" userId="6cfd1693-b734-41e9-ae4d-bbe63d581ace" providerId="ADAL" clId="{E690B74E-85F0-4575-B300-9E2F3BD85E87}" dt="2023-01-23T13:11:57.045" v="476" actId="478"/>
          <ac:graphicFrameMkLst>
            <pc:docMk/>
            <pc:sldMk cId="1207966873" sldId="279"/>
            <ac:graphicFrameMk id="8" creationId="{0F3A24F3-3D93-A5A6-2919-B5EFE8222502}"/>
          </ac:graphicFrameMkLst>
        </pc:graphicFrameChg>
        <pc:picChg chg="add mod">
          <ac:chgData name="Giada Gandolfo" userId="6cfd1693-b734-41e9-ae4d-bbe63d581ace" providerId="ADAL" clId="{E690B74E-85F0-4575-B300-9E2F3BD85E87}" dt="2023-01-23T13:20:23.158" v="749" actId="164"/>
          <ac:picMkLst>
            <pc:docMk/>
            <pc:sldMk cId="1207966873" sldId="279"/>
            <ac:picMk id="3" creationId="{CD00B78B-4F1A-2F0F-B76F-B761057894A6}"/>
          </ac:picMkLst>
        </pc:picChg>
      </pc:sldChg>
      <pc:sldChg chg="add">
        <pc:chgData name="Giada Gandolfo" userId="6cfd1693-b734-41e9-ae4d-bbe63d581ace" providerId="ADAL" clId="{E690B74E-85F0-4575-B300-9E2F3BD85E87}" dt="2023-01-23T13:11:43.248" v="474" actId="2890"/>
        <pc:sldMkLst>
          <pc:docMk/>
          <pc:sldMk cId="791863741" sldId="280"/>
        </pc:sldMkLst>
      </pc:sldChg>
      <pc:sldChg chg="addSp delSp modSp add mod ord delAnim modAnim">
        <pc:chgData name="Giada Gandolfo" userId="6cfd1693-b734-41e9-ae4d-bbe63d581ace" providerId="ADAL" clId="{E690B74E-85F0-4575-B300-9E2F3BD85E87}" dt="2023-01-23T16:06:58.158" v="1940" actId="20577"/>
        <pc:sldMkLst>
          <pc:docMk/>
          <pc:sldMk cId="1623852341" sldId="281"/>
        </pc:sldMkLst>
        <pc:spChg chg="mod">
          <ac:chgData name="Giada Gandolfo" userId="6cfd1693-b734-41e9-ae4d-bbe63d581ace" providerId="ADAL" clId="{E690B74E-85F0-4575-B300-9E2F3BD85E87}" dt="2023-01-23T16:06:58.158" v="1940" actId="20577"/>
          <ac:spMkLst>
            <pc:docMk/>
            <pc:sldMk cId="1623852341" sldId="281"/>
            <ac:spMk id="2" creationId="{BCF7028E-5B7C-3FC2-66C3-0102CCE385B8}"/>
          </ac:spMkLst>
        </pc:spChg>
        <pc:spChg chg="mod">
          <ac:chgData name="Giada Gandolfo" userId="6cfd1693-b734-41e9-ae4d-bbe63d581ace" providerId="ADAL" clId="{E690B74E-85F0-4575-B300-9E2F3BD85E87}" dt="2023-01-23T15:58:03.298" v="1840" actId="1038"/>
          <ac:spMkLst>
            <pc:docMk/>
            <pc:sldMk cId="1623852341" sldId="281"/>
            <ac:spMk id="3" creationId="{F5DFF644-00A4-30B3-16DB-ED19367A724D}"/>
          </ac:spMkLst>
        </pc:spChg>
        <pc:spChg chg="mod">
          <ac:chgData name="Giada Gandolfo" userId="6cfd1693-b734-41e9-ae4d-bbe63d581ace" providerId="ADAL" clId="{E690B74E-85F0-4575-B300-9E2F3BD85E87}" dt="2023-01-23T15:57:19.635" v="1784" actId="1038"/>
          <ac:spMkLst>
            <pc:docMk/>
            <pc:sldMk cId="1623852341" sldId="281"/>
            <ac:spMk id="4" creationId="{5EA7DB07-B97F-3E8F-CEE1-DEA487E3E4A7}"/>
          </ac:spMkLst>
        </pc:spChg>
        <pc:spChg chg="mod">
          <ac:chgData name="Giada Gandolfo" userId="6cfd1693-b734-41e9-ae4d-bbe63d581ace" providerId="ADAL" clId="{E690B74E-85F0-4575-B300-9E2F3BD85E87}" dt="2023-01-23T15:51:25.682" v="1309" actId="1076"/>
          <ac:spMkLst>
            <pc:docMk/>
            <pc:sldMk cId="1623852341" sldId="281"/>
            <ac:spMk id="5" creationId="{933968F0-E511-6D5C-12C4-65E29D44B572}"/>
          </ac:spMkLst>
        </pc:spChg>
        <pc:spChg chg="add mod">
          <ac:chgData name="Giada Gandolfo" userId="6cfd1693-b734-41e9-ae4d-bbe63d581ace" providerId="ADAL" clId="{E690B74E-85F0-4575-B300-9E2F3BD85E87}" dt="2023-01-23T15:57:29.294" v="1809" actId="1038"/>
          <ac:spMkLst>
            <pc:docMk/>
            <pc:sldMk cId="1623852341" sldId="281"/>
            <ac:spMk id="7" creationId="{11B38F25-90C2-FDB9-A895-0F83F6C63A4D}"/>
          </ac:spMkLst>
        </pc:spChg>
        <pc:spChg chg="add mod">
          <ac:chgData name="Giada Gandolfo" userId="6cfd1693-b734-41e9-ae4d-bbe63d581ace" providerId="ADAL" clId="{E690B74E-85F0-4575-B300-9E2F3BD85E87}" dt="2023-01-23T15:57:03.767" v="1754" actId="1076"/>
          <ac:spMkLst>
            <pc:docMk/>
            <pc:sldMk cId="1623852341" sldId="281"/>
            <ac:spMk id="8" creationId="{7B783855-12DC-BB0D-2B71-A5A0905F11B2}"/>
          </ac:spMkLst>
        </pc:spChg>
        <pc:spChg chg="add mod">
          <ac:chgData name="Giada Gandolfo" userId="6cfd1693-b734-41e9-ae4d-bbe63d581ace" providerId="ADAL" clId="{E690B74E-85F0-4575-B300-9E2F3BD85E87}" dt="2023-01-23T15:53:48.955" v="1595" actId="164"/>
          <ac:spMkLst>
            <pc:docMk/>
            <pc:sldMk cId="1623852341" sldId="281"/>
            <ac:spMk id="9" creationId="{E8ED6879-79CE-5D8C-5269-99D0991A7323}"/>
          </ac:spMkLst>
        </pc:spChg>
        <pc:spChg chg="add mod">
          <ac:chgData name="Giada Gandolfo" userId="6cfd1693-b734-41e9-ae4d-bbe63d581ace" providerId="ADAL" clId="{E690B74E-85F0-4575-B300-9E2F3BD85E87}" dt="2023-01-23T15:55:38.278" v="1689" actId="164"/>
          <ac:spMkLst>
            <pc:docMk/>
            <pc:sldMk cId="1623852341" sldId="281"/>
            <ac:spMk id="10" creationId="{BB40D489-E8AF-8607-0930-B7A2B702EDE1}"/>
          </ac:spMkLst>
        </pc:spChg>
        <pc:spChg chg="add mod">
          <ac:chgData name="Giada Gandolfo" userId="6cfd1693-b734-41e9-ae4d-bbe63d581ace" providerId="ADAL" clId="{E690B74E-85F0-4575-B300-9E2F3BD85E87}" dt="2023-01-23T15:55:38.278" v="1689" actId="164"/>
          <ac:spMkLst>
            <pc:docMk/>
            <pc:sldMk cId="1623852341" sldId="281"/>
            <ac:spMk id="14" creationId="{6202F9B0-EC45-1561-E404-0D8D30682CEC}"/>
          </ac:spMkLst>
        </pc:spChg>
        <pc:spChg chg="add mod">
          <ac:chgData name="Giada Gandolfo" userId="6cfd1693-b734-41e9-ae4d-bbe63d581ace" providerId="ADAL" clId="{E690B74E-85F0-4575-B300-9E2F3BD85E87}" dt="2023-01-23T15:54:00.661" v="1645" actId="1038"/>
          <ac:spMkLst>
            <pc:docMk/>
            <pc:sldMk cId="1623852341" sldId="281"/>
            <ac:spMk id="15" creationId="{12F08E9D-B87C-CFF2-050A-CE77CD7CE4B7}"/>
          </ac:spMkLst>
        </pc:spChg>
        <pc:spChg chg="add mod">
          <ac:chgData name="Giada Gandolfo" userId="6cfd1693-b734-41e9-ae4d-bbe63d581ace" providerId="ADAL" clId="{E690B74E-85F0-4575-B300-9E2F3BD85E87}" dt="2023-01-23T15:56:42.649" v="1715" actId="1076"/>
          <ac:spMkLst>
            <pc:docMk/>
            <pc:sldMk cId="1623852341" sldId="281"/>
            <ac:spMk id="18" creationId="{35A322F6-C7EA-5BF4-92BD-AA85EA80DCB8}"/>
          </ac:spMkLst>
        </pc:spChg>
        <pc:spChg chg="add mod ord">
          <ac:chgData name="Giada Gandolfo" userId="6cfd1693-b734-41e9-ae4d-bbe63d581ace" providerId="ADAL" clId="{E690B74E-85F0-4575-B300-9E2F3BD85E87}" dt="2023-01-23T15:56:25.552" v="1712" actId="1036"/>
          <ac:spMkLst>
            <pc:docMk/>
            <pc:sldMk cId="1623852341" sldId="281"/>
            <ac:spMk id="19" creationId="{FFE6C294-FC92-3365-64B1-75F3F4926DE0}"/>
          </ac:spMkLst>
        </pc:spChg>
        <pc:spChg chg="add mod">
          <ac:chgData name="Giada Gandolfo" userId="6cfd1693-b734-41e9-ae4d-bbe63d581ace" providerId="ADAL" clId="{E690B74E-85F0-4575-B300-9E2F3BD85E87}" dt="2023-01-23T15:55:03.945" v="1661" actId="1076"/>
          <ac:spMkLst>
            <pc:docMk/>
            <pc:sldMk cId="1623852341" sldId="281"/>
            <ac:spMk id="21" creationId="{50536C7F-5664-BEB9-4D29-DBA6945D599C}"/>
          </ac:spMkLst>
        </pc:spChg>
        <pc:grpChg chg="add mod">
          <ac:chgData name="Giada Gandolfo" userId="6cfd1693-b734-41e9-ae4d-bbe63d581ace" providerId="ADAL" clId="{E690B74E-85F0-4575-B300-9E2F3BD85E87}" dt="2023-01-23T15:56:49.893" v="1732" actId="1036"/>
          <ac:grpSpMkLst>
            <pc:docMk/>
            <pc:sldMk cId="1623852341" sldId="281"/>
            <ac:grpSpMk id="22" creationId="{E2AB202D-3021-9282-9830-79B6F8C2208A}"/>
          </ac:grpSpMkLst>
        </pc:grpChg>
        <pc:grpChg chg="add mod">
          <ac:chgData name="Giada Gandolfo" userId="6cfd1693-b734-41e9-ae4d-bbe63d581ace" providerId="ADAL" clId="{E690B74E-85F0-4575-B300-9E2F3BD85E87}" dt="2023-01-23T15:57:29.294" v="1809" actId="1038"/>
          <ac:grpSpMkLst>
            <pc:docMk/>
            <pc:sldMk cId="1623852341" sldId="281"/>
            <ac:grpSpMk id="23" creationId="{F28276BD-A1D9-8C41-5DE2-F8F0B8E1F6DB}"/>
          </ac:grpSpMkLst>
        </pc:grpChg>
        <pc:picChg chg="add mod">
          <ac:chgData name="Giada Gandolfo" userId="6cfd1693-b734-41e9-ae4d-bbe63d581ace" providerId="ADAL" clId="{E690B74E-85F0-4575-B300-9E2F3BD85E87}" dt="2023-01-23T15:57:21.101" v="1786" actId="1038"/>
          <ac:picMkLst>
            <pc:docMk/>
            <pc:sldMk cId="1623852341" sldId="281"/>
            <ac:picMk id="6" creationId="{EE176297-ADF5-D912-4D0E-A211381337A4}"/>
          </ac:picMkLst>
        </pc:picChg>
        <pc:picChg chg="add del mod">
          <ac:chgData name="Giada Gandolfo" userId="6cfd1693-b734-41e9-ae4d-bbe63d581ace" providerId="ADAL" clId="{E690B74E-85F0-4575-B300-9E2F3BD85E87}" dt="2023-01-23T15:47:55.768" v="1286" actId="21"/>
          <ac:picMkLst>
            <pc:docMk/>
            <pc:sldMk cId="1623852341" sldId="281"/>
            <ac:picMk id="11" creationId="{B0E08EB4-DF89-8DF5-10E4-3EA758BD11FB}"/>
          </ac:picMkLst>
        </pc:picChg>
        <pc:picChg chg="add mod">
          <ac:chgData name="Giada Gandolfo" userId="6cfd1693-b734-41e9-ae4d-bbe63d581ace" providerId="ADAL" clId="{E690B74E-85F0-4575-B300-9E2F3BD85E87}" dt="2023-01-23T15:55:38.278" v="1689" actId="164"/>
          <ac:picMkLst>
            <pc:docMk/>
            <pc:sldMk cId="1623852341" sldId="281"/>
            <ac:picMk id="12" creationId="{9F51605E-696E-2127-ED85-798DA0CD685C}"/>
          </ac:picMkLst>
        </pc:picChg>
        <pc:picChg chg="add mod">
          <ac:chgData name="Giada Gandolfo" userId="6cfd1693-b734-41e9-ae4d-bbe63d581ace" providerId="ADAL" clId="{E690B74E-85F0-4575-B300-9E2F3BD85E87}" dt="2023-01-23T15:55:38.278" v="1689" actId="164"/>
          <ac:picMkLst>
            <pc:docMk/>
            <pc:sldMk cId="1623852341" sldId="281"/>
            <ac:picMk id="13" creationId="{1044B98B-A073-4928-8F01-D4634D6EFF66}"/>
          </ac:picMkLst>
        </pc:picChg>
        <pc:picChg chg="add mod">
          <ac:chgData name="Giada Gandolfo" userId="6cfd1693-b734-41e9-ae4d-bbe63d581ace" providerId="ADAL" clId="{E690B74E-85F0-4575-B300-9E2F3BD85E87}" dt="2023-01-23T15:53:48.955" v="1595" actId="164"/>
          <ac:picMkLst>
            <pc:docMk/>
            <pc:sldMk cId="1623852341" sldId="281"/>
            <ac:picMk id="16" creationId="{ED4BFE51-5472-B72F-7B7C-86A815D53480}"/>
          </ac:picMkLst>
        </pc:picChg>
        <pc:picChg chg="add mod">
          <ac:chgData name="Giada Gandolfo" userId="6cfd1693-b734-41e9-ae4d-bbe63d581ace" providerId="ADAL" clId="{E690B74E-85F0-4575-B300-9E2F3BD85E87}" dt="2023-01-23T15:55:38.278" v="1689" actId="164"/>
          <ac:picMkLst>
            <pc:docMk/>
            <pc:sldMk cId="1623852341" sldId="281"/>
            <ac:picMk id="17" creationId="{4D4D335A-9811-CECA-5ADD-69523B2EB403}"/>
          </ac:picMkLst>
        </pc:picChg>
        <pc:picChg chg="add mod modCrop">
          <ac:chgData name="Giada Gandolfo" userId="6cfd1693-b734-41e9-ae4d-bbe63d581ace" providerId="ADAL" clId="{E690B74E-85F0-4575-B300-9E2F3BD85E87}" dt="2023-01-23T15:56:31.295" v="1713" actId="14100"/>
          <ac:picMkLst>
            <pc:docMk/>
            <pc:sldMk cId="1623852341" sldId="281"/>
            <ac:picMk id="20" creationId="{37B0A243-3395-4EB4-7476-31979CBBF098}"/>
          </ac:picMkLst>
        </pc:picChg>
      </pc:sldChg>
      <pc:sldChg chg="add del">
        <pc:chgData name="Giada Gandolfo" userId="6cfd1693-b734-41e9-ae4d-bbe63d581ace" providerId="ADAL" clId="{E690B74E-85F0-4575-B300-9E2F3BD85E87}" dt="2023-01-23T13:34:17.838" v="751"/>
        <pc:sldMkLst>
          <pc:docMk/>
          <pc:sldMk cId="3655605098" sldId="281"/>
        </pc:sldMkLst>
      </pc:sldChg>
      <pc:sldChg chg="modSp add mod">
        <pc:chgData name="Giada Gandolfo" userId="6cfd1693-b734-41e9-ae4d-bbe63d581ace" providerId="ADAL" clId="{E690B74E-85F0-4575-B300-9E2F3BD85E87}" dt="2023-01-23T13:37:22.366" v="830" actId="20577"/>
        <pc:sldMkLst>
          <pc:docMk/>
          <pc:sldMk cId="1378269170" sldId="282"/>
        </pc:sldMkLst>
        <pc:spChg chg="mod">
          <ac:chgData name="Giada Gandolfo" userId="6cfd1693-b734-41e9-ae4d-bbe63d581ace" providerId="ADAL" clId="{E690B74E-85F0-4575-B300-9E2F3BD85E87}" dt="2023-01-23T13:37:22.366" v="830" actId="20577"/>
          <ac:spMkLst>
            <pc:docMk/>
            <pc:sldMk cId="1378269170" sldId="282"/>
            <ac:spMk id="2" creationId="{BCF7028E-5B7C-3FC2-66C3-0102CCE385B8}"/>
          </ac:spMkLst>
        </pc:spChg>
      </pc:sldChg>
      <pc:sldChg chg="delSp modSp add del mod">
        <pc:chgData name="Giada Gandolfo" userId="6cfd1693-b734-41e9-ae4d-bbe63d581ace" providerId="ADAL" clId="{E690B74E-85F0-4575-B300-9E2F3BD85E87}" dt="2023-01-23T14:00:49.073" v="846" actId="47"/>
        <pc:sldMkLst>
          <pc:docMk/>
          <pc:sldMk cId="3294174324" sldId="283"/>
        </pc:sldMkLst>
        <pc:spChg chg="mod">
          <ac:chgData name="Giada Gandolfo" userId="6cfd1693-b734-41e9-ae4d-bbe63d581ace" providerId="ADAL" clId="{E690B74E-85F0-4575-B300-9E2F3BD85E87}" dt="2023-01-23T14:00:16.686" v="844" actId="1076"/>
          <ac:spMkLst>
            <pc:docMk/>
            <pc:sldMk cId="3294174324" sldId="283"/>
            <ac:spMk id="2" creationId="{123D76E8-EE85-48F3-8FC8-5B87DF8E20CF}"/>
          </ac:spMkLst>
        </pc:spChg>
        <pc:spChg chg="del mod">
          <ac:chgData name="Giada Gandolfo" userId="6cfd1693-b734-41e9-ae4d-bbe63d581ace" providerId="ADAL" clId="{E690B74E-85F0-4575-B300-9E2F3BD85E87}" dt="2023-01-23T14:00:09.506" v="841" actId="478"/>
          <ac:spMkLst>
            <pc:docMk/>
            <pc:sldMk cId="3294174324" sldId="283"/>
            <ac:spMk id="3" creationId="{E69466A7-9232-4F1B-8918-437528E006DB}"/>
          </ac:spMkLst>
        </pc:spChg>
      </pc:sldChg>
      <pc:sldChg chg="modSp add mod">
        <pc:chgData name="Giada Gandolfo" userId="6cfd1693-b734-41e9-ae4d-bbe63d581ace" providerId="ADAL" clId="{E690B74E-85F0-4575-B300-9E2F3BD85E87}" dt="2023-01-23T16:10:40.857" v="2025" actId="113"/>
        <pc:sldMkLst>
          <pc:docMk/>
          <pc:sldMk cId="3562347624" sldId="283"/>
        </pc:sldMkLst>
        <pc:spChg chg="mod">
          <ac:chgData name="Giada Gandolfo" userId="6cfd1693-b734-41e9-ae4d-bbe63d581ace" providerId="ADAL" clId="{E690B74E-85F0-4575-B300-9E2F3BD85E87}" dt="2023-01-23T16:07:08.841" v="1952" actId="20577"/>
          <ac:spMkLst>
            <pc:docMk/>
            <pc:sldMk cId="3562347624" sldId="283"/>
            <ac:spMk id="2" creationId="{BCF7028E-5B7C-3FC2-66C3-0102CCE385B8}"/>
          </ac:spMkLst>
        </pc:spChg>
        <pc:spChg chg="mod">
          <ac:chgData name="Giada Gandolfo" userId="6cfd1693-b734-41e9-ae4d-bbe63d581ace" providerId="ADAL" clId="{E690B74E-85F0-4575-B300-9E2F3BD85E87}" dt="2023-01-23T16:10:40.857" v="2025" actId="113"/>
          <ac:spMkLst>
            <pc:docMk/>
            <pc:sldMk cId="3562347624" sldId="283"/>
            <ac:spMk id="3" creationId="{F5DFF644-00A4-30B3-16DB-ED19367A724D}"/>
          </ac:spMkLst>
        </pc:spChg>
      </pc:sldChg>
      <pc:sldChg chg="modSp add mod">
        <pc:chgData name="Giada Gandolfo" userId="6cfd1693-b734-41e9-ae4d-bbe63d581ace" providerId="ADAL" clId="{E690B74E-85F0-4575-B300-9E2F3BD85E87}" dt="2023-01-23T16:07:21.308" v="1962" actId="20577"/>
        <pc:sldMkLst>
          <pc:docMk/>
          <pc:sldMk cId="541172057" sldId="284"/>
        </pc:sldMkLst>
        <pc:spChg chg="mod">
          <ac:chgData name="Giada Gandolfo" userId="6cfd1693-b734-41e9-ae4d-bbe63d581ace" providerId="ADAL" clId="{E690B74E-85F0-4575-B300-9E2F3BD85E87}" dt="2023-01-23T16:07:21.308" v="1962" actId="20577"/>
          <ac:spMkLst>
            <pc:docMk/>
            <pc:sldMk cId="541172057" sldId="284"/>
            <ac:spMk id="2" creationId="{BCF7028E-5B7C-3FC2-66C3-0102CCE385B8}"/>
          </ac:spMkLst>
        </pc:spChg>
        <pc:spChg chg="mod">
          <ac:chgData name="Giada Gandolfo" userId="6cfd1693-b734-41e9-ae4d-bbe63d581ace" providerId="ADAL" clId="{E690B74E-85F0-4575-B300-9E2F3BD85E87}" dt="2023-01-23T16:05:13.958" v="1918" actId="123"/>
          <ac:spMkLst>
            <pc:docMk/>
            <pc:sldMk cId="541172057" sldId="284"/>
            <ac:spMk id="3" creationId="{F5DFF644-00A4-30B3-16DB-ED19367A724D}"/>
          </ac:spMkLst>
        </pc:spChg>
      </pc:sldChg>
      <pc:sldChg chg="modSp add mod">
        <pc:chgData name="Giada Gandolfo" userId="6cfd1693-b734-41e9-ae4d-bbe63d581ace" providerId="ADAL" clId="{E690B74E-85F0-4575-B300-9E2F3BD85E87}" dt="2023-01-23T16:15:52.660" v="2038" actId="113"/>
        <pc:sldMkLst>
          <pc:docMk/>
          <pc:sldMk cId="2859760722" sldId="285"/>
        </pc:sldMkLst>
        <pc:spChg chg="mod">
          <ac:chgData name="Giada Gandolfo" userId="6cfd1693-b734-41e9-ae4d-bbe63d581ace" providerId="ADAL" clId="{E690B74E-85F0-4575-B300-9E2F3BD85E87}" dt="2023-01-23T16:07:26.624" v="1968" actId="20577"/>
          <ac:spMkLst>
            <pc:docMk/>
            <pc:sldMk cId="2859760722" sldId="285"/>
            <ac:spMk id="2" creationId="{BCF7028E-5B7C-3FC2-66C3-0102CCE385B8}"/>
          </ac:spMkLst>
        </pc:spChg>
        <pc:spChg chg="mod">
          <ac:chgData name="Giada Gandolfo" userId="6cfd1693-b734-41e9-ae4d-bbe63d581ace" providerId="ADAL" clId="{E690B74E-85F0-4575-B300-9E2F3BD85E87}" dt="2023-01-23T16:15:52.660" v="2038" actId="113"/>
          <ac:spMkLst>
            <pc:docMk/>
            <pc:sldMk cId="2859760722" sldId="285"/>
            <ac:spMk id="3" creationId="{F5DFF644-00A4-30B3-16DB-ED19367A724D}"/>
          </ac:spMkLst>
        </pc:spChg>
      </pc:sldChg>
      <pc:sldChg chg="modSp add del mod">
        <pc:chgData name="Giada Gandolfo" userId="6cfd1693-b734-41e9-ae4d-bbe63d581ace" providerId="ADAL" clId="{E690B74E-85F0-4575-B300-9E2F3BD85E87}" dt="2023-01-23T14:01:38.953" v="916" actId="47"/>
        <pc:sldMkLst>
          <pc:docMk/>
          <pc:sldMk cId="4258355783" sldId="291"/>
        </pc:sldMkLst>
        <pc:spChg chg="mod">
          <ac:chgData name="Giada Gandolfo" userId="6cfd1693-b734-41e9-ae4d-bbe63d581ace" providerId="ADAL" clId="{E690B74E-85F0-4575-B300-9E2F3BD85E87}" dt="2023-01-23T14:01:15.153" v="915" actId="20577"/>
          <ac:spMkLst>
            <pc:docMk/>
            <pc:sldMk cId="4258355783" sldId="291"/>
            <ac:spMk id="4" creationId="{49AC6A6D-A10E-493E-836E-D0E9C7C58259}"/>
          </ac:spMkLst>
        </pc:spChg>
      </pc:sldChg>
    </pc:docChg>
  </pc:docChgLst>
  <pc:docChgLst>
    <pc:chgData name="Giada Gandolfo" userId="6cfd1693-b734-41e9-ae4d-bbe63d581ace" providerId="ADAL" clId="{AFBDA22C-5E4F-4379-BC08-F7F05FE919C4}"/>
    <pc:docChg chg="undo redo custSel addSld delSld modSld">
      <pc:chgData name="Giada Gandolfo" userId="6cfd1693-b734-41e9-ae4d-bbe63d581ace" providerId="ADAL" clId="{AFBDA22C-5E4F-4379-BC08-F7F05FE919C4}" dt="2023-01-24T16:51:04.336" v="1463"/>
      <pc:docMkLst>
        <pc:docMk/>
      </pc:docMkLst>
      <pc:sldChg chg="del">
        <pc:chgData name="Giada Gandolfo" userId="6cfd1693-b734-41e9-ae4d-bbe63d581ace" providerId="ADAL" clId="{AFBDA22C-5E4F-4379-BC08-F7F05FE919C4}" dt="2023-01-24T11:56:22.617" v="1250" actId="47"/>
        <pc:sldMkLst>
          <pc:docMk/>
          <pc:sldMk cId="3364996366" sldId="257"/>
        </pc:sldMkLst>
      </pc:sldChg>
      <pc:sldChg chg="addCm delCm">
        <pc:chgData name="Giada Gandolfo" userId="6cfd1693-b734-41e9-ae4d-bbe63d581ace" providerId="ADAL" clId="{AFBDA22C-5E4F-4379-BC08-F7F05FE919C4}" dt="2023-01-24T11:12:13.969" v="1201"/>
        <pc:sldMkLst>
          <pc:docMk/>
          <pc:sldMk cId="3141954425" sldId="268"/>
        </pc:sldMkLst>
      </pc:sldChg>
      <pc:sldChg chg="delSp modSp mod addCm delCm">
        <pc:chgData name="Giada Gandolfo" userId="6cfd1693-b734-41e9-ae4d-bbe63d581ace" providerId="ADAL" clId="{AFBDA22C-5E4F-4379-BC08-F7F05FE919C4}" dt="2023-01-24T16:50:38.845" v="1461" actId="20577"/>
        <pc:sldMkLst>
          <pc:docMk/>
          <pc:sldMk cId="4084640012" sldId="276"/>
        </pc:sldMkLst>
        <pc:spChg chg="mod">
          <ac:chgData name="Giada Gandolfo" userId="6cfd1693-b734-41e9-ae4d-bbe63d581ace" providerId="ADAL" clId="{AFBDA22C-5E4F-4379-BC08-F7F05FE919C4}" dt="2023-01-24T16:50:38.845" v="1461" actId="20577"/>
          <ac:spMkLst>
            <pc:docMk/>
            <pc:sldMk cId="4084640012" sldId="276"/>
            <ac:spMk id="7" creationId="{F5DFF644-00A4-30B3-16DB-ED19367A724D}"/>
          </ac:spMkLst>
        </pc:spChg>
        <pc:spChg chg="mod">
          <ac:chgData name="Giada Gandolfo" userId="6cfd1693-b734-41e9-ae4d-bbe63d581ace" providerId="ADAL" clId="{AFBDA22C-5E4F-4379-BC08-F7F05FE919C4}" dt="2023-01-24T09:48:40.060" v="753" actId="20577"/>
          <ac:spMkLst>
            <pc:docMk/>
            <pc:sldMk cId="4084640012" sldId="276"/>
            <ac:spMk id="11" creationId="{6C3C7316-AD21-B539-D5C2-8EEA5F362228}"/>
          </ac:spMkLst>
        </pc:spChg>
        <pc:picChg chg="del">
          <ac:chgData name="Giada Gandolfo" userId="6cfd1693-b734-41e9-ae4d-bbe63d581ace" providerId="ADAL" clId="{AFBDA22C-5E4F-4379-BC08-F7F05FE919C4}" dt="2023-01-24T11:19:22.906" v="1226" actId="478"/>
          <ac:picMkLst>
            <pc:docMk/>
            <pc:sldMk cId="4084640012" sldId="276"/>
            <ac:picMk id="8" creationId="{B8AAE4C5-6B4D-4F62-B72F-5B742D9C8C52}"/>
          </ac:picMkLst>
        </pc:picChg>
        <pc:picChg chg="del">
          <ac:chgData name="Giada Gandolfo" userId="6cfd1693-b734-41e9-ae4d-bbe63d581ace" providerId="ADAL" clId="{AFBDA22C-5E4F-4379-BC08-F7F05FE919C4}" dt="2023-01-24T11:19:24.518" v="1227" actId="478"/>
          <ac:picMkLst>
            <pc:docMk/>
            <pc:sldMk cId="4084640012" sldId="276"/>
            <ac:picMk id="9" creationId="{00000000-0000-0000-0000-000000000000}"/>
          </ac:picMkLst>
        </pc:picChg>
      </pc:sldChg>
      <pc:sldChg chg="modSp mod">
        <pc:chgData name="Giada Gandolfo" userId="6cfd1693-b734-41e9-ae4d-bbe63d581ace" providerId="ADAL" clId="{AFBDA22C-5E4F-4379-BC08-F7F05FE919C4}" dt="2023-01-24T11:24:36.999" v="1242" actId="20577"/>
        <pc:sldMkLst>
          <pc:docMk/>
          <pc:sldMk cId="791863741" sldId="280"/>
        </pc:sldMkLst>
        <pc:graphicFrameChg chg="mod modGraphic">
          <ac:chgData name="Giada Gandolfo" userId="6cfd1693-b734-41e9-ae4d-bbe63d581ace" providerId="ADAL" clId="{AFBDA22C-5E4F-4379-BC08-F7F05FE919C4}" dt="2023-01-24T11:24:36.999" v="1242" actId="20577"/>
          <ac:graphicFrameMkLst>
            <pc:docMk/>
            <pc:sldMk cId="791863741" sldId="280"/>
            <ac:graphicFrameMk id="8" creationId="{0F3A24F3-3D93-A5A6-2919-B5EFE8222502}"/>
          </ac:graphicFrameMkLst>
        </pc:graphicFrameChg>
      </pc:sldChg>
      <pc:sldChg chg="del">
        <pc:chgData name="Giada Gandolfo" userId="6cfd1693-b734-41e9-ae4d-bbe63d581ace" providerId="ADAL" clId="{AFBDA22C-5E4F-4379-BC08-F7F05FE919C4}" dt="2023-01-24T11:56:24.114" v="1251" actId="47"/>
        <pc:sldMkLst>
          <pc:docMk/>
          <pc:sldMk cId="1378269170" sldId="282"/>
        </pc:sldMkLst>
      </pc:sldChg>
      <pc:sldChg chg="addSp modSp mod">
        <pc:chgData name="Giada Gandolfo" userId="6cfd1693-b734-41e9-ae4d-bbe63d581ace" providerId="ADAL" clId="{AFBDA22C-5E4F-4379-BC08-F7F05FE919C4}" dt="2023-01-24T09:25:29.721" v="459" actId="20577"/>
        <pc:sldMkLst>
          <pc:docMk/>
          <pc:sldMk cId="72385740" sldId="290"/>
        </pc:sldMkLst>
        <pc:spChg chg="add mod">
          <ac:chgData name="Giada Gandolfo" userId="6cfd1693-b734-41e9-ae4d-bbe63d581ace" providerId="ADAL" clId="{AFBDA22C-5E4F-4379-BC08-F7F05FE919C4}" dt="2023-01-24T09:25:29.721" v="459" actId="20577"/>
          <ac:spMkLst>
            <pc:docMk/>
            <pc:sldMk cId="72385740" sldId="290"/>
            <ac:spMk id="3" creationId="{D23C0AA6-CC8B-3BAA-B00D-16D503B650B7}"/>
          </ac:spMkLst>
        </pc:spChg>
        <pc:graphicFrameChg chg="add mod modGraphic">
          <ac:chgData name="Giada Gandolfo" userId="6cfd1693-b734-41e9-ae4d-bbe63d581ace" providerId="ADAL" clId="{AFBDA22C-5E4F-4379-BC08-F7F05FE919C4}" dt="2023-01-24T09:09:05.222" v="116" actId="1076"/>
          <ac:graphicFrameMkLst>
            <pc:docMk/>
            <pc:sldMk cId="72385740" sldId="290"/>
            <ac:graphicFrameMk id="2" creationId="{8A1015DD-7DE6-ACD7-5640-238754D6E044}"/>
          </ac:graphicFrameMkLst>
        </pc:graphicFrameChg>
      </pc:sldChg>
      <pc:sldChg chg="addSp delSp modSp mod">
        <pc:chgData name="Giada Gandolfo" userId="6cfd1693-b734-41e9-ae4d-bbe63d581ace" providerId="ADAL" clId="{AFBDA22C-5E4F-4379-BC08-F7F05FE919C4}" dt="2023-01-24T12:04:32.040" v="1443" actId="14100"/>
        <pc:sldMkLst>
          <pc:docMk/>
          <pc:sldMk cId="3819278111" sldId="291"/>
        </pc:sldMkLst>
        <pc:spChg chg="add del mod">
          <ac:chgData name="Giada Gandolfo" userId="6cfd1693-b734-41e9-ae4d-bbe63d581ace" providerId="ADAL" clId="{AFBDA22C-5E4F-4379-BC08-F7F05FE919C4}" dt="2023-01-24T11:54:36.927" v="1247" actId="478"/>
          <ac:spMkLst>
            <pc:docMk/>
            <pc:sldMk cId="3819278111" sldId="291"/>
            <ac:spMk id="6" creationId="{1E467E7E-A106-3036-2278-D07A27159A67}"/>
          </ac:spMkLst>
        </pc:spChg>
        <pc:spChg chg="add del mod">
          <ac:chgData name="Giada Gandolfo" userId="6cfd1693-b734-41e9-ae4d-bbe63d581ace" providerId="ADAL" clId="{AFBDA22C-5E4F-4379-BC08-F7F05FE919C4}" dt="2023-01-24T11:58:41.926" v="1260" actId="478"/>
          <ac:spMkLst>
            <pc:docMk/>
            <pc:sldMk cId="3819278111" sldId="291"/>
            <ac:spMk id="17" creationId="{8B41FF09-2E65-7FB1-65E7-62E4C56CC59A}"/>
          </ac:spMkLst>
        </pc:spChg>
        <pc:spChg chg="add mod">
          <ac:chgData name="Giada Gandolfo" userId="6cfd1693-b734-41e9-ae4d-bbe63d581ace" providerId="ADAL" clId="{AFBDA22C-5E4F-4379-BC08-F7F05FE919C4}" dt="2023-01-24T12:03:51.967" v="1419" actId="1076"/>
          <ac:spMkLst>
            <pc:docMk/>
            <pc:sldMk cId="3819278111" sldId="291"/>
            <ac:spMk id="18" creationId="{DEB9ED16-42E1-49CD-FDFA-93045D31CA81}"/>
          </ac:spMkLst>
        </pc:spChg>
        <pc:spChg chg="add mod">
          <ac:chgData name="Giada Gandolfo" userId="6cfd1693-b734-41e9-ae4d-bbe63d581ace" providerId="ADAL" clId="{AFBDA22C-5E4F-4379-BC08-F7F05FE919C4}" dt="2023-01-24T12:03:59.475" v="1420" actId="1076"/>
          <ac:spMkLst>
            <pc:docMk/>
            <pc:sldMk cId="3819278111" sldId="291"/>
            <ac:spMk id="19" creationId="{5DC7EC35-011E-1C9F-1222-3A714611DDAB}"/>
          </ac:spMkLst>
        </pc:spChg>
        <pc:spChg chg="add del mod">
          <ac:chgData name="Giada Gandolfo" userId="6cfd1693-b734-41e9-ae4d-bbe63d581ace" providerId="ADAL" clId="{AFBDA22C-5E4F-4379-BC08-F7F05FE919C4}" dt="2023-01-24T11:58:41.629" v="1259" actId="478"/>
          <ac:spMkLst>
            <pc:docMk/>
            <pc:sldMk cId="3819278111" sldId="291"/>
            <ac:spMk id="20" creationId="{2D577F65-512B-06AB-4772-D850DC179436}"/>
          </ac:spMkLst>
        </pc:spChg>
        <pc:spChg chg="add del mod">
          <ac:chgData name="Giada Gandolfo" userId="6cfd1693-b734-41e9-ae4d-bbe63d581ace" providerId="ADAL" clId="{AFBDA22C-5E4F-4379-BC08-F7F05FE919C4}" dt="2023-01-24T11:58:41.315" v="1258" actId="478"/>
          <ac:spMkLst>
            <pc:docMk/>
            <pc:sldMk cId="3819278111" sldId="291"/>
            <ac:spMk id="21" creationId="{83C5A11D-0A7D-B7E3-7AA1-6B1AB535157C}"/>
          </ac:spMkLst>
        </pc:spChg>
        <pc:spChg chg="add mod">
          <ac:chgData name="Giada Gandolfo" userId="6cfd1693-b734-41e9-ae4d-bbe63d581ace" providerId="ADAL" clId="{AFBDA22C-5E4F-4379-BC08-F7F05FE919C4}" dt="2023-01-24T12:04:24.976" v="1441" actId="255"/>
          <ac:spMkLst>
            <pc:docMk/>
            <pc:sldMk cId="3819278111" sldId="291"/>
            <ac:spMk id="24" creationId="{13F085A1-D069-442F-2B8B-16804E9945DD}"/>
          </ac:spMkLst>
        </pc:spChg>
        <pc:grpChg chg="add mod">
          <ac:chgData name="Giada Gandolfo" userId="6cfd1693-b734-41e9-ae4d-bbe63d581ace" providerId="ADAL" clId="{AFBDA22C-5E4F-4379-BC08-F7F05FE919C4}" dt="2023-01-24T12:04:04.412" v="1437" actId="1036"/>
          <ac:grpSpMkLst>
            <pc:docMk/>
            <pc:sldMk cId="3819278111" sldId="291"/>
            <ac:grpSpMk id="2" creationId="{F76E2E45-C67B-8585-A7C3-542DD6E944DE}"/>
          </ac:grpSpMkLst>
        </pc:grpChg>
        <pc:picChg chg="add mod">
          <ac:chgData name="Giada Gandolfo" userId="6cfd1693-b734-41e9-ae4d-bbe63d581ace" providerId="ADAL" clId="{AFBDA22C-5E4F-4379-BC08-F7F05FE919C4}" dt="2023-01-24T12:03:47.386" v="1418" actId="1076"/>
          <ac:picMkLst>
            <pc:docMk/>
            <pc:sldMk cId="3819278111" sldId="291"/>
            <ac:picMk id="7" creationId="{12983AE6-2D28-32F5-E411-4CAFA8E87F94}"/>
          </ac:picMkLst>
        </pc:picChg>
        <pc:picChg chg="add mod">
          <ac:chgData name="Giada Gandolfo" userId="6cfd1693-b734-41e9-ae4d-bbe63d581ace" providerId="ADAL" clId="{AFBDA22C-5E4F-4379-BC08-F7F05FE919C4}" dt="2023-01-24T11:46:26.203" v="1244" actId="164"/>
          <ac:picMkLst>
            <pc:docMk/>
            <pc:sldMk cId="3819278111" sldId="291"/>
            <ac:picMk id="8" creationId="{69C29FD1-E308-ED97-522B-D65A3FC8B9F7}"/>
          </ac:picMkLst>
        </pc:picChg>
        <pc:picChg chg="add del mod">
          <ac:chgData name="Giada Gandolfo" userId="6cfd1693-b734-41e9-ae4d-bbe63d581ace" providerId="ADAL" clId="{AFBDA22C-5E4F-4379-BC08-F7F05FE919C4}" dt="2023-01-24T12:02:51.553" v="1404" actId="478"/>
          <ac:picMkLst>
            <pc:docMk/>
            <pc:sldMk cId="3819278111" sldId="291"/>
            <ac:picMk id="10" creationId="{53357E49-89BB-ACC9-8125-9CCB68F0D276}"/>
          </ac:picMkLst>
        </pc:picChg>
        <pc:picChg chg="add del mod">
          <ac:chgData name="Giada Gandolfo" userId="6cfd1693-b734-41e9-ae4d-bbe63d581ace" providerId="ADAL" clId="{AFBDA22C-5E4F-4379-BC08-F7F05FE919C4}" dt="2023-01-24T12:02:44.081" v="1402" actId="478"/>
          <ac:picMkLst>
            <pc:docMk/>
            <pc:sldMk cId="3819278111" sldId="291"/>
            <ac:picMk id="12" creationId="{CBC20747-F3A8-5938-E5C7-816217F739A2}"/>
          </ac:picMkLst>
        </pc:picChg>
        <pc:picChg chg="add mod">
          <ac:chgData name="Giada Gandolfo" userId="6cfd1693-b734-41e9-ae4d-bbe63d581ace" providerId="ADAL" clId="{AFBDA22C-5E4F-4379-BC08-F7F05FE919C4}" dt="2023-01-24T11:46:26.203" v="1244" actId="164"/>
          <ac:picMkLst>
            <pc:docMk/>
            <pc:sldMk cId="3819278111" sldId="291"/>
            <ac:picMk id="13" creationId="{1925F661-19F1-D15F-3DE9-08A091ED2AEB}"/>
          </ac:picMkLst>
        </pc:picChg>
        <pc:picChg chg="add del mod">
          <ac:chgData name="Giada Gandolfo" userId="6cfd1693-b734-41e9-ae4d-bbe63d581ace" providerId="ADAL" clId="{AFBDA22C-5E4F-4379-BC08-F7F05FE919C4}" dt="2023-01-24T12:02:54.220" v="1405" actId="478"/>
          <ac:picMkLst>
            <pc:docMk/>
            <pc:sldMk cId="3819278111" sldId="291"/>
            <ac:picMk id="14" creationId="{F7277F37-E5BA-A0F8-2788-02A5A7B04952}"/>
          </ac:picMkLst>
        </pc:picChg>
        <pc:cxnChg chg="add del mod">
          <ac:chgData name="Giada Gandolfo" userId="6cfd1693-b734-41e9-ae4d-bbe63d581ace" providerId="ADAL" clId="{AFBDA22C-5E4F-4379-BC08-F7F05FE919C4}" dt="2023-01-24T12:02:49.881" v="1403" actId="478"/>
          <ac:cxnSpMkLst>
            <pc:docMk/>
            <pc:sldMk cId="3819278111" sldId="291"/>
            <ac:cxnSpMk id="15" creationId="{61ABDFA2-5297-1712-6A40-25348DACACFD}"/>
          </ac:cxnSpMkLst>
        </pc:cxnChg>
        <pc:cxnChg chg="add del mod">
          <ac:chgData name="Giada Gandolfo" userId="6cfd1693-b734-41e9-ae4d-bbe63d581ace" providerId="ADAL" clId="{AFBDA22C-5E4F-4379-BC08-F7F05FE919C4}" dt="2023-01-24T12:02:57.290" v="1406" actId="478"/>
          <ac:cxnSpMkLst>
            <pc:docMk/>
            <pc:sldMk cId="3819278111" sldId="291"/>
            <ac:cxnSpMk id="16" creationId="{9DB87492-5FEC-DC82-D5CB-AF3855EB5ACD}"/>
          </ac:cxnSpMkLst>
        </pc:cxnChg>
        <pc:cxnChg chg="add mod">
          <ac:chgData name="Giada Gandolfo" userId="6cfd1693-b734-41e9-ae4d-bbe63d581ace" providerId="ADAL" clId="{AFBDA22C-5E4F-4379-BC08-F7F05FE919C4}" dt="2023-01-24T12:04:28.501" v="1442" actId="14100"/>
          <ac:cxnSpMkLst>
            <pc:docMk/>
            <pc:sldMk cId="3819278111" sldId="291"/>
            <ac:cxnSpMk id="22" creationId="{D3102E5D-BAE9-144C-A786-6AB3D47C5619}"/>
          </ac:cxnSpMkLst>
        </pc:cxnChg>
        <pc:cxnChg chg="add mod">
          <ac:chgData name="Giada Gandolfo" userId="6cfd1693-b734-41e9-ae4d-bbe63d581ace" providerId="ADAL" clId="{AFBDA22C-5E4F-4379-BC08-F7F05FE919C4}" dt="2023-01-24T12:04:32.040" v="1443" actId="14100"/>
          <ac:cxnSpMkLst>
            <pc:docMk/>
            <pc:sldMk cId="3819278111" sldId="291"/>
            <ac:cxnSpMk id="23" creationId="{43572217-73DB-930F-C349-D1EE4D2BACAE}"/>
          </ac:cxnSpMkLst>
        </pc:cxnChg>
      </pc:sldChg>
      <pc:sldChg chg="modSp add mod">
        <pc:chgData name="Giada Gandolfo" userId="6cfd1693-b734-41e9-ae4d-bbe63d581ace" providerId="ADAL" clId="{AFBDA22C-5E4F-4379-BC08-F7F05FE919C4}" dt="2023-01-24T09:48:54.917" v="755"/>
        <pc:sldMkLst>
          <pc:docMk/>
          <pc:sldMk cId="2979437950" sldId="292"/>
        </pc:sldMkLst>
        <pc:spChg chg="mod">
          <ac:chgData name="Giada Gandolfo" userId="6cfd1693-b734-41e9-ae4d-bbe63d581ace" providerId="ADAL" clId="{AFBDA22C-5E4F-4379-BC08-F7F05FE919C4}" dt="2023-01-24T09:48:54.917" v="755"/>
          <ac:spMkLst>
            <pc:docMk/>
            <pc:sldMk cId="2979437950" sldId="292"/>
            <ac:spMk id="11" creationId="{6C3C7316-AD21-B539-D5C2-8EEA5F362228}"/>
          </ac:spMkLst>
        </pc:spChg>
      </pc:sldChg>
      <pc:sldChg chg="addSp delSp modSp add mod">
        <pc:chgData name="Giada Gandolfo" userId="6cfd1693-b734-41e9-ae4d-bbe63d581ace" providerId="ADAL" clId="{AFBDA22C-5E4F-4379-BC08-F7F05FE919C4}" dt="2023-01-24T16:51:04.336" v="1463"/>
        <pc:sldMkLst>
          <pc:docMk/>
          <pc:sldMk cId="1054596560" sldId="293"/>
        </pc:sldMkLst>
        <pc:spChg chg="mod">
          <ac:chgData name="Giada Gandolfo" userId="6cfd1693-b734-41e9-ae4d-bbe63d581ace" providerId="ADAL" clId="{AFBDA22C-5E4F-4379-BC08-F7F05FE919C4}" dt="2023-01-24T09:45:03.126" v="665" actId="20577"/>
          <ac:spMkLst>
            <pc:docMk/>
            <pc:sldMk cId="1054596560" sldId="293"/>
            <ac:spMk id="7" creationId="{F5DFF644-00A4-30B3-16DB-ED19367A724D}"/>
          </ac:spMkLst>
        </pc:spChg>
        <pc:spChg chg="mod">
          <ac:chgData name="Giada Gandolfo" userId="6cfd1693-b734-41e9-ae4d-bbe63d581ace" providerId="ADAL" clId="{AFBDA22C-5E4F-4379-BC08-F7F05FE919C4}" dt="2023-01-24T09:48:51.128" v="754"/>
          <ac:spMkLst>
            <pc:docMk/>
            <pc:sldMk cId="1054596560" sldId="293"/>
            <ac:spMk id="11" creationId="{6C3C7316-AD21-B539-D5C2-8EEA5F362228}"/>
          </ac:spMkLst>
        </pc:spChg>
        <pc:picChg chg="add mod">
          <ac:chgData name="Giada Gandolfo" userId="6cfd1693-b734-41e9-ae4d-bbe63d581ace" providerId="ADAL" clId="{AFBDA22C-5E4F-4379-BC08-F7F05FE919C4}" dt="2023-01-24T16:51:04.336" v="1463"/>
          <ac:picMkLst>
            <pc:docMk/>
            <pc:sldMk cId="1054596560" sldId="293"/>
            <ac:picMk id="6" creationId="{E965D567-C747-C43F-7961-05FA5B873390}"/>
          </ac:picMkLst>
        </pc:picChg>
        <pc:picChg chg="add mod">
          <ac:chgData name="Giada Gandolfo" userId="6cfd1693-b734-41e9-ae4d-bbe63d581ace" providerId="ADAL" clId="{AFBDA22C-5E4F-4379-BC08-F7F05FE919C4}" dt="2023-01-24T16:51:04.336" v="1463"/>
          <ac:picMkLst>
            <pc:docMk/>
            <pc:sldMk cId="1054596560" sldId="293"/>
            <ac:picMk id="8" creationId="{4A9058AF-B5C5-6763-5074-0905B85A8D10}"/>
          </ac:picMkLst>
        </pc:picChg>
        <pc:picChg chg="del">
          <ac:chgData name="Giada Gandolfo" userId="6cfd1693-b734-41e9-ae4d-bbe63d581ace" providerId="ADAL" clId="{AFBDA22C-5E4F-4379-BC08-F7F05FE919C4}" dt="2023-01-24T09:43:56.756" v="587" actId="478"/>
          <ac:picMkLst>
            <pc:docMk/>
            <pc:sldMk cId="1054596560" sldId="293"/>
            <ac:picMk id="8" creationId="{B8AAE4C5-6B4D-4F62-B72F-5B742D9C8C52}"/>
          </ac:picMkLst>
        </pc:picChg>
        <pc:picChg chg="del">
          <ac:chgData name="Giada Gandolfo" userId="6cfd1693-b734-41e9-ae4d-bbe63d581ace" providerId="ADAL" clId="{AFBDA22C-5E4F-4379-BC08-F7F05FE919C4}" dt="2023-01-24T09:43:58.402" v="588" actId="478"/>
          <ac:picMkLst>
            <pc:docMk/>
            <pc:sldMk cId="1054596560" sldId="293"/>
            <ac:picMk id="9" creationId="{00000000-0000-0000-0000-000000000000}"/>
          </ac:picMkLst>
        </pc:picChg>
      </pc:sldChg>
      <pc:sldChg chg="addSp modSp add">
        <pc:chgData name="Giada Gandolfo" userId="6cfd1693-b734-41e9-ae4d-bbe63d581ace" providerId="ADAL" clId="{AFBDA22C-5E4F-4379-BC08-F7F05FE919C4}" dt="2023-01-24T16:51:01.596" v="1462" actId="571"/>
        <pc:sldMkLst>
          <pc:docMk/>
          <pc:sldMk cId="1818381005" sldId="294"/>
        </pc:sldMkLst>
        <pc:picChg chg="add mod">
          <ac:chgData name="Giada Gandolfo" userId="6cfd1693-b734-41e9-ae4d-bbe63d581ace" providerId="ADAL" clId="{AFBDA22C-5E4F-4379-BC08-F7F05FE919C4}" dt="2023-01-24T16:51:01.596" v="1462" actId="571"/>
          <ac:picMkLst>
            <pc:docMk/>
            <pc:sldMk cId="1818381005" sldId="294"/>
            <ac:picMk id="10" creationId="{290E8693-F4CA-E65F-13C4-8380F63E8EE5}"/>
          </ac:picMkLst>
        </pc:picChg>
        <pc:picChg chg="add mod">
          <ac:chgData name="Giada Gandolfo" userId="6cfd1693-b734-41e9-ae4d-bbe63d581ace" providerId="ADAL" clId="{AFBDA22C-5E4F-4379-BC08-F7F05FE919C4}" dt="2023-01-24T16:51:01.596" v="1462" actId="571"/>
          <ac:picMkLst>
            <pc:docMk/>
            <pc:sldMk cId="1818381005" sldId="294"/>
            <ac:picMk id="12" creationId="{81A8A0F6-EDE4-FB86-8A1D-9271CFAD4D71}"/>
          </ac:picMkLst>
        </pc:picChg>
      </pc:sldChg>
    </pc:docChg>
  </pc:docChgLst>
  <pc:docChgLst>
    <pc:chgData name="Giada Gandolfo" userId="6cfd1693-b734-41e9-ae4d-bbe63d581ace" providerId="ADAL" clId="{09A5A91B-BB68-4E2C-AF4F-8A1280955C7E}"/>
    <pc:docChg chg="undo redo custSel addSld modSld">
      <pc:chgData name="Giada Gandolfo" userId="6cfd1693-b734-41e9-ae4d-bbe63d581ace" providerId="ADAL" clId="{09A5A91B-BB68-4E2C-AF4F-8A1280955C7E}" dt="2023-01-23T09:49:09.677" v="412" actId="20577"/>
      <pc:docMkLst>
        <pc:docMk/>
      </pc:docMkLst>
      <pc:sldChg chg="addSp delSp modSp add mod">
        <pc:chgData name="Giada Gandolfo" userId="6cfd1693-b734-41e9-ae4d-bbe63d581ace" providerId="ADAL" clId="{09A5A91B-BB68-4E2C-AF4F-8A1280955C7E}" dt="2023-01-23T09:49:09.677" v="412" actId="20577"/>
        <pc:sldMkLst>
          <pc:docMk/>
          <pc:sldMk cId="1207966873" sldId="279"/>
        </pc:sldMkLst>
        <pc:spChg chg="add del mod">
          <ac:chgData name="Giada Gandolfo" userId="6cfd1693-b734-41e9-ae4d-bbe63d581ace" providerId="ADAL" clId="{09A5A91B-BB68-4E2C-AF4F-8A1280955C7E}" dt="2023-01-23T08:41:54.960" v="11" actId="478"/>
          <ac:spMkLst>
            <pc:docMk/>
            <pc:sldMk cId="1207966873" sldId="279"/>
            <ac:spMk id="6" creationId="{57E2101C-A6FC-B929-8FE3-21E6F0A86010}"/>
          </ac:spMkLst>
        </pc:spChg>
        <pc:spChg chg="del">
          <ac:chgData name="Giada Gandolfo" userId="6cfd1693-b734-41e9-ae4d-bbe63d581ace" providerId="ADAL" clId="{09A5A91B-BB68-4E2C-AF4F-8A1280955C7E}" dt="2023-01-23T08:41:41.120" v="3" actId="478"/>
          <ac:spMkLst>
            <pc:docMk/>
            <pc:sldMk cId="1207966873" sldId="279"/>
            <ac:spMk id="27" creationId="{00000000-0000-0000-0000-000000000000}"/>
          </ac:spMkLst>
        </pc:spChg>
        <pc:spChg chg="del">
          <ac:chgData name="Giada Gandolfo" userId="6cfd1693-b734-41e9-ae4d-bbe63d581ace" providerId="ADAL" clId="{09A5A91B-BB68-4E2C-AF4F-8A1280955C7E}" dt="2023-01-23T08:41:43.276" v="5" actId="478"/>
          <ac:spMkLst>
            <pc:docMk/>
            <pc:sldMk cId="1207966873" sldId="279"/>
            <ac:spMk id="29" creationId="{00000000-0000-0000-0000-000000000000}"/>
          </ac:spMkLst>
        </pc:spChg>
        <pc:spChg chg="del">
          <ac:chgData name="Giada Gandolfo" userId="6cfd1693-b734-41e9-ae4d-bbe63d581ace" providerId="ADAL" clId="{09A5A91B-BB68-4E2C-AF4F-8A1280955C7E}" dt="2023-01-23T08:41:46.650" v="7" actId="478"/>
          <ac:spMkLst>
            <pc:docMk/>
            <pc:sldMk cId="1207966873" sldId="279"/>
            <ac:spMk id="31" creationId="{00000000-0000-0000-0000-000000000000}"/>
          </ac:spMkLst>
        </pc:spChg>
        <pc:spChg chg="del">
          <ac:chgData name="Giada Gandolfo" userId="6cfd1693-b734-41e9-ae4d-bbe63d581ace" providerId="ADAL" clId="{09A5A91B-BB68-4E2C-AF4F-8A1280955C7E}" dt="2023-01-23T08:41:48.855" v="9" actId="478"/>
          <ac:spMkLst>
            <pc:docMk/>
            <pc:sldMk cId="1207966873" sldId="279"/>
            <ac:spMk id="33" creationId="{00000000-0000-0000-0000-000000000000}"/>
          </ac:spMkLst>
        </pc:spChg>
        <pc:spChg chg="del">
          <ac:chgData name="Giada Gandolfo" userId="6cfd1693-b734-41e9-ae4d-bbe63d581ace" providerId="ADAL" clId="{09A5A91B-BB68-4E2C-AF4F-8A1280955C7E}" dt="2023-01-23T08:41:50.910" v="10" actId="478"/>
          <ac:spMkLst>
            <pc:docMk/>
            <pc:sldMk cId="1207966873" sldId="279"/>
            <ac:spMk id="36" creationId="{F5DFF644-00A4-30B3-16DB-ED19367A724D}"/>
          </ac:spMkLst>
        </pc:spChg>
        <pc:grpChg chg="del">
          <ac:chgData name="Giada Gandolfo" userId="6cfd1693-b734-41e9-ae4d-bbe63d581ace" providerId="ADAL" clId="{09A5A91B-BB68-4E2C-AF4F-8A1280955C7E}" dt="2023-01-23T08:41:35.521" v="1" actId="478"/>
          <ac:grpSpMkLst>
            <pc:docMk/>
            <pc:sldMk cId="1207966873" sldId="279"/>
            <ac:grpSpMk id="2" creationId="{00000000-0000-0000-0000-000000000000}"/>
          </ac:grpSpMkLst>
        </pc:grpChg>
        <pc:graphicFrameChg chg="add mod modGraphic">
          <ac:chgData name="Giada Gandolfo" userId="6cfd1693-b734-41e9-ae4d-bbe63d581ace" providerId="ADAL" clId="{09A5A91B-BB68-4E2C-AF4F-8A1280955C7E}" dt="2023-01-23T09:49:09.677" v="412" actId="20577"/>
          <ac:graphicFrameMkLst>
            <pc:docMk/>
            <pc:sldMk cId="1207966873" sldId="279"/>
            <ac:graphicFrameMk id="7" creationId="{9DEA97A7-200F-AB54-33A8-41D5D37A0542}"/>
          </ac:graphicFrameMkLst>
        </pc:graphicFrameChg>
        <pc:cxnChg chg="del">
          <ac:chgData name="Giada Gandolfo" userId="6cfd1693-b734-41e9-ae4d-bbe63d581ace" providerId="ADAL" clId="{09A5A91B-BB68-4E2C-AF4F-8A1280955C7E}" dt="2023-01-23T08:41:39.417" v="2" actId="478"/>
          <ac:cxnSpMkLst>
            <pc:docMk/>
            <pc:sldMk cId="1207966873" sldId="279"/>
            <ac:cxnSpMk id="28" creationId="{00000000-0000-0000-0000-000000000000}"/>
          </ac:cxnSpMkLst>
        </pc:cxnChg>
        <pc:cxnChg chg="del">
          <ac:chgData name="Giada Gandolfo" userId="6cfd1693-b734-41e9-ae4d-bbe63d581ace" providerId="ADAL" clId="{09A5A91B-BB68-4E2C-AF4F-8A1280955C7E}" dt="2023-01-23T08:41:42.004" v="4" actId="478"/>
          <ac:cxnSpMkLst>
            <pc:docMk/>
            <pc:sldMk cId="1207966873" sldId="279"/>
            <ac:cxnSpMk id="30" creationId="{00000000-0000-0000-0000-000000000000}"/>
          </ac:cxnSpMkLst>
        </pc:cxnChg>
        <pc:cxnChg chg="del">
          <ac:chgData name="Giada Gandolfo" userId="6cfd1693-b734-41e9-ae4d-bbe63d581ace" providerId="ADAL" clId="{09A5A91B-BB68-4E2C-AF4F-8A1280955C7E}" dt="2023-01-23T08:41:44.327" v="6" actId="478"/>
          <ac:cxnSpMkLst>
            <pc:docMk/>
            <pc:sldMk cId="1207966873" sldId="279"/>
            <ac:cxnSpMk id="32" creationId="{00000000-0000-0000-0000-000000000000}"/>
          </ac:cxnSpMkLst>
        </pc:cxnChg>
        <pc:cxnChg chg="del">
          <ac:chgData name="Giada Gandolfo" userId="6cfd1693-b734-41e9-ae4d-bbe63d581ace" providerId="ADAL" clId="{09A5A91B-BB68-4E2C-AF4F-8A1280955C7E}" dt="2023-01-23T08:41:47.656" v="8" actId="478"/>
          <ac:cxnSpMkLst>
            <pc:docMk/>
            <pc:sldMk cId="1207966873" sldId="279"/>
            <ac:cxnSpMk id="34" creationId="{00000000-0000-0000-0000-000000000000}"/>
          </ac:cxnSpMkLst>
        </pc:cxn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Utente%20ENEA\Desktop\HPGe_MOCK-UP_initial_inspection_open_geom\MOCK-UP_C_initial_inspection_open_geom\analysis_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tente%20ENEA\Desktop\HPGe_MOCK-UP_initial_inspection_open_geom\MOCK-UP_C_initial_inspection_open_geom\analysis_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42159495831546"/>
          <c:y val="5.1567671551506593E-2"/>
          <c:w val="0.82037754772386462"/>
          <c:h val="0.7614527979636545"/>
        </c:manualLayout>
      </c:layout>
      <c:scatterChart>
        <c:scatterStyle val="smoothMarker"/>
        <c:varyColors val="0"/>
        <c:ser>
          <c:idx val="0"/>
          <c:order val="0"/>
          <c:spPr>
            <a:ln w="38100"/>
          </c:spPr>
          <c:marker>
            <c:symbol val="none"/>
          </c:marker>
          <c:xVal>
            <c:numRef>
              <c:f>Vertical_Analysis!$S$3:$AF$3</c:f>
              <c:numCache>
                <c:formatCode>0</c:formatCode>
                <c:ptCount val="14"/>
                <c:pt idx="0">
                  <c:v>16352.650045913366</c:v>
                </c:pt>
                <c:pt idx="1">
                  <c:v>26623.015545339658</c:v>
                </c:pt>
                <c:pt idx="2">
                  <c:v>57467.355623584241</c:v>
                </c:pt>
                <c:pt idx="3">
                  <c:v>107908.96637062966</c:v>
                </c:pt>
                <c:pt idx="4">
                  <c:v>157471.86641048506</c:v>
                </c:pt>
                <c:pt idx="5">
                  <c:v>205048.15701524989</c:v>
                </c:pt>
                <c:pt idx="6">
                  <c:v>223030.33848085674</c:v>
                </c:pt>
                <c:pt idx="7">
                  <c:v>215305.03214550682</c:v>
                </c:pt>
                <c:pt idx="8">
                  <c:v>195790.86379092728</c:v>
                </c:pt>
                <c:pt idx="9">
                  <c:v>188124.34513104605</c:v>
                </c:pt>
                <c:pt idx="10">
                  <c:v>174051.08219541627</c:v>
                </c:pt>
                <c:pt idx="11">
                  <c:v>159302.55812926951</c:v>
                </c:pt>
                <c:pt idx="12">
                  <c:v>125162.85647055643</c:v>
                </c:pt>
                <c:pt idx="13">
                  <c:v>92487.842562735634</c:v>
                </c:pt>
              </c:numCache>
            </c:numRef>
          </c:xVal>
          <c:yVal>
            <c:numRef>
              <c:f>Vertical_Analysis!$S$2:$AF$2</c:f>
              <c:numCache>
                <c:formatCode>General</c:formatCode>
                <c:ptCount val="14"/>
                <c:pt idx="0">
                  <c:v>2</c:v>
                </c:pt>
                <c:pt idx="1">
                  <c:v>8</c:v>
                </c:pt>
                <c:pt idx="2">
                  <c:v>14</c:v>
                </c:pt>
                <c:pt idx="3">
                  <c:v>20</c:v>
                </c:pt>
                <c:pt idx="4">
                  <c:v>26</c:v>
                </c:pt>
                <c:pt idx="5">
                  <c:v>32</c:v>
                </c:pt>
                <c:pt idx="6">
                  <c:v>38</c:v>
                </c:pt>
                <c:pt idx="7">
                  <c:v>44</c:v>
                </c:pt>
                <c:pt idx="8">
                  <c:v>50</c:v>
                </c:pt>
                <c:pt idx="9">
                  <c:v>56</c:v>
                </c:pt>
                <c:pt idx="10">
                  <c:v>62</c:v>
                </c:pt>
                <c:pt idx="11">
                  <c:v>68</c:v>
                </c:pt>
                <c:pt idx="12">
                  <c:v>74</c:v>
                </c:pt>
                <c:pt idx="13">
                  <c:v>80</c:v>
                </c:pt>
              </c:numCache>
            </c:numRef>
          </c:yVal>
          <c:smooth val="1"/>
          <c:extLst xmlns:c16r2="http://schemas.microsoft.com/office/drawing/2015/06/chart">
            <c:ext xmlns:c16="http://schemas.microsoft.com/office/drawing/2014/chart" uri="{C3380CC4-5D6E-409C-BE32-E72D297353CC}">
              <c16:uniqueId val="{00000000-908F-48B5-A2B0-A26321EF8964}"/>
            </c:ext>
          </c:extLst>
        </c:ser>
        <c:dLbls>
          <c:showLegendKey val="0"/>
          <c:showVal val="0"/>
          <c:showCatName val="0"/>
          <c:showSerName val="0"/>
          <c:showPercent val="0"/>
          <c:showBubbleSize val="0"/>
        </c:dLbls>
        <c:axId val="173905024"/>
        <c:axId val="173906944"/>
      </c:scatterChart>
      <c:valAx>
        <c:axId val="173905024"/>
        <c:scaling>
          <c:orientation val="minMax"/>
          <c:min val="0"/>
        </c:scaling>
        <c:delete val="0"/>
        <c:axPos val="b"/>
        <c:title>
          <c:tx>
            <c:rich>
              <a:bodyPr/>
              <a:lstStyle/>
              <a:p>
                <a:pPr>
                  <a:defRPr sz="1200"/>
                </a:pPr>
                <a:r>
                  <a:rPr lang="it-IT" sz="1200"/>
                  <a:t>Dose Rate Profile  [a.u.]</a:t>
                </a:r>
              </a:p>
            </c:rich>
          </c:tx>
          <c:layout/>
          <c:overlay val="0"/>
        </c:title>
        <c:numFmt formatCode="0" sourceLinked="1"/>
        <c:majorTickMark val="out"/>
        <c:minorTickMark val="none"/>
        <c:tickLblPos val="nextTo"/>
        <c:crossAx val="173906944"/>
        <c:crosses val="autoZero"/>
        <c:crossBetween val="midCat"/>
      </c:valAx>
      <c:valAx>
        <c:axId val="173906944"/>
        <c:scaling>
          <c:orientation val="minMax"/>
        </c:scaling>
        <c:delete val="0"/>
        <c:axPos val="l"/>
        <c:majorGridlines/>
        <c:title>
          <c:tx>
            <c:rich>
              <a:bodyPr rot="-5400000" vert="horz"/>
              <a:lstStyle/>
              <a:p>
                <a:pPr>
                  <a:defRPr sz="1200"/>
                </a:pPr>
                <a:r>
                  <a:rPr lang="it-IT" sz="1200"/>
                  <a:t>Z_real [cm]</a:t>
                </a:r>
              </a:p>
            </c:rich>
          </c:tx>
          <c:layout/>
          <c:overlay val="0"/>
        </c:title>
        <c:numFmt formatCode="General" sourceLinked="1"/>
        <c:majorTickMark val="out"/>
        <c:minorTickMark val="none"/>
        <c:tickLblPos val="nextTo"/>
        <c:crossAx val="17390502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295388555412494"/>
          <c:y val="7.0482920256834725E-2"/>
          <c:w val="0.75136790808544252"/>
          <c:h val="0.74752982788641709"/>
        </c:manualLayout>
      </c:layout>
      <c:scatterChart>
        <c:scatterStyle val="smoothMarker"/>
        <c:varyColors val="0"/>
        <c:ser>
          <c:idx val="0"/>
          <c:order val="0"/>
          <c:spPr>
            <a:ln w="38100"/>
          </c:spPr>
          <c:marker>
            <c:symbol val="none"/>
          </c:marker>
          <c:xVal>
            <c:numRef>
              <c:f>Rotational_Analysis!$Y$2:$AR$2</c:f>
              <c:numCache>
                <c:formatCode>General</c:formatCode>
                <c:ptCount val="20"/>
                <c:pt idx="0">
                  <c:v>9</c:v>
                </c:pt>
                <c:pt idx="1">
                  <c:v>27</c:v>
                </c:pt>
                <c:pt idx="2">
                  <c:v>45</c:v>
                </c:pt>
                <c:pt idx="3">
                  <c:v>63</c:v>
                </c:pt>
                <c:pt idx="4">
                  <c:v>81</c:v>
                </c:pt>
                <c:pt idx="5">
                  <c:v>99</c:v>
                </c:pt>
                <c:pt idx="6">
                  <c:v>117</c:v>
                </c:pt>
                <c:pt idx="7">
                  <c:v>135</c:v>
                </c:pt>
                <c:pt idx="8">
                  <c:v>153</c:v>
                </c:pt>
                <c:pt idx="9">
                  <c:v>171</c:v>
                </c:pt>
                <c:pt idx="10">
                  <c:v>189</c:v>
                </c:pt>
                <c:pt idx="11">
                  <c:v>207</c:v>
                </c:pt>
                <c:pt idx="12">
                  <c:v>225</c:v>
                </c:pt>
                <c:pt idx="13">
                  <c:v>243</c:v>
                </c:pt>
                <c:pt idx="14">
                  <c:v>261</c:v>
                </c:pt>
                <c:pt idx="15">
                  <c:v>279</c:v>
                </c:pt>
                <c:pt idx="16">
                  <c:v>297</c:v>
                </c:pt>
                <c:pt idx="17">
                  <c:v>315</c:v>
                </c:pt>
                <c:pt idx="18">
                  <c:v>333</c:v>
                </c:pt>
                <c:pt idx="19">
                  <c:v>351</c:v>
                </c:pt>
              </c:numCache>
            </c:numRef>
          </c:xVal>
          <c:yVal>
            <c:numRef>
              <c:f>Rotational_Analysis!$Y$3:$AR$3</c:f>
              <c:numCache>
                <c:formatCode>0</c:formatCode>
                <c:ptCount val="20"/>
                <c:pt idx="0">
                  <c:v>134920.10333478168</c:v>
                </c:pt>
                <c:pt idx="1">
                  <c:v>160498.35777966637</c:v>
                </c:pt>
                <c:pt idx="2">
                  <c:v>196060.72776610687</c:v>
                </c:pt>
                <c:pt idx="3">
                  <c:v>231012.52262311731</c:v>
                </c:pt>
                <c:pt idx="4">
                  <c:v>257648.13827280531</c:v>
                </c:pt>
                <c:pt idx="5">
                  <c:v>280991.88181018765</c:v>
                </c:pt>
                <c:pt idx="6">
                  <c:v>310363.14844656648</c:v>
                </c:pt>
                <c:pt idx="7">
                  <c:v>314714.83470183733</c:v>
                </c:pt>
                <c:pt idx="8">
                  <c:v>299320.87134551263</c:v>
                </c:pt>
                <c:pt idx="9">
                  <c:v>256354.74698574521</c:v>
                </c:pt>
                <c:pt idx="10">
                  <c:v>189491.35924002816</c:v>
                </c:pt>
                <c:pt idx="11">
                  <c:v>144334.04572071612</c:v>
                </c:pt>
                <c:pt idx="12">
                  <c:v>122014.98169488646</c:v>
                </c:pt>
                <c:pt idx="13">
                  <c:v>122945.75352327792</c:v>
                </c:pt>
                <c:pt idx="14">
                  <c:v>124973.81164889647</c:v>
                </c:pt>
                <c:pt idx="15">
                  <c:v>126413.43866559546</c:v>
                </c:pt>
                <c:pt idx="16">
                  <c:v>122041.58777977483</c:v>
                </c:pt>
                <c:pt idx="17">
                  <c:v>123311.65454511695</c:v>
                </c:pt>
                <c:pt idx="18">
                  <c:v>116307.11515234788</c:v>
                </c:pt>
                <c:pt idx="19">
                  <c:v>122478.9977001855</c:v>
                </c:pt>
              </c:numCache>
            </c:numRef>
          </c:yVal>
          <c:smooth val="1"/>
          <c:extLst xmlns:c16r2="http://schemas.microsoft.com/office/drawing/2015/06/chart">
            <c:ext xmlns:c16="http://schemas.microsoft.com/office/drawing/2014/chart" uri="{C3380CC4-5D6E-409C-BE32-E72D297353CC}">
              <c16:uniqueId val="{00000000-2B25-4C17-BE38-1632EBBA010C}"/>
            </c:ext>
          </c:extLst>
        </c:ser>
        <c:dLbls>
          <c:showLegendKey val="0"/>
          <c:showVal val="0"/>
          <c:showCatName val="0"/>
          <c:showSerName val="0"/>
          <c:showPercent val="0"/>
          <c:showBubbleSize val="0"/>
        </c:dLbls>
        <c:axId val="173804544"/>
        <c:axId val="170665088"/>
      </c:scatterChart>
      <c:valAx>
        <c:axId val="173804544"/>
        <c:scaling>
          <c:orientation val="minMax"/>
          <c:max val="360"/>
          <c:min val="0"/>
        </c:scaling>
        <c:delete val="0"/>
        <c:axPos val="b"/>
        <c:title>
          <c:tx>
            <c:rich>
              <a:bodyPr/>
              <a:lstStyle/>
              <a:p>
                <a:pPr>
                  <a:defRPr sz="1200"/>
                </a:pPr>
                <a:r>
                  <a:rPr lang="it-IT" sz="1200"/>
                  <a:t>Theta from tag (counter clockwise) [deg]</a:t>
                </a:r>
              </a:p>
            </c:rich>
          </c:tx>
          <c:layout/>
          <c:overlay val="0"/>
        </c:title>
        <c:numFmt formatCode="General" sourceLinked="1"/>
        <c:majorTickMark val="out"/>
        <c:minorTickMark val="none"/>
        <c:tickLblPos val="nextTo"/>
        <c:crossAx val="170665088"/>
        <c:crosses val="autoZero"/>
        <c:crossBetween val="midCat"/>
        <c:majorUnit val="36"/>
      </c:valAx>
      <c:valAx>
        <c:axId val="170665088"/>
        <c:scaling>
          <c:orientation val="minMax"/>
          <c:min val="0"/>
        </c:scaling>
        <c:delete val="0"/>
        <c:axPos val="l"/>
        <c:majorGridlines/>
        <c:title>
          <c:tx>
            <c:rich>
              <a:bodyPr rot="-5400000" vert="horz"/>
              <a:lstStyle/>
              <a:p>
                <a:pPr>
                  <a:defRPr sz="1200"/>
                </a:pPr>
                <a:r>
                  <a:rPr lang="it-IT" sz="1200" b="1" i="0" u="none" strike="noStrike" baseline="0">
                    <a:effectLst/>
                  </a:rPr>
                  <a:t>Dose Rate Profile  [a.u.]</a:t>
                </a:r>
                <a:endParaRPr lang="it-IT" sz="1200"/>
              </a:p>
            </c:rich>
          </c:tx>
          <c:layout/>
          <c:overlay val="0"/>
        </c:title>
        <c:numFmt formatCode="0" sourceLinked="1"/>
        <c:majorTickMark val="out"/>
        <c:minorTickMark val="none"/>
        <c:tickLblPos val="nextTo"/>
        <c:crossAx val="173804544"/>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63A-C02A-44B3-810A-2B1D32A19381}" type="datetimeFigureOut">
              <a:rPr lang="it-IT" smtClean="0"/>
              <a:t>25/01/2023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E8E29-AD91-4DE6-A5E4-47F1DFC66592}" type="slidenum">
              <a:rPr lang="it-IT" smtClean="0"/>
              <a:t>‹N›</a:t>
            </a:fld>
            <a:endParaRPr lang="it-IT"/>
          </a:p>
        </p:txBody>
      </p:sp>
    </p:spTree>
    <p:extLst>
      <p:ext uri="{BB962C8B-B14F-4D97-AF65-F5344CB8AC3E}">
        <p14:creationId xmlns:p14="http://schemas.microsoft.com/office/powerpoint/2010/main" val="14350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B6CE8E29-AD91-4DE6-A5E4-47F1DFC66592}" type="slidenum">
              <a:rPr lang="it-IT" smtClean="0"/>
              <a:t>14</a:t>
            </a:fld>
            <a:endParaRPr lang="it-IT"/>
          </a:p>
        </p:txBody>
      </p:sp>
    </p:spTree>
    <p:extLst>
      <p:ext uri="{BB962C8B-B14F-4D97-AF65-F5344CB8AC3E}">
        <p14:creationId xmlns:p14="http://schemas.microsoft.com/office/powerpoint/2010/main" val="1883574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jpe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3921D9B-5643-4592-AA97-B6966770A29C}"/>
              </a:ext>
            </a:extLst>
          </p:cNvPr>
          <p:cNvSpPr>
            <a:spLocks noGrp="1"/>
          </p:cNvSpPr>
          <p:nvPr>
            <p:ph type="ctrTitle"/>
          </p:nvPr>
        </p:nvSpPr>
        <p:spPr>
          <a:xfrm>
            <a:off x="1524000" y="2236126"/>
            <a:ext cx="9144000" cy="1765570"/>
          </a:xfrm>
        </p:spPr>
        <p:txBody>
          <a:bodyPr anchor="b"/>
          <a:lstStyle>
            <a:lvl1pPr algn="ctr">
              <a:defRPr sz="6000" b="1"/>
            </a:lvl1pPr>
          </a:lstStyle>
          <a:p>
            <a:r>
              <a:rPr lang="it-IT" dirty="0"/>
              <a:t>Fare clic per modificare lo stile del titolo dello schema</a:t>
            </a:r>
          </a:p>
        </p:txBody>
      </p:sp>
      <p:sp>
        <p:nvSpPr>
          <p:cNvPr id="17" name="Rettangolo 47">
            <a:extLst>
              <a:ext uri="{FF2B5EF4-FFF2-40B4-BE49-F238E27FC236}">
                <a16:creationId xmlns="" xmlns:a16="http://schemas.microsoft.com/office/drawing/2014/main" id="{F4EA2CBF-BC4B-4803-A8BB-002B8C8BA441}"/>
              </a:ext>
            </a:extLst>
          </p:cNvPr>
          <p:cNvSpPr/>
          <p:nvPr userDrawn="1"/>
        </p:nvSpPr>
        <p:spPr>
          <a:xfrm>
            <a:off x="162621" y="6371951"/>
            <a:ext cx="11866758" cy="384721"/>
          </a:xfrm>
          <a:prstGeom prst="rect">
            <a:avLst/>
          </a:prstGeom>
        </p:spPr>
        <p:txBody>
          <a:bodyPr wrap="square">
            <a:spAutoFit/>
          </a:bodyPr>
          <a:lstStyle/>
          <a:p>
            <a:pPr lvl="0" algn="ctr">
              <a:defRPr/>
            </a:pPr>
            <a:r>
              <a:rPr lang="en-GB" sz="950" b="1" spc="150" dirty="0">
                <a:solidFill>
                  <a:schemeClr val="tx2"/>
                </a:solidFill>
              </a:rPr>
              <a:t>CONFIDENTIAL. This document has been produced under Grant Agreement </a:t>
            </a:r>
            <a:r>
              <a:rPr lang="it-IT" sz="950" b="1" spc="150" dirty="0">
                <a:solidFill>
                  <a:schemeClr val="tx2"/>
                </a:solidFill>
              </a:rPr>
              <a:t>847641</a:t>
            </a:r>
            <a:r>
              <a:rPr lang="en-GB" sz="950" b="1" spc="150" dirty="0">
                <a:solidFill>
                  <a:schemeClr val="tx2"/>
                </a:solidFill>
              </a:rPr>
              <a:t>. This document and its contents remain the property of the beneficiaries of the MICADO Consortium and may not be distributed or reproduced without the express written approval of the MICADO Coordinator, CAEN </a:t>
            </a:r>
            <a:r>
              <a:rPr lang="en-GB" sz="950" b="1" spc="150" dirty="0" err="1">
                <a:solidFill>
                  <a:schemeClr val="tx2"/>
                </a:solidFill>
              </a:rPr>
              <a:t>SpA</a:t>
            </a:r>
            <a:r>
              <a:rPr lang="en-GB" sz="950" b="1" spc="150" dirty="0">
                <a:solidFill>
                  <a:schemeClr val="tx2"/>
                </a:solidFill>
              </a:rPr>
              <a:t>.</a:t>
            </a:r>
          </a:p>
        </p:txBody>
      </p:sp>
      <p:pic>
        <p:nvPicPr>
          <p:cNvPr id="5" name="Immagine 3" descr="Immagine che contiene clipart&#10;&#10;Descrizione generata automaticamente">
            <a:extLst>
              <a:ext uri="{FF2B5EF4-FFF2-40B4-BE49-F238E27FC236}">
                <a16:creationId xmlns="" xmlns:a16="http://schemas.microsoft.com/office/drawing/2014/main" id="{0D7960CC-A473-490A-ACF0-1D50529E55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5180" y="617435"/>
            <a:ext cx="5882640" cy="1544194"/>
          </a:xfrm>
          <a:prstGeom prst="rect">
            <a:avLst/>
          </a:prstGeom>
          <a:ln w="12700">
            <a:noFill/>
          </a:ln>
        </p:spPr>
      </p:pic>
      <p:grpSp>
        <p:nvGrpSpPr>
          <p:cNvPr id="14" name="Group 13">
            <a:extLst>
              <a:ext uri="{FF2B5EF4-FFF2-40B4-BE49-F238E27FC236}">
                <a16:creationId xmlns="" xmlns:a16="http://schemas.microsoft.com/office/drawing/2014/main" id="{053A54A1-98CA-4336-A149-E3E1A3AAFA7A}"/>
              </a:ext>
            </a:extLst>
          </p:cNvPr>
          <p:cNvGrpSpPr/>
          <p:nvPr userDrawn="1"/>
        </p:nvGrpSpPr>
        <p:grpSpPr>
          <a:xfrm>
            <a:off x="2539346" y="4397258"/>
            <a:ext cx="6755863" cy="1063885"/>
            <a:chOff x="2690553" y="4621874"/>
            <a:chExt cx="6810896" cy="1063885"/>
          </a:xfrm>
        </p:grpSpPr>
        <p:sp>
          <p:nvSpPr>
            <p:cNvPr id="7" name="Speech Bubble: Rectangle with Corners Rounded 6">
              <a:extLst>
                <a:ext uri="{FF2B5EF4-FFF2-40B4-BE49-F238E27FC236}">
                  <a16:creationId xmlns="" xmlns:a16="http://schemas.microsoft.com/office/drawing/2014/main" id="{9FBFC076-187E-4C80-8DFA-DC36B47BE061}"/>
                </a:ext>
              </a:extLst>
            </p:cNvPr>
            <p:cNvSpPr/>
            <p:nvPr userDrawn="1"/>
          </p:nvSpPr>
          <p:spPr>
            <a:xfrm>
              <a:off x="4671753" y="4688377"/>
              <a:ext cx="4829694"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 xmlns:a16="http://schemas.microsoft.com/office/drawing/2014/main" id="{935F9721-ABD9-41A3-B69C-418AB7501118}"/>
                </a:ext>
              </a:extLst>
            </p:cNvPr>
            <p:cNvSpPr/>
            <p:nvPr userDrawn="1"/>
          </p:nvSpPr>
          <p:spPr>
            <a:xfrm>
              <a:off x="2690553" y="4621874"/>
              <a:ext cx="681089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grpSp>
      <p:sp>
        <p:nvSpPr>
          <p:cNvPr id="9" name="Text Placeholder 8">
            <a:extLst>
              <a:ext uri="{FF2B5EF4-FFF2-40B4-BE49-F238E27FC236}">
                <a16:creationId xmlns="" xmlns:a16="http://schemas.microsoft.com/office/drawing/2014/main" id="{DDB64A98-D670-44B3-A895-572DD57F786C}"/>
              </a:ext>
            </a:extLst>
          </p:cNvPr>
          <p:cNvSpPr>
            <a:spLocks noGrp="1"/>
          </p:cNvSpPr>
          <p:nvPr>
            <p:ph type="body" sz="quarter" idx="10"/>
          </p:nvPr>
        </p:nvSpPr>
        <p:spPr>
          <a:xfrm>
            <a:off x="2704063" y="4471757"/>
            <a:ext cx="6464875" cy="914889"/>
          </a:xfrm>
        </p:spPr>
        <p:txBody>
          <a:bodyPr/>
          <a:lstStyle>
            <a:lvl1pPr marL="0" indent="0" algn="ctr">
              <a:buNone/>
              <a:defRPr b="1">
                <a:solidFill>
                  <a:schemeClr val="bg1"/>
                </a:solidFill>
              </a:defRPr>
            </a:lvl1pPr>
            <a:lvl2pPr>
              <a:defRPr>
                <a:solidFill>
                  <a:schemeClr val="bg1"/>
                </a:solidFill>
              </a:defRPr>
            </a:lvl2pPr>
            <a:lvl3pPr marL="914400" indent="0">
              <a:buNone/>
              <a:defRPr/>
            </a:lvl3pPr>
            <a:lvl4pPr>
              <a:defRPr>
                <a:solidFill>
                  <a:schemeClr val="bg1"/>
                </a:solidFill>
              </a:defRPr>
            </a:lvl4pPr>
            <a:lvl5pPr>
              <a:defRPr>
                <a:solidFill>
                  <a:schemeClr val="bg1"/>
                </a:solidFill>
              </a:defRPr>
            </a:lvl5pPr>
          </a:lstStyle>
          <a:p>
            <a:pPr lvl="0"/>
            <a:endParaRPr lang="en-US" dirty="0"/>
          </a:p>
        </p:txBody>
      </p:sp>
    </p:spTree>
    <p:extLst>
      <p:ext uri="{BB962C8B-B14F-4D97-AF65-F5344CB8AC3E}">
        <p14:creationId xmlns:p14="http://schemas.microsoft.com/office/powerpoint/2010/main" val="117593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C08F880-D9D8-49C2-BB29-02960000461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08AB0D0B-E086-4756-9936-97C2B3AB6CD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EB2E8AF7-3FDB-4DF0-88A0-56EF222CDCAA}"/>
              </a:ext>
            </a:extLst>
          </p:cNvPr>
          <p:cNvSpPr>
            <a:spLocks noGrp="1"/>
          </p:cNvSpPr>
          <p:nvPr>
            <p:ph type="dt" sz="half" idx="10"/>
          </p:nvPr>
        </p:nvSpPr>
        <p:spPr/>
        <p:txBody>
          <a:bodyPr/>
          <a:lstStyle/>
          <a:p>
            <a:fld id="{AB438EAE-C153-4C25-9231-26AB4B6449E3}" type="datetime1">
              <a:rPr lang="en-US" smtClean="0"/>
              <a:t>1/25/2023</a:t>
            </a:fld>
            <a:endParaRPr lang="it-IT"/>
          </a:p>
        </p:txBody>
      </p:sp>
      <p:sp>
        <p:nvSpPr>
          <p:cNvPr id="5" name="Segnaposto piè di pagina 4">
            <a:extLst>
              <a:ext uri="{FF2B5EF4-FFF2-40B4-BE49-F238E27FC236}">
                <a16:creationId xmlns="" xmlns:a16="http://schemas.microsoft.com/office/drawing/2014/main" id="{100685DA-499E-4C6D-AD2D-E7B10CCBC4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1B09B661-A38E-4E9D-8405-D99C316896E7}"/>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27392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FB8B0BCC-041D-445D-82E9-CCEDC8F14C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21C557D3-756C-43E6-B50D-408908657F4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FC3995A6-9075-450E-8DC0-88071F433A64}"/>
              </a:ext>
            </a:extLst>
          </p:cNvPr>
          <p:cNvSpPr>
            <a:spLocks noGrp="1"/>
          </p:cNvSpPr>
          <p:nvPr>
            <p:ph type="dt" sz="half" idx="10"/>
          </p:nvPr>
        </p:nvSpPr>
        <p:spPr/>
        <p:txBody>
          <a:bodyPr/>
          <a:lstStyle/>
          <a:p>
            <a:fld id="{01EB66D3-D920-4B97-8879-52ED46C965FF}" type="datetime1">
              <a:rPr lang="en-US" smtClean="0"/>
              <a:t>1/25/2023</a:t>
            </a:fld>
            <a:endParaRPr lang="it-IT"/>
          </a:p>
        </p:txBody>
      </p:sp>
      <p:sp>
        <p:nvSpPr>
          <p:cNvPr id="5" name="Segnaposto piè di pagina 4">
            <a:extLst>
              <a:ext uri="{FF2B5EF4-FFF2-40B4-BE49-F238E27FC236}">
                <a16:creationId xmlns="" xmlns:a16="http://schemas.microsoft.com/office/drawing/2014/main" id="{B762EFCB-8FFC-47FE-B82F-2C2B5C01DE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6F999A20-8A67-4665-8F72-7B268D760148}"/>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114721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and thanks">
    <p:spTree>
      <p:nvGrpSpPr>
        <p:cNvPr id="1" name=""/>
        <p:cNvGrpSpPr/>
        <p:nvPr/>
      </p:nvGrpSpPr>
      <p:grpSpPr>
        <a:xfrm>
          <a:off x="0" y="0"/>
          <a:ext cx="0" cy="0"/>
          <a:chOff x="0" y="0"/>
          <a:chExt cx="0" cy="0"/>
        </a:xfrm>
      </p:grpSpPr>
      <p:pic>
        <p:nvPicPr>
          <p:cNvPr id="6" name="Immagine 31">
            <a:extLst>
              <a:ext uri="{FF2B5EF4-FFF2-40B4-BE49-F238E27FC236}">
                <a16:creationId xmlns="" xmlns:a16="http://schemas.microsoft.com/office/drawing/2014/main" id="{60B70ABD-D32A-44C6-9CFC-25D80BC121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678" y="6132296"/>
            <a:ext cx="1728000" cy="487279"/>
          </a:xfrm>
          <a:prstGeom prst="rect">
            <a:avLst/>
          </a:prstGeom>
        </p:spPr>
      </p:pic>
      <p:pic>
        <p:nvPicPr>
          <p:cNvPr id="7" name="Immagine 35">
            <a:extLst>
              <a:ext uri="{FF2B5EF4-FFF2-40B4-BE49-F238E27FC236}">
                <a16:creationId xmlns="" xmlns:a16="http://schemas.microsoft.com/office/drawing/2014/main" id="{8E03EBA7-54CC-4E2B-AAD8-4FAB6A172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2686" y="5951836"/>
            <a:ext cx="828000" cy="800898"/>
          </a:xfrm>
          <a:prstGeom prst="rect">
            <a:avLst/>
          </a:prstGeom>
        </p:spPr>
      </p:pic>
      <p:pic>
        <p:nvPicPr>
          <p:cNvPr id="8" name="Immagine 37">
            <a:extLst>
              <a:ext uri="{FF2B5EF4-FFF2-40B4-BE49-F238E27FC236}">
                <a16:creationId xmlns="" xmlns:a16="http://schemas.microsoft.com/office/drawing/2014/main" id="{14D39EEE-AD44-49FA-8648-E8D15BEE34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8025" y="6044829"/>
            <a:ext cx="827999" cy="620999"/>
          </a:xfrm>
          <a:prstGeom prst="rect">
            <a:avLst/>
          </a:prstGeom>
        </p:spPr>
      </p:pic>
      <p:pic>
        <p:nvPicPr>
          <p:cNvPr id="9" name="Immagine 38">
            <a:extLst>
              <a:ext uri="{FF2B5EF4-FFF2-40B4-BE49-F238E27FC236}">
                <a16:creationId xmlns="" xmlns:a16="http://schemas.microsoft.com/office/drawing/2014/main" id="{2772A6C4-70F5-4577-97D7-E66E048954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16001" y="6052120"/>
            <a:ext cx="1475999" cy="600329"/>
          </a:xfrm>
          <a:prstGeom prst="rect">
            <a:avLst/>
          </a:prstGeom>
        </p:spPr>
      </p:pic>
      <p:pic>
        <p:nvPicPr>
          <p:cNvPr id="10" name="Immagine 39">
            <a:extLst>
              <a:ext uri="{FF2B5EF4-FFF2-40B4-BE49-F238E27FC236}">
                <a16:creationId xmlns="" xmlns:a16="http://schemas.microsoft.com/office/drawing/2014/main" id="{C14A6089-B949-450E-B00B-6194F8CA5F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57517" y="6044829"/>
            <a:ext cx="1260000" cy="614913"/>
          </a:xfrm>
          <a:prstGeom prst="rect">
            <a:avLst/>
          </a:prstGeom>
        </p:spPr>
      </p:pic>
      <p:pic>
        <p:nvPicPr>
          <p:cNvPr id="11" name="Immagine 40" descr="Immagine che contiene clipart&#10;&#10;Descrizione generata automaticamente">
            <a:extLst>
              <a:ext uri="{FF2B5EF4-FFF2-40B4-BE49-F238E27FC236}">
                <a16:creationId xmlns="" xmlns:a16="http://schemas.microsoft.com/office/drawing/2014/main" id="{126D37AF-6518-426A-AA66-3C80236BF6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44403" y="6154285"/>
            <a:ext cx="1323219" cy="396000"/>
          </a:xfrm>
          <a:prstGeom prst="rect">
            <a:avLst/>
          </a:prstGeom>
        </p:spPr>
      </p:pic>
      <p:pic>
        <p:nvPicPr>
          <p:cNvPr id="12" name="Immagine 41" descr="Immagine che contiene clipart&#10;&#10;Descrizione generata automaticamente">
            <a:extLst>
              <a:ext uri="{FF2B5EF4-FFF2-40B4-BE49-F238E27FC236}">
                <a16:creationId xmlns="" xmlns:a16="http://schemas.microsoft.com/office/drawing/2014/main" id="{BD018A7B-283B-4537-8A7F-07112487148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642522" y="6028285"/>
            <a:ext cx="1287850" cy="648000"/>
          </a:xfrm>
          <a:prstGeom prst="rect">
            <a:avLst/>
          </a:prstGeom>
        </p:spPr>
      </p:pic>
      <p:sp>
        <p:nvSpPr>
          <p:cNvPr id="14" name="Rectangle 3">
            <a:extLst>
              <a:ext uri="{FF2B5EF4-FFF2-40B4-BE49-F238E27FC236}">
                <a16:creationId xmlns="" xmlns:a16="http://schemas.microsoft.com/office/drawing/2014/main" id="{59F3C9B0-8BCB-42AE-B239-CD8F01C75E66}"/>
              </a:ext>
            </a:extLst>
          </p:cNvPr>
          <p:cNvSpPr/>
          <p:nvPr userDrawn="1"/>
        </p:nvSpPr>
        <p:spPr>
          <a:xfrm>
            <a:off x="1562792" y="270926"/>
            <a:ext cx="10274736" cy="384721"/>
          </a:xfrm>
          <a:prstGeom prst="rect">
            <a:avLst/>
          </a:prstGeom>
        </p:spPr>
        <p:txBody>
          <a:bodyPr wrap="square">
            <a:spAutoFit/>
          </a:bodyPr>
          <a:lstStyle/>
          <a:p>
            <a:pPr algn="just"/>
            <a:r>
              <a:rPr lang="en-GB" sz="950" b="1" spc="150" dirty="0">
                <a:solidFill>
                  <a:schemeClr val="tx2"/>
                </a:solidFill>
              </a:rPr>
              <a:t>This project has received funding from the European Union’s Horizon 2020 research and innovation programme under grant agreement No 847641. This text reflects only the author’s views and the Commission is not liable for any use that may be made of the information contained therein. </a:t>
            </a:r>
          </a:p>
        </p:txBody>
      </p:sp>
      <p:pic>
        <p:nvPicPr>
          <p:cNvPr id="15" name="Picture 25" descr="\\SRVT\Work\TOICA\Dissemination\EU flag\flag_yellow_low.jpg">
            <a:extLst>
              <a:ext uri="{FF2B5EF4-FFF2-40B4-BE49-F238E27FC236}">
                <a16:creationId xmlns="" xmlns:a16="http://schemas.microsoft.com/office/drawing/2014/main" id="{692F9B13-B637-4A09-9DDE-4BE3D0A09240}"/>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 y="7435"/>
            <a:ext cx="1562793" cy="923589"/>
          </a:xfrm>
          <a:prstGeom prst="rect">
            <a:avLst/>
          </a:prstGeom>
          <a:noFill/>
          <a:ln>
            <a:noFill/>
          </a:ln>
        </p:spPr>
      </p:pic>
      <p:pic>
        <p:nvPicPr>
          <p:cNvPr id="18" name="Immagine 3" descr="Immagine che contiene clipart&#10;&#10;Descrizione generata automaticamente">
            <a:extLst>
              <a:ext uri="{FF2B5EF4-FFF2-40B4-BE49-F238E27FC236}">
                <a16:creationId xmlns="" xmlns:a16="http://schemas.microsoft.com/office/drawing/2014/main" id="{77E1E7D1-6122-4A00-98B6-9B3DDBE0A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68284" y="1821909"/>
            <a:ext cx="5882640" cy="1544194"/>
          </a:xfrm>
          <a:prstGeom prst="rect">
            <a:avLst/>
          </a:prstGeom>
          <a:ln w="12700">
            <a:noFill/>
          </a:ln>
        </p:spPr>
      </p:pic>
      <p:grpSp>
        <p:nvGrpSpPr>
          <p:cNvPr id="3" name="Group 2">
            <a:extLst>
              <a:ext uri="{FF2B5EF4-FFF2-40B4-BE49-F238E27FC236}">
                <a16:creationId xmlns="" xmlns:a16="http://schemas.microsoft.com/office/drawing/2014/main" id="{B76288B4-AD97-4165-AEDE-A8511173E380}"/>
              </a:ext>
            </a:extLst>
          </p:cNvPr>
          <p:cNvGrpSpPr/>
          <p:nvPr userDrawn="1"/>
        </p:nvGrpSpPr>
        <p:grpSpPr>
          <a:xfrm>
            <a:off x="3068284" y="3566159"/>
            <a:ext cx="5707306" cy="1063885"/>
            <a:chOff x="3068284" y="3566159"/>
            <a:chExt cx="5707306" cy="1063885"/>
          </a:xfrm>
        </p:grpSpPr>
        <p:sp>
          <p:nvSpPr>
            <p:cNvPr id="16" name="Speech Bubble: Rectangle with Corners Rounded 15">
              <a:extLst>
                <a:ext uri="{FF2B5EF4-FFF2-40B4-BE49-F238E27FC236}">
                  <a16:creationId xmlns="" xmlns:a16="http://schemas.microsoft.com/office/drawing/2014/main" id="{73647B66-579E-4CAF-8819-2935C296B0C8}"/>
                </a:ext>
              </a:extLst>
            </p:cNvPr>
            <p:cNvSpPr/>
            <p:nvPr userDrawn="1"/>
          </p:nvSpPr>
          <p:spPr>
            <a:xfrm>
              <a:off x="4921128" y="3632662"/>
              <a:ext cx="3449782"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 xmlns:a16="http://schemas.microsoft.com/office/drawing/2014/main" id="{4A7E9285-FA3C-43F9-AF94-D7A9E2F0A71C}"/>
                </a:ext>
              </a:extLst>
            </p:cNvPr>
            <p:cNvSpPr/>
            <p:nvPr userDrawn="1"/>
          </p:nvSpPr>
          <p:spPr>
            <a:xfrm>
              <a:off x="3068284" y="3566159"/>
              <a:ext cx="570730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Thanks for your attention</a:t>
              </a:r>
            </a:p>
          </p:txBody>
        </p:sp>
      </p:grpSp>
      <p:pic>
        <p:nvPicPr>
          <p:cNvPr id="4" name="Picture 3" descr="A close up of a logo&#10;&#10;Description automatically generated">
            <a:extLst>
              <a:ext uri="{FF2B5EF4-FFF2-40B4-BE49-F238E27FC236}">
                <a16:creationId xmlns="" xmlns:a16="http://schemas.microsoft.com/office/drawing/2014/main" id="{633ED8EC-2207-4807-BE54-FC6CB053CC6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68494" y="6183659"/>
            <a:ext cx="1475999" cy="337252"/>
          </a:xfrm>
          <a:prstGeom prst="rect">
            <a:avLst/>
          </a:prstGeom>
        </p:spPr>
      </p:pic>
      <p:pic>
        <p:nvPicPr>
          <p:cNvPr id="5" name="Picture 4" descr="A picture containing drawing, shirt&#10;&#10;Description automatically generated">
            <a:extLst>
              <a:ext uri="{FF2B5EF4-FFF2-40B4-BE49-F238E27FC236}">
                <a16:creationId xmlns="" xmlns:a16="http://schemas.microsoft.com/office/drawing/2014/main" id="{EA01875E-9D4C-354E-A7F0-348A7EF097C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622301" y="6014357"/>
            <a:ext cx="1044000" cy="738377"/>
          </a:xfrm>
          <a:prstGeom prst="rect">
            <a:avLst/>
          </a:prstGeom>
        </p:spPr>
      </p:pic>
    </p:spTree>
    <p:extLst>
      <p:ext uri="{BB962C8B-B14F-4D97-AF65-F5344CB8AC3E}">
        <p14:creationId xmlns:p14="http://schemas.microsoft.com/office/powerpoint/2010/main" val="50467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47BC94A-09D0-404B-9AD7-0CDD88DB16D2}"/>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 xmlns:a16="http://schemas.microsoft.com/office/drawing/2014/main" id="{1A41D65C-E10E-4B05-A3EF-828F0432B1A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1098EB32-0227-4105-9965-9931A798B3D0}"/>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egnaposto piè di pagina 4">
            <a:extLst>
              <a:ext uri="{FF2B5EF4-FFF2-40B4-BE49-F238E27FC236}">
                <a16:creationId xmlns="" xmlns:a16="http://schemas.microsoft.com/office/drawing/2014/main" id="{3D5FA69F-8392-425C-B62C-ECD51CB94F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902B7751-C8AC-4A7B-AD34-63ECCF539AC2}"/>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129509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7C00621-A13D-4F5B-B020-BE026AFD8D5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0974D198-CFBD-4BFD-B7BC-8D9378632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F1210821-1DC3-4F46-B5DD-48A167EB6C11}"/>
              </a:ext>
            </a:extLst>
          </p:cNvPr>
          <p:cNvSpPr>
            <a:spLocks noGrp="1"/>
          </p:cNvSpPr>
          <p:nvPr>
            <p:ph type="dt" sz="half" idx="10"/>
          </p:nvPr>
        </p:nvSpPr>
        <p:spPr/>
        <p:txBody>
          <a:bodyPr/>
          <a:lstStyle/>
          <a:p>
            <a:fld id="{D1BFB14E-67F0-40F0-ACAB-73FD397E6D90}" type="datetime1">
              <a:rPr lang="en-US" smtClean="0"/>
              <a:t>1/25/2023</a:t>
            </a:fld>
            <a:endParaRPr lang="it-IT"/>
          </a:p>
        </p:txBody>
      </p:sp>
      <p:sp>
        <p:nvSpPr>
          <p:cNvPr id="5" name="Segnaposto piè di pagina 4">
            <a:extLst>
              <a:ext uri="{FF2B5EF4-FFF2-40B4-BE49-F238E27FC236}">
                <a16:creationId xmlns="" xmlns:a16="http://schemas.microsoft.com/office/drawing/2014/main" id="{1F42013B-AEFE-44B9-9F64-CF93991717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F2D4AEBF-4477-4FFB-BCC4-2F5A3B8BB53E}"/>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391075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06DD324-3065-4411-A8E7-F1665D1562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BA50441C-B45A-4238-B9E3-6625B29DBF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BED583E1-9406-4D74-AB84-2074F41CDD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CB11B6C6-3855-44E6-90BF-788904BE9708}"/>
              </a:ext>
            </a:extLst>
          </p:cNvPr>
          <p:cNvSpPr>
            <a:spLocks noGrp="1"/>
          </p:cNvSpPr>
          <p:nvPr>
            <p:ph type="dt" sz="half" idx="10"/>
          </p:nvPr>
        </p:nvSpPr>
        <p:spPr/>
        <p:txBody>
          <a:bodyPr/>
          <a:lstStyle/>
          <a:p>
            <a:fld id="{6CA90ADD-CD77-4BCB-9ED8-4B9DABC80972}" type="datetime1">
              <a:rPr lang="en-US" smtClean="0"/>
              <a:t>1/25/2023</a:t>
            </a:fld>
            <a:endParaRPr lang="it-IT"/>
          </a:p>
        </p:txBody>
      </p:sp>
      <p:sp>
        <p:nvSpPr>
          <p:cNvPr id="6" name="Segnaposto piè di pagina 5">
            <a:extLst>
              <a:ext uri="{FF2B5EF4-FFF2-40B4-BE49-F238E27FC236}">
                <a16:creationId xmlns="" xmlns:a16="http://schemas.microsoft.com/office/drawing/2014/main" id="{5EA67176-40E4-4E97-B769-E9FF78097DF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21737608-4C24-4AF1-8F62-36A3ABFAFA4C}"/>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378395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3AED148-2647-46E2-89D7-5CCEADD8F7B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6405093D-A305-4F6A-9DA3-A654D9B0E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7EFC3590-5FE0-4F11-A029-613EB98898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3DF1ABE9-E437-4123-829E-988352694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D5CE2512-928F-4965-8E1E-D39992EA71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4ABA45AD-05F9-4BA8-A230-9D3C2A348F46}"/>
              </a:ext>
            </a:extLst>
          </p:cNvPr>
          <p:cNvSpPr>
            <a:spLocks noGrp="1"/>
          </p:cNvSpPr>
          <p:nvPr>
            <p:ph type="dt" sz="half" idx="10"/>
          </p:nvPr>
        </p:nvSpPr>
        <p:spPr/>
        <p:txBody>
          <a:bodyPr/>
          <a:lstStyle/>
          <a:p>
            <a:fld id="{8403D3D4-4CE9-4DBB-B1F9-2F1C007532EA}" type="datetime1">
              <a:rPr lang="en-US" smtClean="0"/>
              <a:t>1/25/2023</a:t>
            </a:fld>
            <a:endParaRPr lang="it-IT"/>
          </a:p>
        </p:txBody>
      </p:sp>
      <p:sp>
        <p:nvSpPr>
          <p:cNvPr id="8" name="Segnaposto piè di pagina 7">
            <a:extLst>
              <a:ext uri="{FF2B5EF4-FFF2-40B4-BE49-F238E27FC236}">
                <a16:creationId xmlns="" xmlns:a16="http://schemas.microsoft.com/office/drawing/2014/main" id="{BB100A67-B74B-4CC4-8FAC-3E2B66D883A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E622249F-74D3-489D-8F11-66680C51B193}"/>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286148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42433B8-B60F-43BD-BD80-6D539405837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EEFC06A9-CC99-4B11-9F8C-EACF8E1F6CD3}"/>
              </a:ext>
            </a:extLst>
          </p:cNvPr>
          <p:cNvSpPr>
            <a:spLocks noGrp="1"/>
          </p:cNvSpPr>
          <p:nvPr>
            <p:ph type="dt" sz="half" idx="10"/>
          </p:nvPr>
        </p:nvSpPr>
        <p:spPr/>
        <p:txBody>
          <a:bodyPr/>
          <a:lstStyle/>
          <a:p>
            <a:fld id="{521DFEAF-5027-4FCE-AD42-887B7EAE8E12}" type="datetime1">
              <a:rPr lang="en-US" smtClean="0"/>
              <a:t>1/25/2023</a:t>
            </a:fld>
            <a:endParaRPr lang="it-IT"/>
          </a:p>
        </p:txBody>
      </p:sp>
      <p:sp>
        <p:nvSpPr>
          <p:cNvPr id="4" name="Segnaposto piè di pagina 3">
            <a:extLst>
              <a:ext uri="{FF2B5EF4-FFF2-40B4-BE49-F238E27FC236}">
                <a16:creationId xmlns="" xmlns:a16="http://schemas.microsoft.com/office/drawing/2014/main" id="{D9FF60DC-04A5-47EF-8862-1E090F91B19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DF0590AD-93EA-4727-9CC5-AB19F94494A7}"/>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29209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85CF65D3-84BD-4979-A94F-6F5EA1F88CBA}"/>
              </a:ext>
            </a:extLst>
          </p:cNvPr>
          <p:cNvSpPr>
            <a:spLocks noGrp="1"/>
          </p:cNvSpPr>
          <p:nvPr>
            <p:ph type="dt" sz="half" idx="10"/>
          </p:nvPr>
        </p:nvSpPr>
        <p:spPr/>
        <p:txBody>
          <a:bodyPr/>
          <a:lstStyle/>
          <a:p>
            <a:fld id="{E6306B1E-134F-476E-84DD-AC0C2B1A17BF}" type="datetime1">
              <a:rPr lang="en-US" smtClean="0"/>
              <a:t>1/25/2023</a:t>
            </a:fld>
            <a:endParaRPr lang="it-IT"/>
          </a:p>
        </p:txBody>
      </p:sp>
      <p:sp>
        <p:nvSpPr>
          <p:cNvPr id="3" name="Segnaposto piè di pagina 2">
            <a:extLst>
              <a:ext uri="{FF2B5EF4-FFF2-40B4-BE49-F238E27FC236}">
                <a16:creationId xmlns="" xmlns:a16="http://schemas.microsoft.com/office/drawing/2014/main" id="{1B67F77F-7CF6-4C21-98F9-185807EAAA6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6CEC1CF4-B263-44F2-8498-71D19A33E0E0}"/>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379286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1B5382E-19C4-4F60-BE75-CE4A7BA15A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0E21B786-F042-4CF4-91BC-F7325C46D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01537F49-93AC-460C-9647-0D32AAFB7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1D37EC67-5894-41F8-A468-20D35E7AF3BA}"/>
              </a:ext>
            </a:extLst>
          </p:cNvPr>
          <p:cNvSpPr>
            <a:spLocks noGrp="1"/>
          </p:cNvSpPr>
          <p:nvPr>
            <p:ph type="dt" sz="half" idx="10"/>
          </p:nvPr>
        </p:nvSpPr>
        <p:spPr/>
        <p:txBody>
          <a:bodyPr/>
          <a:lstStyle/>
          <a:p>
            <a:fld id="{FDC521EA-0F3A-4A0D-811B-2B5D91761C15}" type="datetime1">
              <a:rPr lang="en-US" smtClean="0"/>
              <a:t>1/25/2023</a:t>
            </a:fld>
            <a:endParaRPr lang="it-IT"/>
          </a:p>
        </p:txBody>
      </p:sp>
      <p:sp>
        <p:nvSpPr>
          <p:cNvPr id="6" name="Segnaposto piè di pagina 5">
            <a:extLst>
              <a:ext uri="{FF2B5EF4-FFF2-40B4-BE49-F238E27FC236}">
                <a16:creationId xmlns="" xmlns:a16="http://schemas.microsoft.com/office/drawing/2014/main" id="{F2E6F990-8D25-4D15-8071-CDAF6F4C9D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A8CFBB1D-1B90-4438-BDDE-AE5BEDD3F0F1}"/>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50783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073270D-3994-45FB-BFD4-9366C761DF1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88969289-374E-4E21-8BD8-D5E29F812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B3D1EED0-A576-449C-BD17-55E68D79E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4E3A9409-B1A1-4F5B-9B7A-A865923DC323}"/>
              </a:ext>
            </a:extLst>
          </p:cNvPr>
          <p:cNvSpPr>
            <a:spLocks noGrp="1"/>
          </p:cNvSpPr>
          <p:nvPr>
            <p:ph type="dt" sz="half" idx="10"/>
          </p:nvPr>
        </p:nvSpPr>
        <p:spPr/>
        <p:txBody>
          <a:bodyPr/>
          <a:lstStyle/>
          <a:p>
            <a:fld id="{C6C47D58-331D-40B1-A0C1-1237A14BD153}" type="datetime1">
              <a:rPr lang="en-US" smtClean="0"/>
              <a:t>1/25/2023</a:t>
            </a:fld>
            <a:endParaRPr lang="it-IT"/>
          </a:p>
        </p:txBody>
      </p:sp>
      <p:sp>
        <p:nvSpPr>
          <p:cNvPr id="6" name="Segnaposto piè di pagina 5">
            <a:extLst>
              <a:ext uri="{FF2B5EF4-FFF2-40B4-BE49-F238E27FC236}">
                <a16:creationId xmlns="" xmlns:a16="http://schemas.microsoft.com/office/drawing/2014/main" id="{01A6B0F2-8A9F-40D8-A005-23DA12DB6E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9245561D-DDD1-4C4C-A0A6-7E1E61946504}"/>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78128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3" descr="Immagine che contiene clipart&#10;&#10;Descrizione generata automaticamente">
            <a:extLst>
              <a:ext uri="{FF2B5EF4-FFF2-40B4-BE49-F238E27FC236}">
                <a16:creationId xmlns="" xmlns:a16="http://schemas.microsoft.com/office/drawing/2014/main" id="{CD70090F-8BC8-402E-B289-91AA071EF0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03194" y="7678"/>
            <a:ext cx="2388806" cy="627062"/>
          </a:xfrm>
          <a:prstGeom prst="rect">
            <a:avLst/>
          </a:prstGeom>
          <a:ln w="12700">
            <a:noFill/>
          </a:ln>
        </p:spPr>
      </p:pic>
      <p:sp>
        <p:nvSpPr>
          <p:cNvPr id="2" name="Segnaposto titolo 1">
            <a:extLst>
              <a:ext uri="{FF2B5EF4-FFF2-40B4-BE49-F238E27FC236}">
                <a16:creationId xmlns="" xmlns:a16="http://schemas.microsoft.com/office/drawing/2014/main" id="{682A18EB-3646-4DF6-96AB-7AB1EA428B48}"/>
              </a:ext>
            </a:extLst>
          </p:cNvPr>
          <p:cNvSpPr>
            <a:spLocks noGrp="1"/>
          </p:cNvSpPr>
          <p:nvPr>
            <p:ph type="title"/>
          </p:nvPr>
        </p:nvSpPr>
        <p:spPr>
          <a:xfrm>
            <a:off x="838200" y="634740"/>
            <a:ext cx="10515600" cy="1055948"/>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 xmlns:a16="http://schemas.microsoft.com/office/drawing/2014/main" id="{038B7FB0-0F27-4683-BF57-8BE41D0E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 xmlns:a16="http://schemas.microsoft.com/office/drawing/2014/main" id="{718A4E60-CA63-42AE-92B5-C999640DB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D4888"/>
                </a:solidFill>
              </a:defRPr>
            </a:lvl1pPr>
          </a:lstStyle>
          <a:p>
            <a:fld id="{90F22D52-6D45-40A7-A171-7E58B6603C06}" type="datetime1">
              <a:rPr lang="en-US" smtClean="0"/>
              <a:t>1/25/2023</a:t>
            </a:fld>
            <a:endParaRPr lang="it-IT" dirty="0"/>
          </a:p>
        </p:txBody>
      </p:sp>
      <p:sp>
        <p:nvSpPr>
          <p:cNvPr id="5" name="Segnaposto piè di pagina 4">
            <a:extLst>
              <a:ext uri="{FF2B5EF4-FFF2-40B4-BE49-F238E27FC236}">
                <a16:creationId xmlns="" xmlns:a16="http://schemas.microsoft.com/office/drawing/2014/main" id="{9736839B-8FF1-49DC-83FB-25BB2E9F9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D4888"/>
                </a:solidFill>
              </a:defRPr>
            </a:lvl1pPr>
          </a:lstStyle>
          <a:p>
            <a:endParaRPr lang="it-IT" dirty="0"/>
          </a:p>
        </p:txBody>
      </p:sp>
      <p:sp>
        <p:nvSpPr>
          <p:cNvPr id="6" name="Segnaposto numero diapositiva 5">
            <a:extLst>
              <a:ext uri="{FF2B5EF4-FFF2-40B4-BE49-F238E27FC236}">
                <a16:creationId xmlns="" xmlns:a16="http://schemas.microsoft.com/office/drawing/2014/main" id="{9A55F0AE-D811-491E-B64E-20492DABE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D4888"/>
                </a:solidFill>
              </a:defRPr>
            </a:lvl1pPr>
          </a:lstStyle>
          <a:p>
            <a:fld id="{7ADC2682-86E0-43EF-9663-C77056E8D387}" type="slidenum">
              <a:rPr lang="it-IT" smtClean="0"/>
              <a:pPr/>
              <a:t>‹N›</a:t>
            </a:fld>
            <a:endParaRPr lang="it-IT" dirty="0"/>
          </a:p>
        </p:txBody>
      </p:sp>
    </p:spTree>
    <p:extLst>
      <p:ext uri="{BB962C8B-B14F-4D97-AF65-F5344CB8AC3E}">
        <p14:creationId xmlns:p14="http://schemas.microsoft.com/office/powerpoint/2010/main" val="198946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0.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49.jpeg"/><Relationship Id="rId5" Type="http://schemas.openxmlformats.org/officeDocument/2006/relationships/image" Target="../media/image44.tiff"/><Relationship Id="rId10" Type="http://schemas.openxmlformats.org/officeDocument/2006/relationships/image" Target="../media/image48.jpeg"/><Relationship Id="rId4" Type="http://schemas.openxmlformats.org/officeDocument/2006/relationships/image" Target="../media/image43.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4.png"/><Relationship Id="rId5" Type="http://schemas.openxmlformats.org/officeDocument/2006/relationships/image" Target="../media/image45.jpeg"/><Relationship Id="rId10" Type="http://schemas.microsoft.com/office/2007/relationships/hdphoto" Target="../media/hdphoto3.wdp"/><Relationship Id="rId4" Type="http://schemas.openxmlformats.org/officeDocument/2006/relationships/image" Target="../media/image44.tiff"/><Relationship Id="rId9" Type="http://schemas.openxmlformats.org/officeDocument/2006/relationships/image" Target="../media/image53.png"/><Relationship Id="rId1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5.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4.jpeg"/><Relationship Id="rId5" Type="http://schemas.openxmlformats.org/officeDocument/2006/relationships/image" Target="../media/image61.jpeg"/><Relationship Id="rId10" Type="http://schemas.openxmlformats.org/officeDocument/2006/relationships/image" Target="../media/image46.jpeg"/><Relationship Id="rId4" Type="http://schemas.openxmlformats.org/officeDocument/2006/relationships/image" Target="../media/image60.jpeg"/><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hart" Target="../charts/chart1.xml"/><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9.jpeg"/><Relationship Id="rId10" Type="http://schemas.openxmlformats.org/officeDocument/2006/relationships/image" Target="../media/image83.png"/><Relationship Id="rId4" Type="http://schemas.openxmlformats.org/officeDocument/2006/relationships/image" Target="../media/image75.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C604D8-36CA-4CA4-81FF-BB6FCF54979A}"/>
              </a:ext>
            </a:extLst>
          </p:cNvPr>
          <p:cNvSpPr>
            <a:spLocks noGrp="1"/>
          </p:cNvSpPr>
          <p:nvPr>
            <p:ph type="ctrTitle"/>
          </p:nvPr>
        </p:nvSpPr>
        <p:spPr>
          <a:xfrm>
            <a:off x="1524000" y="2121166"/>
            <a:ext cx="9144000" cy="1890997"/>
          </a:xfrm>
        </p:spPr>
        <p:txBody>
          <a:bodyPr/>
          <a:lstStyle/>
          <a:p>
            <a:r>
              <a:rPr lang="en-US" b="1" dirty="0"/>
              <a:t>The Integrated Gamma Station</a:t>
            </a:r>
          </a:p>
        </p:txBody>
      </p:sp>
      <p:sp>
        <p:nvSpPr>
          <p:cNvPr id="4" name="Text Placeholder 3">
            <a:extLst>
              <a:ext uri="{FF2B5EF4-FFF2-40B4-BE49-F238E27FC236}">
                <a16:creationId xmlns="" xmlns:a16="http://schemas.microsoft.com/office/drawing/2014/main" id="{49AC6A6D-A10E-493E-836E-D0E9C7C58259}"/>
              </a:ext>
            </a:extLst>
          </p:cNvPr>
          <p:cNvSpPr>
            <a:spLocks noGrp="1"/>
          </p:cNvSpPr>
          <p:nvPr>
            <p:ph type="body" sz="quarter" idx="10"/>
          </p:nvPr>
        </p:nvSpPr>
        <p:spPr/>
        <p:txBody>
          <a:bodyPr>
            <a:normAutofit lnSpcReduction="10000"/>
          </a:bodyPr>
          <a:lstStyle/>
          <a:p>
            <a:r>
              <a:rPr lang="en-US" dirty="0"/>
              <a:t>Rome, 2023 January 25</a:t>
            </a:r>
            <a:r>
              <a:rPr lang="en-US" baseline="30000" dirty="0"/>
              <a:t>th</a:t>
            </a:r>
            <a:endParaRPr lang="en-US" dirty="0"/>
          </a:p>
          <a:p>
            <a:r>
              <a:rPr lang="en-US" dirty="0"/>
              <a:t>Luigi Lepore</a:t>
            </a:r>
          </a:p>
        </p:txBody>
      </p:sp>
    </p:spTree>
    <p:extLst>
      <p:ext uri="{BB962C8B-B14F-4D97-AF65-F5344CB8AC3E}">
        <p14:creationId xmlns:p14="http://schemas.microsoft.com/office/powerpoint/2010/main" val="2033855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 xmlns:a16="http://schemas.microsoft.com/office/drawing/2014/main" id="{AEC1591F-5EB4-4EA5-82FD-2FA653397EA9}"/>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egnaposto numero diapositiva 4">
            <a:extLst>
              <a:ext uri="{FF2B5EF4-FFF2-40B4-BE49-F238E27FC236}">
                <a16:creationId xmlns="" xmlns:a16="http://schemas.microsoft.com/office/drawing/2014/main" id="{03ADF7C7-F9EE-4AA9-8BA9-22440AFFD084}"/>
              </a:ext>
            </a:extLst>
          </p:cNvPr>
          <p:cNvSpPr>
            <a:spLocks noGrp="1"/>
          </p:cNvSpPr>
          <p:nvPr>
            <p:ph type="sldNum" sz="quarter" idx="12"/>
          </p:nvPr>
        </p:nvSpPr>
        <p:spPr/>
        <p:txBody>
          <a:bodyPr/>
          <a:lstStyle/>
          <a:p>
            <a:fld id="{7ADC2682-86E0-43EF-9663-C77056E8D387}" type="slidenum">
              <a:rPr lang="it-IT" smtClean="0"/>
              <a:t>10</a:t>
            </a:fld>
            <a:endParaRPr lang="it-IT"/>
          </a:p>
        </p:txBody>
      </p:sp>
      <p:sp>
        <p:nvSpPr>
          <p:cNvPr id="7" name="Segnaposto contenuto 2">
            <a:extLst>
              <a:ext uri="{FF2B5EF4-FFF2-40B4-BE49-F238E27FC236}">
                <a16:creationId xmlns="" xmlns:a16="http://schemas.microsoft.com/office/drawing/2014/main" id="{56E9041F-94B5-5AEC-AFF1-FBE386F39989}"/>
              </a:ext>
            </a:extLst>
          </p:cNvPr>
          <p:cNvSpPr>
            <a:spLocks noGrp="1"/>
          </p:cNvSpPr>
          <p:nvPr>
            <p:ph idx="1"/>
          </p:nvPr>
        </p:nvSpPr>
        <p:spPr>
          <a:xfrm>
            <a:off x="390045" y="1690688"/>
            <a:ext cx="7292485" cy="3063107"/>
          </a:xfrm>
        </p:spPr>
        <p:txBody>
          <a:bodyPr>
            <a:normAutofit/>
          </a:bodyPr>
          <a:lstStyle/>
          <a:p>
            <a:r>
              <a:rPr lang="en-US" dirty="0"/>
              <a:t>Tripod support system developed</a:t>
            </a:r>
          </a:p>
          <a:p>
            <a:pPr lvl="1"/>
            <a:r>
              <a:rPr lang="en-US" dirty="0"/>
              <a:t>First prototype developed</a:t>
            </a:r>
          </a:p>
          <a:p>
            <a:r>
              <a:rPr lang="en-US" dirty="0"/>
              <a:t>Collimator for fixed measurement developed</a:t>
            </a:r>
          </a:p>
          <a:p>
            <a:pPr lvl="1"/>
            <a:r>
              <a:rPr lang="en-US" dirty="0"/>
              <a:t>MCNP simulations performed</a:t>
            </a:r>
          </a:p>
          <a:p>
            <a:pPr lvl="1"/>
            <a:r>
              <a:rPr lang="en-US" dirty="0"/>
              <a:t>Geometry and material identified</a:t>
            </a:r>
          </a:p>
          <a:p>
            <a:pPr lvl="1"/>
            <a:r>
              <a:rPr lang="en-US" dirty="0"/>
              <a:t>Collimator supplier identified</a:t>
            </a:r>
          </a:p>
          <a:p>
            <a:pPr lvl="1"/>
            <a:r>
              <a:rPr lang="en-US" dirty="0"/>
              <a:t>Collimation kit purchased</a:t>
            </a:r>
            <a:endParaRPr lang="en-US" i="1" dirty="0"/>
          </a:p>
        </p:txBody>
      </p:sp>
      <p:pic>
        <p:nvPicPr>
          <p:cNvPr id="9" name="Immagine 8" descr="Immagine che contiene giocattolo, computer, tavolo&#10;&#10;Descrizione generata automaticamente">
            <a:extLst>
              <a:ext uri="{FF2B5EF4-FFF2-40B4-BE49-F238E27FC236}">
                <a16:creationId xmlns="" xmlns:a16="http://schemas.microsoft.com/office/drawing/2014/main" id="{CAF0D9B3-1319-292D-8738-D02989424E07}"/>
              </a:ext>
            </a:extLst>
          </p:cNvPr>
          <p:cNvPicPr>
            <a:picLocks noChangeAspect="1"/>
          </p:cNvPicPr>
          <p:nvPr/>
        </p:nvPicPr>
        <p:blipFill>
          <a:blip r:embed="rId2" cstate="print">
            <a:clrChange>
              <a:clrFrom>
                <a:srgbClr val="FAFBFB"/>
              </a:clrFrom>
              <a:clrTo>
                <a:srgbClr val="FAFBFB">
                  <a:alpha val="0"/>
                </a:srgbClr>
              </a:clrTo>
            </a:clrChange>
            <a:extLst>
              <a:ext uri="{28A0092B-C50C-407E-A947-70E740481C1C}">
                <a14:useLocalDpi xmlns:a14="http://schemas.microsoft.com/office/drawing/2010/main" val="0"/>
              </a:ext>
            </a:extLst>
          </a:blip>
          <a:stretch>
            <a:fillRect/>
          </a:stretch>
        </p:blipFill>
        <p:spPr>
          <a:xfrm>
            <a:off x="4486501" y="4945788"/>
            <a:ext cx="1538018" cy="1727792"/>
          </a:xfrm>
          <a:prstGeom prst="rect">
            <a:avLst/>
          </a:prstGeom>
        </p:spPr>
      </p:pic>
      <p:pic>
        <p:nvPicPr>
          <p:cNvPr id="11" name="Immagine 10" descr="Immagine che contiene giocattolo&#10;&#10;Descrizione generata automaticamente">
            <a:extLst>
              <a:ext uri="{FF2B5EF4-FFF2-40B4-BE49-F238E27FC236}">
                <a16:creationId xmlns="" xmlns:a16="http://schemas.microsoft.com/office/drawing/2014/main" id="{A110B771-5FF2-FFE2-D208-2832BA07BB83}"/>
              </a:ext>
            </a:extLst>
          </p:cNvPr>
          <p:cNvPicPr>
            <a:picLocks noChangeAspect="1"/>
          </p:cNvPicPr>
          <p:nvPr/>
        </p:nvPicPr>
        <p:blipFill>
          <a:blip r:embed="rId3" cstate="print">
            <a:clrChange>
              <a:clrFrom>
                <a:srgbClr val="FAFBFB"/>
              </a:clrFrom>
              <a:clrTo>
                <a:srgbClr val="FAFBFB">
                  <a:alpha val="0"/>
                </a:srgbClr>
              </a:clrTo>
            </a:clrChange>
            <a:extLst>
              <a:ext uri="{28A0092B-C50C-407E-A947-70E740481C1C}">
                <a14:useLocalDpi xmlns:a14="http://schemas.microsoft.com/office/drawing/2010/main" val="0"/>
              </a:ext>
            </a:extLst>
          </a:blip>
          <a:stretch>
            <a:fillRect/>
          </a:stretch>
        </p:blipFill>
        <p:spPr>
          <a:xfrm>
            <a:off x="5397388" y="3484101"/>
            <a:ext cx="1491264" cy="1859694"/>
          </a:xfrm>
          <a:prstGeom prst="rect">
            <a:avLst/>
          </a:prstGeom>
        </p:spPr>
      </p:pic>
      <p:pic>
        <p:nvPicPr>
          <p:cNvPr id="13" name="Immagine 12">
            <a:extLst>
              <a:ext uri="{FF2B5EF4-FFF2-40B4-BE49-F238E27FC236}">
                <a16:creationId xmlns="" xmlns:a16="http://schemas.microsoft.com/office/drawing/2014/main" id="{B7E96510-ADE7-AE88-4059-299FF8FDE10A}"/>
              </a:ext>
            </a:extLst>
          </p:cNvPr>
          <p:cNvPicPr>
            <a:picLocks noChangeAspect="1"/>
          </p:cNvPicPr>
          <p:nvPr/>
        </p:nvPicPr>
        <p:blipFill rotWithShape="1">
          <a:blip r:embed="rId4"/>
          <a:srcRect l="14203" b="1991"/>
          <a:stretch/>
        </p:blipFill>
        <p:spPr>
          <a:xfrm>
            <a:off x="8424910" y="1302292"/>
            <a:ext cx="2864938" cy="4363619"/>
          </a:xfrm>
          <a:prstGeom prst="rect">
            <a:avLst/>
          </a:prstGeom>
        </p:spPr>
      </p:pic>
      <p:pic>
        <p:nvPicPr>
          <p:cNvPr id="14" name="Immagine 13">
            <a:extLst>
              <a:ext uri="{FF2B5EF4-FFF2-40B4-BE49-F238E27FC236}">
                <a16:creationId xmlns="" xmlns:a16="http://schemas.microsoft.com/office/drawing/2014/main" id="{884017AE-FF29-5D92-447D-C99E350F5CEF}"/>
              </a:ext>
            </a:extLst>
          </p:cNvPr>
          <p:cNvPicPr>
            <a:picLocks noChangeAspect="1"/>
          </p:cNvPicPr>
          <p:nvPr/>
        </p:nvPicPr>
        <p:blipFill>
          <a:blip r:embed="rId5"/>
          <a:stretch>
            <a:fillRect/>
          </a:stretch>
        </p:blipFill>
        <p:spPr>
          <a:xfrm>
            <a:off x="7030530" y="3672670"/>
            <a:ext cx="1954051" cy="2605402"/>
          </a:xfrm>
          <a:prstGeom prst="rect">
            <a:avLst/>
          </a:prstGeom>
        </p:spPr>
      </p:pic>
      <p:pic>
        <p:nvPicPr>
          <p:cNvPr id="15" name="Immagine 14">
            <a:extLst>
              <a:ext uri="{FF2B5EF4-FFF2-40B4-BE49-F238E27FC236}">
                <a16:creationId xmlns="" xmlns:a16="http://schemas.microsoft.com/office/drawing/2014/main" id="{A2EF7C61-E370-A00D-CB51-B6A8C868F76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439" y="5082961"/>
            <a:ext cx="2513663" cy="1334364"/>
          </a:xfrm>
          <a:prstGeom prst="rect">
            <a:avLst/>
          </a:prstGeom>
          <a:noFill/>
          <a:ln>
            <a:noFill/>
          </a:ln>
        </p:spPr>
      </p:pic>
      <p:pic>
        <p:nvPicPr>
          <p:cNvPr id="16" name="Immagine 15">
            <a:extLst>
              <a:ext uri="{FF2B5EF4-FFF2-40B4-BE49-F238E27FC236}">
                <a16:creationId xmlns="" xmlns:a16="http://schemas.microsoft.com/office/drawing/2014/main" id="{DDEB8609-722D-668A-11CD-85EC7FECAD23}"/>
              </a:ext>
            </a:extLst>
          </p:cNvPr>
          <p:cNvPicPr/>
          <p:nvPr/>
        </p:nvPicPr>
        <p:blipFill>
          <a:blip r:embed="rId7"/>
          <a:stretch>
            <a:fillRect/>
          </a:stretch>
        </p:blipFill>
        <p:spPr>
          <a:xfrm>
            <a:off x="2378582" y="4724373"/>
            <a:ext cx="2018418" cy="1195600"/>
          </a:xfrm>
          <a:prstGeom prst="rect">
            <a:avLst/>
          </a:prstGeom>
        </p:spPr>
      </p:pic>
      <p:sp>
        <p:nvSpPr>
          <p:cNvPr id="8" name="Titolo 1">
            <a:extLst>
              <a:ext uri="{FF2B5EF4-FFF2-40B4-BE49-F238E27FC236}">
                <a16:creationId xmlns="" xmlns:a16="http://schemas.microsoft.com/office/drawing/2014/main" id="{438823D3-0326-7CA3-A3CD-DF3E0927CB69}"/>
              </a:ext>
            </a:extLst>
          </p:cNvPr>
          <p:cNvSpPr txBox="1">
            <a:spLocks/>
          </p:cNvSpPr>
          <p:nvPr/>
        </p:nvSpPr>
        <p:spPr>
          <a:xfrm>
            <a:off x="390045" y="246344"/>
            <a:ext cx="10515600"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RadHAND Overall Development</a:t>
            </a:r>
            <a:endParaRPr lang="it-IT" dirty="0"/>
          </a:p>
        </p:txBody>
      </p:sp>
      <p:sp>
        <p:nvSpPr>
          <p:cNvPr id="12" name="CasellaDiTesto 11">
            <a:extLst>
              <a:ext uri="{FF2B5EF4-FFF2-40B4-BE49-F238E27FC236}">
                <a16:creationId xmlns="" xmlns:a16="http://schemas.microsoft.com/office/drawing/2014/main" id="{AC924817-61F1-2407-7D93-664C2E36B995}"/>
              </a:ext>
            </a:extLst>
          </p:cNvPr>
          <p:cNvSpPr txBox="1"/>
          <p:nvPr/>
        </p:nvSpPr>
        <p:spPr>
          <a:xfrm>
            <a:off x="390044" y="1040682"/>
            <a:ext cx="8034865" cy="523220"/>
          </a:xfrm>
          <a:prstGeom prst="rect">
            <a:avLst/>
          </a:prstGeom>
          <a:noFill/>
        </p:spPr>
        <p:txBody>
          <a:bodyPr wrap="square">
            <a:spAutoFit/>
          </a:bodyPr>
          <a:lstStyle/>
          <a:p>
            <a:pPr marL="0" indent="0">
              <a:buNone/>
            </a:pPr>
            <a:r>
              <a:rPr lang="en-US" sz="2800" dirty="0">
                <a:solidFill>
                  <a:srgbClr val="3D4888"/>
                </a:solidFill>
              </a:rPr>
              <a:t>HW integration… </a:t>
            </a:r>
            <a:r>
              <a:rPr lang="en-US" sz="2800" i="1" dirty="0">
                <a:solidFill>
                  <a:srgbClr val="3D4888"/>
                </a:solidFill>
              </a:rPr>
              <a:t>Feasibility</a:t>
            </a:r>
            <a:r>
              <a:rPr lang="en-US" sz="2800" i="1" dirty="0"/>
              <a:t> </a:t>
            </a:r>
            <a:r>
              <a:rPr lang="en-US" sz="2800" i="1" dirty="0" smtClean="0">
                <a:solidFill>
                  <a:srgbClr val="3D4888"/>
                </a:solidFill>
              </a:rPr>
              <a:t>Study… the beginning</a:t>
            </a:r>
            <a:endParaRPr lang="en-US" sz="2800" i="1" dirty="0">
              <a:solidFill>
                <a:srgbClr val="3D4888"/>
              </a:solidFill>
            </a:endParaRPr>
          </a:p>
        </p:txBody>
      </p:sp>
    </p:spTree>
    <p:extLst>
      <p:ext uri="{BB962C8B-B14F-4D97-AF65-F5344CB8AC3E}">
        <p14:creationId xmlns:p14="http://schemas.microsoft.com/office/powerpoint/2010/main" val="2589275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 xmlns:a16="http://schemas.microsoft.com/office/drawing/2014/main" id="{AEC1591F-5EB4-4EA5-82FD-2FA653397EA9}"/>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egnaposto numero diapositiva 4">
            <a:extLst>
              <a:ext uri="{FF2B5EF4-FFF2-40B4-BE49-F238E27FC236}">
                <a16:creationId xmlns="" xmlns:a16="http://schemas.microsoft.com/office/drawing/2014/main" id="{03ADF7C7-F9EE-4AA9-8BA9-22440AFFD084}"/>
              </a:ext>
            </a:extLst>
          </p:cNvPr>
          <p:cNvSpPr>
            <a:spLocks noGrp="1"/>
          </p:cNvSpPr>
          <p:nvPr>
            <p:ph type="sldNum" sz="quarter" idx="12"/>
          </p:nvPr>
        </p:nvSpPr>
        <p:spPr/>
        <p:txBody>
          <a:bodyPr/>
          <a:lstStyle/>
          <a:p>
            <a:fld id="{7ADC2682-86E0-43EF-9663-C77056E8D387}" type="slidenum">
              <a:rPr lang="it-IT" smtClean="0"/>
              <a:t>11</a:t>
            </a:fld>
            <a:endParaRPr lang="it-IT"/>
          </a:p>
        </p:txBody>
      </p:sp>
      <p:sp>
        <p:nvSpPr>
          <p:cNvPr id="6" name="Titolo 1">
            <a:extLst>
              <a:ext uri="{FF2B5EF4-FFF2-40B4-BE49-F238E27FC236}">
                <a16:creationId xmlns="" xmlns:a16="http://schemas.microsoft.com/office/drawing/2014/main" id="{43C67231-2EEA-3EDB-766B-1508102FD7BE}"/>
              </a:ext>
            </a:extLst>
          </p:cNvPr>
          <p:cNvSpPr txBox="1">
            <a:spLocks/>
          </p:cNvSpPr>
          <p:nvPr/>
        </p:nvSpPr>
        <p:spPr>
          <a:xfrm>
            <a:off x="390045" y="330590"/>
            <a:ext cx="8957155"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RadHAND Overall Development</a:t>
            </a:r>
            <a:endParaRPr lang="it-IT" dirty="0"/>
          </a:p>
        </p:txBody>
      </p:sp>
      <p:pic>
        <p:nvPicPr>
          <p:cNvPr id="9" name="Immagine 8" descr="Immagine che contiene mugnaio&#10;&#10;Descrizione generata automaticamente">
            <a:extLst>
              <a:ext uri="{FF2B5EF4-FFF2-40B4-BE49-F238E27FC236}">
                <a16:creationId xmlns="" xmlns:a16="http://schemas.microsoft.com/office/drawing/2014/main" id="{7935E1A0-59C0-4711-F911-1BD13F600E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84" t="15841" r="-2" b="6310"/>
          <a:stretch/>
        </p:blipFill>
        <p:spPr>
          <a:xfrm rot="5400000">
            <a:off x="-704326" y="2191178"/>
            <a:ext cx="5140874" cy="3360531"/>
          </a:xfrm>
          <a:prstGeom prst="rect">
            <a:avLst/>
          </a:prstGeom>
        </p:spPr>
      </p:pic>
      <p:pic>
        <p:nvPicPr>
          <p:cNvPr id="11" name="Immagine 10" descr="Immagine che contiene testo, mugnaio, ingombro&#10;&#10;Descrizione generata automaticamente">
            <a:extLst>
              <a:ext uri="{FF2B5EF4-FFF2-40B4-BE49-F238E27FC236}">
                <a16:creationId xmlns="" xmlns:a16="http://schemas.microsoft.com/office/drawing/2014/main" id="{B06D1504-E8CD-155C-6318-7C8BDE1356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16" t="2514" r="22833" b="2516"/>
          <a:stretch/>
        </p:blipFill>
        <p:spPr>
          <a:xfrm>
            <a:off x="3733373" y="1301006"/>
            <a:ext cx="3150500" cy="5140875"/>
          </a:xfrm>
          <a:prstGeom prst="rect">
            <a:avLst/>
          </a:prstGeom>
        </p:spPr>
      </p:pic>
      <p:sp>
        <p:nvSpPr>
          <p:cNvPr id="16" name="Segnaposto contenuto 2">
            <a:extLst>
              <a:ext uri="{FF2B5EF4-FFF2-40B4-BE49-F238E27FC236}">
                <a16:creationId xmlns="" xmlns:a16="http://schemas.microsoft.com/office/drawing/2014/main" id="{D88C0DAF-97B0-8549-DCD1-87B1368FCF91}"/>
              </a:ext>
            </a:extLst>
          </p:cNvPr>
          <p:cNvSpPr>
            <a:spLocks noGrp="1"/>
          </p:cNvSpPr>
          <p:nvPr>
            <p:ph idx="1"/>
          </p:nvPr>
        </p:nvSpPr>
        <p:spPr>
          <a:xfrm>
            <a:off x="7190966" y="1213291"/>
            <a:ext cx="3949604" cy="1425261"/>
          </a:xfrm>
        </p:spPr>
        <p:txBody>
          <a:bodyPr>
            <a:normAutofit/>
          </a:bodyPr>
          <a:lstStyle/>
          <a:p>
            <a:pPr marL="0" indent="0">
              <a:buNone/>
            </a:pPr>
            <a:r>
              <a:rPr lang="en-US" dirty="0"/>
              <a:t>HW integration… </a:t>
            </a:r>
            <a:r>
              <a:rPr lang="en-US" i="1" dirty="0"/>
              <a:t>Realization and Installation</a:t>
            </a:r>
          </a:p>
          <a:p>
            <a:pPr marL="457200" lvl="1" indent="0">
              <a:buNone/>
            </a:pPr>
            <a:endParaRPr lang="en-US" dirty="0"/>
          </a:p>
          <a:p>
            <a:pPr lvl="1"/>
            <a:endParaRPr lang="en-US" dirty="0"/>
          </a:p>
        </p:txBody>
      </p:sp>
      <p:pic>
        <p:nvPicPr>
          <p:cNvPr id="18" name="Immagine 17" descr="Immagine che contiene interni, mugnaio&#10;&#10;Descrizione generata automaticamente">
            <a:extLst>
              <a:ext uri="{FF2B5EF4-FFF2-40B4-BE49-F238E27FC236}">
                <a16:creationId xmlns="" xmlns:a16="http://schemas.microsoft.com/office/drawing/2014/main" id="{84BD5070-3FF0-CF1B-695C-271E1FF3B7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12" t="13433" r="32324" b="2"/>
          <a:stretch/>
        </p:blipFill>
        <p:spPr>
          <a:xfrm rot="5400000">
            <a:off x="7267159" y="1947093"/>
            <a:ext cx="1954484" cy="2347065"/>
          </a:xfrm>
          <a:prstGeom prst="rect">
            <a:avLst/>
          </a:prstGeom>
        </p:spPr>
      </p:pic>
      <p:pic>
        <p:nvPicPr>
          <p:cNvPr id="22" name="Immagine 21">
            <a:extLst>
              <a:ext uri="{FF2B5EF4-FFF2-40B4-BE49-F238E27FC236}">
                <a16:creationId xmlns="" xmlns:a16="http://schemas.microsoft.com/office/drawing/2014/main" id="{8C18DB91-0C79-A4CB-841C-F1BE7F3EEC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8400" y="4199389"/>
            <a:ext cx="4353067" cy="2448600"/>
          </a:xfrm>
          <a:prstGeom prst="rect">
            <a:avLst/>
          </a:prstGeom>
        </p:spPr>
      </p:pic>
    </p:spTree>
    <p:extLst>
      <p:ext uri="{BB962C8B-B14F-4D97-AF65-F5344CB8AC3E}">
        <p14:creationId xmlns:p14="http://schemas.microsoft.com/office/powerpoint/2010/main" val="3359948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 xmlns:a16="http://schemas.microsoft.com/office/drawing/2014/main" id="{7D7F9248-1825-A501-3B24-67C9FD7F32B0}"/>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egnaposto numero diapositiva 4">
            <a:extLst>
              <a:ext uri="{FF2B5EF4-FFF2-40B4-BE49-F238E27FC236}">
                <a16:creationId xmlns="" xmlns:a16="http://schemas.microsoft.com/office/drawing/2014/main" id="{010BD801-E941-DB57-7943-F332AE0BFADC}"/>
              </a:ext>
            </a:extLst>
          </p:cNvPr>
          <p:cNvSpPr>
            <a:spLocks noGrp="1"/>
          </p:cNvSpPr>
          <p:nvPr>
            <p:ph type="sldNum" sz="quarter" idx="12"/>
          </p:nvPr>
        </p:nvSpPr>
        <p:spPr/>
        <p:txBody>
          <a:bodyPr/>
          <a:lstStyle/>
          <a:p>
            <a:fld id="{7ADC2682-86E0-43EF-9663-C77056E8D387}" type="slidenum">
              <a:rPr lang="it-IT" smtClean="0"/>
              <a:t>12</a:t>
            </a:fld>
            <a:endParaRPr lang="it-IT"/>
          </a:p>
        </p:txBody>
      </p:sp>
      <p:pic>
        <p:nvPicPr>
          <p:cNvPr id="6" name="Immagine 5" descr="Immagine che contiene testo, interni, letto&#10;&#10;Descrizione generata automaticamente">
            <a:extLst>
              <a:ext uri="{FF2B5EF4-FFF2-40B4-BE49-F238E27FC236}">
                <a16:creationId xmlns="" xmlns:a16="http://schemas.microsoft.com/office/drawing/2014/main" id="{1D016392-0AB1-AE4C-BA2A-2378AE652E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92" b="5"/>
          <a:stretch/>
        </p:blipFill>
        <p:spPr>
          <a:xfrm>
            <a:off x="8315665" y="1005962"/>
            <a:ext cx="3333069" cy="2755742"/>
          </a:xfrm>
          <a:prstGeom prst="rect">
            <a:avLst/>
          </a:prstGeom>
        </p:spPr>
      </p:pic>
      <p:pic>
        <p:nvPicPr>
          <p:cNvPr id="9" name="Immagine 8" descr="Immagine che contiene testo, interni, computer, elettronico&#10;&#10;Descrizione generata automaticamente">
            <a:extLst>
              <a:ext uri="{FF2B5EF4-FFF2-40B4-BE49-F238E27FC236}">
                <a16:creationId xmlns="" xmlns:a16="http://schemas.microsoft.com/office/drawing/2014/main" id="{5033A4A1-767C-71A5-864E-EC40E003C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9" t="4820" r="3199"/>
          <a:stretch/>
        </p:blipFill>
        <p:spPr>
          <a:xfrm>
            <a:off x="3734056" y="2754945"/>
            <a:ext cx="4191430" cy="2397423"/>
          </a:xfrm>
          <a:prstGeom prst="rect">
            <a:avLst/>
          </a:prstGeom>
        </p:spPr>
      </p:pic>
      <p:sp>
        <p:nvSpPr>
          <p:cNvPr id="10" name="Titolo 1">
            <a:extLst>
              <a:ext uri="{FF2B5EF4-FFF2-40B4-BE49-F238E27FC236}">
                <a16:creationId xmlns="" xmlns:a16="http://schemas.microsoft.com/office/drawing/2014/main" id="{6C3C7316-AD21-B539-D5C2-8EEA5F362228}"/>
              </a:ext>
            </a:extLst>
          </p:cNvPr>
          <p:cNvSpPr txBox="1">
            <a:spLocks/>
          </p:cNvSpPr>
          <p:nvPr/>
        </p:nvSpPr>
        <p:spPr>
          <a:xfrm>
            <a:off x="390045" y="330590"/>
            <a:ext cx="8957155"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RadHAND Overall Development</a:t>
            </a:r>
            <a:endParaRPr lang="it-IT" dirty="0"/>
          </a:p>
        </p:txBody>
      </p:sp>
      <p:sp>
        <p:nvSpPr>
          <p:cNvPr id="11" name="Segnaposto contenuto 2">
            <a:extLst>
              <a:ext uri="{FF2B5EF4-FFF2-40B4-BE49-F238E27FC236}">
                <a16:creationId xmlns="" xmlns:a16="http://schemas.microsoft.com/office/drawing/2014/main" id="{172EEE48-FEE3-D5FD-5053-499EB314DADD}"/>
              </a:ext>
            </a:extLst>
          </p:cNvPr>
          <p:cNvSpPr>
            <a:spLocks noGrp="1"/>
          </p:cNvSpPr>
          <p:nvPr>
            <p:ph idx="1"/>
          </p:nvPr>
        </p:nvSpPr>
        <p:spPr>
          <a:xfrm>
            <a:off x="390045" y="1320674"/>
            <a:ext cx="7670222" cy="2108326"/>
          </a:xfrm>
        </p:spPr>
        <p:txBody>
          <a:bodyPr>
            <a:normAutofit/>
          </a:bodyPr>
          <a:lstStyle/>
          <a:p>
            <a:r>
              <a:rPr lang="en-US" b="1" dirty="0"/>
              <a:t>System movement </a:t>
            </a:r>
            <a:r>
              <a:rPr lang="en-US" dirty="0"/>
              <a:t>via a touch panel display</a:t>
            </a:r>
          </a:p>
          <a:p>
            <a:r>
              <a:rPr lang="en-US" b="1" dirty="0"/>
              <a:t>RadHAND</a:t>
            </a:r>
            <a:r>
              <a:rPr lang="en-US" dirty="0"/>
              <a:t> SW </a:t>
            </a:r>
            <a:r>
              <a:rPr lang="en-US" b="1" dirty="0"/>
              <a:t>remotely controlled </a:t>
            </a:r>
            <a:r>
              <a:rPr lang="en-US" dirty="0"/>
              <a:t>from Web </a:t>
            </a:r>
            <a:r>
              <a:rPr lang="en-US" dirty="0" smtClean="0"/>
              <a:t>Interface and National Instruments control software</a:t>
            </a:r>
            <a:endParaRPr lang="en-US" dirty="0"/>
          </a:p>
          <a:p>
            <a:pPr lvl="1"/>
            <a:endParaRPr lang="en-US" dirty="0"/>
          </a:p>
        </p:txBody>
      </p:sp>
      <p:pic>
        <p:nvPicPr>
          <p:cNvPr id="8" name="Immagine 7" descr="Immagine che contiene testo, computer, elettronico&#10;&#10;Descrizione generata automaticamente">
            <a:extLst>
              <a:ext uri="{FF2B5EF4-FFF2-40B4-BE49-F238E27FC236}">
                <a16:creationId xmlns="" xmlns:a16="http://schemas.microsoft.com/office/drawing/2014/main" id="{6C58056E-12A8-11AB-7E6E-CA99A51B6C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99" t="4820" r="5278"/>
          <a:stretch/>
        </p:blipFill>
        <p:spPr>
          <a:xfrm>
            <a:off x="290295" y="3926433"/>
            <a:ext cx="4191430" cy="2451871"/>
          </a:xfrm>
          <a:prstGeom prst="rect">
            <a:avLst/>
          </a:prstGeom>
        </p:spPr>
      </p:pic>
      <p:pic>
        <p:nvPicPr>
          <p:cNvPr id="7" name="Immagine 6">
            <a:extLst>
              <a:ext uri="{FF2B5EF4-FFF2-40B4-BE49-F238E27FC236}">
                <a16:creationId xmlns="" xmlns:a16="http://schemas.microsoft.com/office/drawing/2014/main" id="{38AA35B3-93A8-ECD9-932C-62FB943B29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17" r="6875"/>
          <a:stretch/>
        </p:blipFill>
        <p:spPr>
          <a:xfrm>
            <a:off x="7663147" y="3953656"/>
            <a:ext cx="3368106" cy="2519082"/>
          </a:xfrm>
          <a:prstGeom prst="rect">
            <a:avLst/>
          </a:prstGeom>
        </p:spPr>
      </p:pic>
    </p:spTree>
    <p:extLst>
      <p:ext uri="{BB962C8B-B14F-4D97-AF65-F5344CB8AC3E}">
        <p14:creationId xmlns:p14="http://schemas.microsoft.com/office/powerpoint/2010/main" val="3663495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au 26"/>
          <p:cNvGraphicFramePr>
            <a:graphicFrameLocks noGrp="1"/>
          </p:cNvGraphicFramePr>
          <p:nvPr>
            <p:extLst>
              <p:ext uri="{D42A27DB-BD31-4B8C-83A1-F6EECF244321}">
                <p14:modId xmlns:p14="http://schemas.microsoft.com/office/powerpoint/2010/main" val="564464610"/>
              </p:ext>
            </p:extLst>
          </p:nvPr>
        </p:nvGraphicFramePr>
        <p:xfrm>
          <a:off x="302786" y="1905669"/>
          <a:ext cx="11729268" cy="4495131"/>
        </p:xfrm>
        <a:graphic>
          <a:graphicData uri="http://schemas.openxmlformats.org/drawingml/2006/table">
            <a:tbl>
              <a:tblPr firstRow="1" bandRow="1">
                <a:tableStyleId>{5C22544A-7EE6-4342-B048-85BDC9FD1C3A}</a:tableStyleId>
              </a:tblPr>
              <a:tblGrid>
                <a:gridCol w="5864634">
                  <a:extLst>
                    <a:ext uri="{9D8B030D-6E8A-4147-A177-3AD203B41FA5}">
                      <a16:colId xmlns="" xmlns:a16="http://schemas.microsoft.com/office/drawing/2014/main" val="832963616"/>
                    </a:ext>
                  </a:extLst>
                </a:gridCol>
                <a:gridCol w="5864634">
                  <a:extLst>
                    <a:ext uri="{9D8B030D-6E8A-4147-A177-3AD203B41FA5}">
                      <a16:colId xmlns="" xmlns:a16="http://schemas.microsoft.com/office/drawing/2014/main" val="2972393551"/>
                    </a:ext>
                  </a:extLst>
                </a:gridCol>
              </a:tblGrid>
              <a:tr h="4495131">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73621625"/>
                  </a:ext>
                </a:extLst>
              </a:tr>
            </a:tbl>
          </a:graphicData>
        </a:graphic>
      </p:graphicFrame>
      <p:sp>
        <p:nvSpPr>
          <p:cNvPr id="3" name="Espace réservé du contenu 2"/>
          <p:cNvSpPr>
            <a:spLocks noGrp="1"/>
          </p:cNvSpPr>
          <p:nvPr>
            <p:ph idx="1"/>
          </p:nvPr>
        </p:nvSpPr>
        <p:spPr>
          <a:xfrm>
            <a:off x="838199" y="1825625"/>
            <a:ext cx="5079023" cy="4351338"/>
          </a:xfrm>
        </p:spPr>
        <p:txBody>
          <a:bodyPr/>
          <a:lstStyle/>
          <a:p>
            <a:pPr>
              <a:buFont typeface="Wingdings" panose="05000000000000000000" pitchFamily="2" charset="2"/>
              <a:buChar char="Ø"/>
            </a:pPr>
            <a:r>
              <a:rPr lang="en-US" b="1" dirty="0">
                <a:solidFill>
                  <a:srgbClr val="00B050"/>
                </a:solidFill>
              </a:rPr>
              <a:t>Visualize</a:t>
            </a:r>
            <a:r>
              <a:rPr lang="en-US" dirty="0"/>
              <a:t> radioactive hotspots</a:t>
            </a:r>
          </a:p>
        </p:txBody>
      </p:sp>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a:xfrm>
            <a:off x="8637760" y="6356350"/>
            <a:ext cx="2743200" cy="365125"/>
          </a:xfrm>
        </p:spPr>
        <p:txBody>
          <a:bodyPr/>
          <a:lstStyle/>
          <a:p>
            <a:fld id="{7ADC2682-86E0-43EF-9663-C77056E8D387}" type="slidenum">
              <a:rPr lang="it-IT" smtClean="0"/>
              <a:t>13</a:t>
            </a:fld>
            <a:endParaRPr lang="it-IT"/>
          </a:p>
        </p:txBody>
      </p:sp>
      <p:grpSp>
        <p:nvGrpSpPr>
          <p:cNvPr id="10" name="Groupe 9"/>
          <p:cNvGrpSpPr/>
          <p:nvPr/>
        </p:nvGrpSpPr>
        <p:grpSpPr>
          <a:xfrm>
            <a:off x="1186964" y="2459667"/>
            <a:ext cx="2224454" cy="1822240"/>
            <a:chOff x="1485901" y="2433291"/>
            <a:chExt cx="2224454" cy="182224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128" y="2433291"/>
              <a:ext cx="2160000" cy="1440000"/>
            </a:xfrm>
            <a:prstGeom prst="rect">
              <a:avLst/>
            </a:prstGeom>
          </p:spPr>
        </p:pic>
        <p:sp>
          <p:nvSpPr>
            <p:cNvPr id="9" name="ZoneTexte 8"/>
            <p:cNvSpPr txBox="1"/>
            <p:nvPr/>
          </p:nvSpPr>
          <p:spPr>
            <a:xfrm>
              <a:off x="1485901" y="3886199"/>
              <a:ext cx="2224454" cy="369332"/>
            </a:xfrm>
            <a:prstGeom prst="rect">
              <a:avLst/>
            </a:prstGeom>
            <a:noFill/>
          </p:spPr>
          <p:txBody>
            <a:bodyPr wrap="square" rtlCol="0">
              <a:spAutoFit/>
            </a:bodyPr>
            <a:lstStyle/>
            <a:p>
              <a:pPr algn="ctr"/>
              <a:r>
                <a:rPr lang="en-US" dirty="0">
                  <a:solidFill>
                    <a:srgbClr val="3D4888"/>
                  </a:solidFill>
                </a:rPr>
                <a:t>Visible image</a:t>
              </a:r>
            </a:p>
          </p:txBody>
        </p:sp>
      </p:grpSp>
      <p:grpSp>
        <p:nvGrpSpPr>
          <p:cNvPr id="12" name="Groupe 11"/>
          <p:cNvGrpSpPr/>
          <p:nvPr/>
        </p:nvGrpSpPr>
        <p:grpSpPr>
          <a:xfrm>
            <a:off x="4251116" y="2446215"/>
            <a:ext cx="1650023" cy="1821039"/>
            <a:chOff x="3978553" y="2437422"/>
            <a:chExt cx="1650023" cy="1821039"/>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4290" y="2437422"/>
              <a:ext cx="1438548" cy="1439999"/>
            </a:xfrm>
            <a:prstGeom prst="rect">
              <a:avLst/>
            </a:prstGeom>
          </p:spPr>
        </p:pic>
        <p:sp>
          <p:nvSpPr>
            <p:cNvPr id="11" name="ZoneTexte 10"/>
            <p:cNvSpPr txBox="1"/>
            <p:nvPr/>
          </p:nvSpPr>
          <p:spPr>
            <a:xfrm>
              <a:off x="3978553" y="3889129"/>
              <a:ext cx="1650023" cy="369332"/>
            </a:xfrm>
            <a:prstGeom prst="rect">
              <a:avLst/>
            </a:prstGeom>
            <a:noFill/>
          </p:spPr>
          <p:txBody>
            <a:bodyPr wrap="square" rtlCol="0">
              <a:spAutoFit/>
            </a:bodyPr>
            <a:lstStyle/>
            <a:p>
              <a:pPr algn="ctr"/>
              <a:r>
                <a:rPr lang="en-US" dirty="0">
                  <a:solidFill>
                    <a:srgbClr val="3D4888"/>
                  </a:solidFill>
                </a:rPr>
                <a:t>Gamma image</a:t>
              </a:r>
            </a:p>
          </p:txBody>
        </p:sp>
      </p:grpSp>
      <p:grpSp>
        <p:nvGrpSpPr>
          <p:cNvPr id="15" name="Groupe 14"/>
          <p:cNvGrpSpPr/>
          <p:nvPr/>
        </p:nvGrpSpPr>
        <p:grpSpPr>
          <a:xfrm>
            <a:off x="2700740" y="4633546"/>
            <a:ext cx="2261054" cy="1834714"/>
            <a:chOff x="2434039" y="4642339"/>
            <a:chExt cx="2261054" cy="1834714"/>
          </a:xfrm>
        </p:grpSpPr>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6964" t="6009" r="15223" b="9562"/>
            <a:stretch/>
          </p:blipFill>
          <p:spPr>
            <a:xfrm>
              <a:off x="2556566" y="4642339"/>
              <a:ext cx="2016000" cy="1440000"/>
            </a:xfrm>
            <a:prstGeom prst="rect">
              <a:avLst/>
            </a:prstGeom>
          </p:spPr>
        </p:pic>
        <p:sp>
          <p:nvSpPr>
            <p:cNvPr id="14" name="ZoneTexte 13"/>
            <p:cNvSpPr txBox="1"/>
            <p:nvPr/>
          </p:nvSpPr>
          <p:spPr>
            <a:xfrm>
              <a:off x="2434039" y="6107721"/>
              <a:ext cx="2261054" cy="369332"/>
            </a:xfrm>
            <a:prstGeom prst="rect">
              <a:avLst/>
            </a:prstGeom>
            <a:noFill/>
          </p:spPr>
          <p:txBody>
            <a:bodyPr wrap="square" rtlCol="0">
              <a:spAutoFit/>
            </a:bodyPr>
            <a:lstStyle/>
            <a:p>
              <a:pPr algn="ctr"/>
              <a:r>
                <a:rPr lang="en-US" dirty="0">
                  <a:solidFill>
                    <a:srgbClr val="3D4888"/>
                  </a:solidFill>
                </a:rPr>
                <a:t>Superimposed image</a:t>
              </a:r>
            </a:p>
          </p:txBody>
        </p:sp>
      </p:grpSp>
      <p:sp>
        <p:nvSpPr>
          <p:cNvPr id="23" name="Flèche à trois pointes 22"/>
          <p:cNvSpPr/>
          <p:nvPr/>
        </p:nvSpPr>
        <p:spPr>
          <a:xfrm rot="10800000">
            <a:off x="3444405" y="3174022"/>
            <a:ext cx="773723" cy="1283678"/>
          </a:xfrm>
          <a:prstGeom prst="leftRightUpArrow">
            <a:avLst>
              <a:gd name="adj1" fmla="val 13637"/>
              <a:gd name="adj2" fmla="val 18182"/>
              <a:gd name="adj3" fmla="val 170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space réservé du contenu 2"/>
          <p:cNvSpPr txBox="1">
            <a:spLocks/>
          </p:cNvSpPr>
          <p:nvPr/>
        </p:nvSpPr>
        <p:spPr>
          <a:xfrm>
            <a:off x="6621854" y="1824116"/>
            <a:ext cx="50790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b="1" dirty="0">
                <a:solidFill>
                  <a:srgbClr val="00B050"/>
                </a:solidFill>
              </a:rPr>
              <a:t>Nanopix </a:t>
            </a:r>
            <a:r>
              <a:rPr lang="en-US" dirty="0"/>
              <a:t>gamma imager</a:t>
            </a:r>
          </a:p>
        </p:txBody>
      </p:sp>
      <p:pic>
        <p:nvPicPr>
          <p:cNvPr id="32" name="Image 31">
            <a:extLst>
              <a:ext uri="{FF2B5EF4-FFF2-40B4-BE49-F238E27FC236}">
                <a16:creationId xmlns="" xmlns:a16="http://schemas.microsoft.com/office/drawing/2014/main" id="{D7092E86-80DA-7242-8D56-D9E34F28F1B6}"/>
              </a:ext>
            </a:extLst>
          </p:cNvPr>
          <p:cNvPicPr>
            <a:picLocks noChangeAspect="1"/>
          </p:cNvPicPr>
          <p:nvPr/>
        </p:nvPicPr>
        <p:blipFill>
          <a:blip r:embed="rId5"/>
          <a:stretch>
            <a:fillRect/>
          </a:stretch>
        </p:blipFill>
        <p:spPr>
          <a:xfrm>
            <a:off x="6104589" y="120860"/>
            <a:ext cx="1326329" cy="555920"/>
          </a:xfrm>
          <a:prstGeom prst="rect">
            <a:avLst/>
          </a:prstGeom>
        </p:spPr>
      </p:pic>
      <p:pic>
        <p:nvPicPr>
          <p:cNvPr id="33" name="Immagine 38">
            <a:extLst>
              <a:ext uri="{FF2B5EF4-FFF2-40B4-BE49-F238E27FC236}">
                <a16:creationId xmlns="" xmlns:a16="http://schemas.microsoft.com/office/drawing/2014/main" id="{C9EA1E3C-7843-4249-9FE8-10EEC24A7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0918" y="102186"/>
            <a:ext cx="1488475" cy="593267"/>
          </a:xfrm>
          <a:prstGeom prst="rect">
            <a:avLst/>
          </a:prstGeom>
        </p:spPr>
      </p:pic>
      <p:pic>
        <p:nvPicPr>
          <p:cNvPr id="34" name="Picture 2">
            <a:extLst>
              <a:ext uri="{FF2B5EF4-FFF2-40B4-BE49-F238E27FC236}">
                <a16:creationId xmlns="" xmlns:a16="http://schemas.microsoft.com/office/drawing/2014/main" id="{5F02184D-09E9-3245-9973-2D26BA6869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891824" y="102186"/>
            <a:ext cx="795530" cy="647164"/>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l="27360" t="5562" r="34033" b="12960"/>
          <a:stretch/>
        </p:blipFill>
        <p:spPr>
          <a:xfrm>
            <a:off x="8298404" y="2344499"/>
            <a:ext cx="1553733" cy="1556239"/>
          </a:xfrm>
          <a:prstGeom prst="rect">
            <a:avLst/>
          </a:prstGeom>
        </p:spPr>
      </p:pic>
      <p:sp>
        <p:nvSpPr>
          <p:cNvPr id="38" name="Rectangle à coins arrondis 37"/>
          <p:cNvSpPr/>
          <p:nvPr/>
        </p:nvSpPr>
        <p:spPr>
          <a:xfrm>
            <a:off x="7727685" y="5951139"/>
            <a:ext cx="2695170" cy="645195"/>
          </a:xfrm>
          <a:prstGeom prst="round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i="1" dirty="0">
                <a:sym typeface="Symbol" panose="05050102010706020507" pitchFamily="18" charset="2"/>
              </a:rPr>
              <a:t>10 x 7 x 5,5 cm</a:t>
            </a:r>
            <a:r>
              <a:rPr lang="fr-FR" sz="2000" b="1" i="1" baseline="30000" dirty="0">
                <a:sym typeface="Symbol" panose="05050102010706020507" pitchFamily="18" charset="2"/>
              </a:rPr>
              <a:t>3</a:t>
            </a:r>
          </a:p>
          <a:p>
            <a:pPr algn="ctr"/>
            <a:r>
              <a:rPr lang="fr-FR" sz="2000" b="1" i="1" dirty="0">
                <a:sym typeface="Symbol" panose="05050102010706020507" pitchFamily="18" charset="2"/>
              </a:rPr>
              <a:t>413 g</a:t>
            </a:r>
            <a:endParaRPr lang="fr-FR" sz="2000" b="1" i="1" dirty="0"/>
          </a:p>
        </p:txBody>
      </p:sp>
      <p:grpSp>
        <p:nvGrpSpPr>
          <p:cNvPr id="41" name="Groupe 40"/>
          <p:cNvGrpSpPr/>
          <p:nvPr/>
        </p:nvGrpSpPr>
        <p:grpSpPr>
          <a:xfrm>
            <a:off x="6491331" y="2627664"/>
            <a:ext cx="1611516" cy="1971776"/>
            <a:chOff x="6455121" y="2969535"/>
            <a:chExt cx="1611516" cy="1971776"/>
          </a:xfrm>
        </p:grpSpPr>
        <p:pic>
          <p:nvPicPr>
            <p:cNvPr id="30" name="Image 29">
              <a:extLst>
                <a:ext uri="{FF2B5EF4-FFF2-40B4-BE49-F238E27FC236}">
                  <a16:creationId xmlns="" xmlns:a16="http://schemas.microsoft.com/office/drawing/2014/main" id="{9BB14F98-9A3F-BF4B-B198-F0116407DA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1675"/>
            <a:stretch/>
          </p:blipFill>
          <p:spPr>
            <a:xfrm flipH="1">
              <a:off x="6717508" y="2969535"/>
              <a:ext cx="1086743" cy="1440000"/>
            </a:xfrm>
            <a:prstGeom prst="rect">
              <a:avLst/>
            </a:prstGeom>
          </p:spPr>
        </p:pic>
        <p:sp>
          <p:nvSpPr>
            <p:cNvPr id="39" name="ZoneTexte 38"/>
            <p:cNvSpPr txBox="1"/>
            <p:nvPr/>
          </p:nvSpPr>
          <p:spPr>
            <a:xfrm>
              <a:off x="6455121" y="4418091"/>
              <a:ext cx="1611516" cy="523220"/>
            </a:xfrm>
            <a:prstGeom prst="rect">
              <a:avLst/>
            </a:prstGeom>
            <a:noFill/>
          </p:spPr>
          <p:txBody>
            <a:bodyPr wrap="square" rtlCol="0">
              <a:spAutoFit/>
            </a:bodyPr>
            <a:lstStyle/>
            <a:p>
              <a:pPr algn="ctr"/>
              <a:r>
                <a:rPr lang="en-GB" sz="1400" b="1" dirty="0">
                  <a:solidFill>
                    <a:srgbClr val="3D4888"/>
                  </a:solidFill>
                </a:rPr>
                <a:t>Miniaturized pixelated detector</a:t>
              </a:r>
            </a:p>
          </p:txBody>
        </p:sp>
      </p:grpSp>
      <p:grpSp>
        <p:nvGrpSpPr>
          <p:cNvPr id="43" name="Groupe 42"/>
          <p:cNvGrpSpPr/>
          <p:nvPr/>
        </p:nvGrpSpPr>
        <p:grpSpPr>
          <a:xfrm>
            <a:off x="10179223" y="2698479"/>
            <a:ext cx="1377635" cy="1830147"/>
            <a:chOff x="10215437" y="3082494"/>
            <a:chExt cx="1377635" cy="1830147"/>
          </a:xfrm>
        </p:grpSpPr>
        <p:pic>
          <p:nvPicPr>
            <p:cNvPr id="37" name="Image 36" descr="C:\Users\VS222801\Desktop\IMG_7298 - Copie.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74684" y="3082494"/>
              <a:ext cx="1259141" cy="1286697"/>
            </a:xfrm>
            <a:prstGeom prst="rect">
              <a:avLst/>
            </a:prstGeom>
            <a:noFill/>
            <a:ln>
              <a:noFill/>
            </a:ln>
          </p:spPr>
        </p:pic>
        <p:sp>
          <p:nvSpPr>
            <p:cNvPr id="42" name="ZoneTexte 41"/>
            <p:cNvSpPr txBox="1"/>
            <p:nvPr/>
          </p:nvSpPr>
          <p:spPr>
            <a:xfrm>
              <a:off x="10215437" y="4389421"/>
              <a:ext cx="1377635" cy="523220"/>
            </a:xfrm>
            <a:prstGeom prst="rect">
              <a:avLst/>
            </a:prstGeom>
            <a:noFill/>
          </p:spPr>
          <p:txBody>
            <a:bodyPr wrap="square" rtlCol="0">
              <a:spAutoFit/>
            </a:bodyPr>
            <a:lstStyle/>
            <a:p>
              <a:pPr algn="ctr"/>
              <a:r>
                <a:rPr lang="en-GB" sz="1400" b="1" dirty="0">
                  <a:solidFill>
                    <a:srgbClr val="3D4888"/>
                  </a:solidFill>
                </a:rPr>
                <a:t>Miniaturized coded aperture</a:t>
              </a:r>
            </a:p>
          </p:txBody>
        </p:sp>
      </p:grpSp>
      <p:grpSp>
        <p:nvGrpSpPr>
          <p:cNvPr id="45" name="Groupe 44"/>
          <p:cNvGrpSpPr/>
          <p:nvPr/>
        </p:nvGrpSpPr>
        <p:grpSpPr>
          <a:xfrm>
            <a:off x="8386453" y="4040639"/>
            <a:ext cx="1377635" cy="1902591"/>
            <a:chOff x="8420901" y="4239813"/>
            <a:chExt cx="1377635" cy="1902591"/>
          </a:xfrm>
        </p:grpSpPr>
        <p:pic>
          <p:nvPicPr>
            <p:cNvPr id="31" name="Image 30"/>
            <p:cNvPicPr>
              <a:picLocks noChangeAspect="1"/>
            </p:cNvPicPr>
            <p:nvPr/>
          </p:nvPicPr>
          <p:blipFill rotWithShape="1">
            <a:blip r:embed="rId12" cstate="print">
              <a:extLst>
                <a:ext uri="{28A0092B-C50C-407E-A947-70E740481C1C}">
                  <a14:useLocalDpi xmlns:a14="http://schemas.microsoft.com/office/drawing/2010/main" val="0"/>
                </a:ext>
              </a:extLst>
            </a:blip>
            <a:srcRect l="15418" t="3750" r="18020"/>
            <a:stretch/>
          </p:blipFill>
          <p:spPr>
            <a:xfrm>
              <a:off x="8445822" y="4239813"/>
              <a:ext cx="1327792" cy="1440000"/>
            </a:xfrm>
            <a:prstGeom prst="rect">
              <a:avLst/>
            </a:prstGeom>
          </p:spPr>
        </p:pic>
        <p:sp>
          <p:nvSpPr>
            <p:cNvPr id="44" name="ZoneTexte 43"/>
            <p:cNvSpPr txBox="1"/>
            <p:nvPr/>
          </p:nvSpPr>
          <p:spPr>
            <a:xfrm>
              <a:off x="8420901" y="5619184"/>
              <a:ext cx="1377635" cy="523220"/>
            </a:xfrm>
            <a:prstGeom prst="rect">
              <a:avLst/>
            </a:prstGeom>
            <a:noFill/>
          </p:spPr>
          <p:txBody>
            <a:bodyPr wrap="square" rtlCol="0">
              <a:spAutoFit/>
            </a:bodyPr>
            <a:lstStyle/>
            <a:p>
              <a:pPr algn="ctr"/>
              <a:r>
                <a:rPr lang="en-GB" sz="1400" b="1" dirty="0">
                  <a:solidFill>
                    <a:srgbClr val="3D4888"/>
                  </a:solidFill>
                </a:rPr>
                <a:t>Embedded electronics</a:t>
              </a:r>
            </a:p>
          </p:txBody>
        </p:sp>
      </p:grpSp>
      <p:sp>
        <p:nvSpPr>
          <p:cNvPr id="36" name="Titolo 1">
            <a:extLst>
              <a:ext uri="{FF2B5EF4-FFF2-40B4-BE49-F238E27FC236}">
                <a16:creationId xmlns="" xmlns:a16="http://schemas.microsoft.com/office/drawing/2014/main" id="{6C3C7316-AD21-B539-D5C2-8EEA5F362228}"/>
              </a:ext>
            </a:extLst>
          </p:cNvPr>
          <p:cNvSpPr txBox="1">
            <a:spLocks/>
          </p:cNvSpPr>
          <p:nvPr/>
        </p:nvSpPr>
        <p:spPr>
          <a:xfrm>
            <a:off x="390045" y="608495"/>
            <a:ext cx="8957155"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err="1"/>
              <a:t>Nanopix</a:t>
            </a:r>
            <a:r>
              <a:rPr lang="en-US" dirty="0"/>
              <a:t> system – Gamma Imaging</a:t>
            </a:r>
            <a:endParaRPr lang="it-IT" dirty="0"/>
          </a:p>
        </p:txBody>
      </p:sp>
    </p:spTree>
    <p:extLst>
      <p:ext uri="{BB962C8B-B14F-4D97-AF65-F5344CB8AC3E}">
        <p14:creationId xmlns:p14="http://schemas.microsoft.com/office/powerpoint/2010/main" val="30523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animBg="1"/>
      <p:bldP spid="28"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au 18"/>
          <p:cNvGraphicFramePr>
            <a:graphicFrameLocks noGrp="1"/>
          </p:cNvGraphicFramePr>
          <p:nvPr>
            <p:extLst>
              <p:ext uri="{D42A27DB-BD31-4B8C-83A1-F6EECF244321}">
                <p14:modId xmlns:p14="http://schemas.microsoft.com/office/powerpoint/2010/main" val="3107193073"/>
              </p:ext>
            </p:extLst>
          </p:nvPr>
        </p:nvGraphicFramePr>
        <p:xfrm>
          <a:off x="139825" y="2516863"/>
          <a:ext cx="12052176" cy="3856776"/>
        </p:xfrm>
        <a:graphic>
          <a:graphicData uri="http://schemas.openxmlformats.org/drawingml/2006/table">
            <a:tbl>
              <a:tblPr firstRow="1" bandRow="1">
                <a:tableStyleId>{5C22544A-7EE6-4342-B048-85BDC9FD1C3A}</a:tableStyleId>
              </a:tblPr>
              <a:tblGrid>
                <a:gridCol w="4017392">
                  <a:extLst>
                    <a:ext uri="{9D8B030D-6E8A-4147-A177-3AD203B41FA5}">
                      <a16:colId xmlns="" xmlns:a16="http://schemas.microsoft.com/office/drawing/2014/main" val="1444895740"/>
                    </a:ext>
                  </a:extLst>
                </a:gridCol>
                <a:gridCol w="4017392">
                  <a:extLst>
                    <a:ext uri="{9D8B030D-6E8A-4147-A177-3AD203B41FA5}">
                      <a16:colId xmlns="" xmlns:a16="http://schemas.microsoft.com/office/drawing/2014/main" val="61111401"/>
                    </a:ext>
                  </a:extLst>
                </a:gridCol>
                <a:gridCol w="4017392">
                  <a:extLst>
                    <a:ext uri="{9D8B030D-6E8A-4147-A177-3AD203B41FA5}">
                      <a16:colId xmlns="" xmlns:a16="http://schemas.microsoft.com/office/drawing/2014/main" val="3101365739"/>
                    </a:ext>
                  </a:extLst>
                </a:gridCol>
              </a:tblGrid>
              <a:tr h="3856776">
                <a:tc>
                  <a:txBody>
                    <a:bodyPr/>
                    <a:lstStyle/>
                    <a:p>
                      <a:endParaRPr lang="en-GB" dirty="0"/>
                    </a:p>
                  </a:txBody>
                  <a:tcPr>
                    <a:lnR w="12700" cap="flat" cmpd="sng" algn="ctr">
                      <a:solidFill>
                        <a:schemeClr val="tx1"/>
                      </a:solidFill>
                      <a:prstDash val="solid"/>
                      <a:round/>
                      <a:headEnd type="none" w="med" len="med"/>
                      <a:tailEnd type="none" w="med" len="med"/>
                    </a:ln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n-GB" dirty="0"/>
                    </a:p>
                  </a:txBody>
                  <a:tcPr>
                    <a:lnL w="12700" cap="flat" cmpd="sng" algn="ctr">
                      <a:solidFill>
                        <a:schemeClr val="tx1"/>
                      </a:solidFill>
                      <a:prstDash val="solid"/>
                      <a:round/>
                      <a:headEnd type="none" w="med" len="med"/>
                      <a:tailEnd type="none" w="med" len="med"/>
                    </a:lnL>
                    <a:noFill/>
                  </a:tcPr>
                </a:tc>
                <a:extLst>
                  <a:ext uri="{0D108BD9-81ED-4DB2-BD59-A6C34878D82A}">
                    <a16:rowId xmlns="" xmlns:a16="http://schemas.microsoft.com/office/drawing/2014/main" val="1766740550"/>
                  </a:ext>
                </a:extLst>
              </a:tr>
            </a:tbl>
          </a:graphicData>
        </a:graphic>
      </p:graphicFrame>
      <p:pic>
        <p:nvPicPr>
          <p:cNvPr id="49" name="Image 48"/>
          <p:cNvPicPr>
            <a:picLocks noChangeAspect="1"/>
          </p:cNvPicPr>
          <p:nvPr/>
        </p:nvPicPr>
        <p:blipFill rotWithShape="1">
          <a:blip r:embed="rId3"/>
          <a:srcRect r="50481"/>
          <a:stretch/>
        </p:blipFill>
        <p:spPr>
          <a:xfrm>
            <a:off x="1905000" y="4449463"/>
            <a:ext cx="2114550" cy="2066393"/>
          </a:xfrm>
          <a:prstGeom prst="rect">
            <a:avLst/>
          </a:prstGeom>
        </p:spPr>
      </p:pic>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dirty="0"/>
          </a:p>
        </p:txBody>
      </p:sp>
      <p:sp>
        <p:nvSpPr>
          <p:cNvPr id="5" name="Espace réservé du numéro de diapositive 4"/>
          <p:cNvSpPr>
            <a:spLocks noGrp="1"/>
          </p:cNvSpPr>
          <p:nvPr>
            <p:ph type="sldNum" sz="quarter" idx="12"/>
          </p:nvPr>
        </p:nvSpPr>
        <p:spPr>
          <a:xfrm>
            <a:off x="8637760" y="6356350"/>
            <a:ext cx="2743200" cy="365125"/>
          </a:xfrm>
        </p:spPr>
        <p:txBody>
          <a:bodyPr/>
          <a:lstStyle/>
          <a:p>
            <a:fld id="{7ADC2682-86E0-43EF-9663-C77056E8D387}" type="slidenum">
              <a:rPr lang="it-IT" smtClean="0"/>
              <a:t>14</a:t>
            </a:fld>
            <a:endParaRPr lang="it-IT"/>
          </a:p>
        </p:txBody>
      </p:sp>
      <p:pic>
        <p:nvPicPr>
          <p:cNvPr id="32" name="Image 31">
            <a:extLst>
              <a:ext uri="{FF2B5EF4-FFF2-40B4-BE49-F238E27FC236}">
                <a16:creationId xmlns="" xmlns:a16="http://schemas.microsoft.com/office/drawing/2014/main" id="{D7092E86-80DA-7242-8D56-D9E34F28F1B6}"/>
              </a:ext>
            </a:extLst>
          </p:cNvPr>
          <p:cNvPicPr>
            <a:picLocks noChangeAspect="1"/>
          </p:cNvPicPr>
          <p:nvPr/>
        </p:nvPicPr>
        <p:blipFill>
          <a:blip r:embed="rId4"/>
          <a:stretch>
            <a:fillRect/>
          </a:stretch>
        </p:blipFill>
        <p:spPr>
          <a:xfrm>
            <a:off x="6104589" y="120860"/>
            <a:ext cx="1326329" cy="555920"/>
          </a:xfrm>
          <a:prstGeom prst="rect">
            <a:avLst/>
          </a:prstGeom>
        </p:spPr>
      </p:pic>
      <p:pic>
        <p:nvPicPr>
          <p:cNvPr id="33" name="Immagine 38">
            <a:extLst>
              <a:ext uri="{FF2B5EF4-FFF2-40B4-BE49-F238E27FC236}">
                <a16:creationId xmlns="" xmlns:a16="http://schemas.microsoft.com/office/drawing/2014/main" id="{C9EA1E3C-7843-4249-9FE8-10EEC24A7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918" y="102186"/>
            <a:ext cx="1488475" cy="593267"/>
          </a:xfrm>
          <a:prstGeom prst="rect">
            <a:avLst/>
          </a:prstGeom>
        </p:spPr>
      </p:pic>
      <p:pic>
        <p:nvPicPr>
          <p:cNvPr id="34" name="Picture 2">
            <a:extLst>
              <a:ext uri="{FF2B5EF4-FFF2-40B4-BE49-F238E27FC236}">
                <a16:creationId xmlns="" xmlns:a16="http://schemas.microsoft.com/office/drawing/2014/main" id="{5F02184D-09E9-3245-9973-2D26BA686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891824" y="102186"/>
            <a:ext cx="795530" cy="64716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à coins arrondis 15"/>
          <p:cNvSpPr/>
          <p:nvPr/>
        </p:nvSpPr>
        <p:spPr>
          <a:xfrm>
            <a:off x="289712" y="1416286"/>
            <a:ext cx="3295460" cy="9707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D4888"/>
                </a:solidFill>
              </a:rPr>
              <a:t>Upgrade of the </a:t>
            </a:r>
            <a:r>
              <a:rPr lang="en-US" b="1" dirty="0">
                <a:solidFill>
                  <a:srgbClr val="00B050"/>
                </a:solidFill>
              </a:rPr>
              <a:t>detector block</a:t>
            </a:r>
          </a:p>
          <a:p>
            <a:pPr algn="ctr"/>
            <a:r>
              <a:rPr lang="en-US" dirty="0">
                <a:solidFill>
                  <a:srgbClr val="3D4888"/>
                </a:solidFill>
              </a:rPr>
              <a:t>Readout electronics</a:t>
            </a:r>
          </a:p>
          <a:p>
            <a:pPr algn="ctr"/>
            <a:r>
              <a:rPr lang="en-US" dirty="0">
                <a:solidFill>
                  <a:srgbClr val="3D4888"/>
                </a:solidFill>
              </a:rPr>
              <a:t>Sensor</a:t>
            </a:r>
          </a:p>
        </p:txBody>
      </p:sp>
      <p:sp>
        <p:nvSpPr>
          <p:cNvPr id="36" name="Rectangle à coins arrondis 35"/>
          <p:cNvSpPr/>
          <p:nvPr/>
        </p:nvSpPr>
        <p:spPr>
          <a:xfrm>
            <a:off x="4951492" y="1413096"/>
            <a:ext cx="2627013" cy="9771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D4888"/>
                </a:solidFill>
              </a:rPr>
              <a:t>Upgrade of the </a:t>
            </a:r>
            <a:r>
              <a:rPr lang="en-US" b="1" dirty="0">
                <a:solidFill>
                  <a:srgbClr val="00B050"/>
                </a:solidFill>
              </a:rPr>
              <a:t>system</a:t>
            </a:r>
          </a:p>
          <a:p>
            <a:pPr algn="ctr"/>
            <a:r>
              <a:rPr lang="en-US" dirty="0">
                <a:solidFill>
                  <a:srgbClr val="3D4888"/>
                </a:solidFill>
              </a:rPr>
              <a:t>Processing electronics</a:t>
            </a:r>
          </a:p>
          <a:p>
            <a:pPr algn="ctr"/>
            <a:r>
              <a:rPr lang="en-US" dirty="0">
                <a:solidFill>
                  <a:srgbClr val="3D4888"/>
                </a:solidFill>
              </a:rPr>
              <a:t>Mechanic</a:t>
            </a:r>
          </a:p>
        </p:txBody>
      </p:sp>
      <p:sp>
        <p:nvSpPr>
          <p:cNvPr id="40" name="Rectangle à coins arrondis 39"/>
          <p:cNvSpPr/>
          <p:nvPr/>
        </p:nvSpPr>
        <p:spPr>
          <a:xfrm>
            <a:off x="8944824" y="1413339"/>
            <a:ext cx="2658701" cy="9766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D4888"/>
                </a:solidFill>
              </a:rPr>
              <a:t>Development of </a:t>
            </a:r>
            <a:r>
              <a:rPr lang="en-US" b="1" dirty="0">
                <a:solidFill>
                  <a:srgbClr val="00B050"/>
                </a:solidFill>
              </a:rPr>
              <a:t>advanced algorithms </a:t>
            </a:r>
          </a:p>
        </p:txBody>
      </p:sp>
      <p:grpSp>
        <p:nvGrpSpPr>
          <p:cNvPr id="17" name="Groupe 16"/>
          <p:cNvGrpSpPr/>
          <p:nvPr/>
        </p:nvGrpSpPr>
        <p:grpSpPr>
          <a:xfrm>
            <a:off x="161668" y="4649200"/>
            <a:ext cx="1666239" cy="1383300"/>
            <a:chOff x="3065460" y="3853250"/>
            <a:chExt cx="1397899" cy="1108053"/>
          </a:xfrm>
        </p:grpSpPr>
        <p:pic>
          <p:nvPicPr>
            <p:cNvPr id="47" name="Grafik 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l="22802" t="16871" r="40828"/>
            <a:stretch/>
          </p:blipFill>
          <p:spPr>
            <a:xfrm rot="5400000">
              <a:off x="3210383" y="3708327"/>
              <a:ext cx="1108053" cy="1397899"/>
            </a:xfrm>
            <a:prstGeom prst="rect">
              <a:avLst/>
            </a:prstGeom>
            <a:ln>
              <a:noFill/>
            </a:ln>
            <a:effectLst>
              <a:outerShdw blurRad="190500" algn="tl" rotWithShape="0">
                <a:srgbClr val="000000">
                  <a:alpha val="70000"/>
                </a:srgbClr>
              </a:outerShdw>
            </a:effectLst>
          </p:spPr>
        </p:pic>
        <p:sp>
          <p:nvSpPr>
            <p:cNvPr id="48" name="Rectangle à coins arrondis 47"/>
            <p:cNvSpPr/>
            <p:nvPr/>
          </p:nvSpPr>
          <p:spPr>
            <a:xfrm>
              <a:off x="3081737" y="4647150"/>
              <a:ext cx="1358214" cy="30273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i="1" dirty="0">
                  <a:solidFill>
                    <a:srgbClr val="3D4888"/>
                  </a:solidFill>
                </a:rPr>
                <a:t>3 mm </a:t>
              </a:r>
              <a:r>
                <a:rPr lang="fr-FR" sz="1400" i="1" dirty="0" err="1">
                  <a:solidFill>
                    <a:srgbClr val="3D4888"/>
                  </a:solidFill>
                </a:rPr>
                <a:t>CdTe</a:t>
              </a:r>
              <a:r>
                <a:rPr lang="fr-FR" sz="1400" i="1" dirty="0">
                  <a:solidFill>
                    <a:srgbClr val="3D4888"/>
                  </a:solidFill>
                </a:rPr>
                <a:t> </a:t>
              </a:r>
              <a:r>
                <a:rPr lang="fr-FR" sz="1400" i="1" dirty="0" err="1">
                  <a:solidFill>
                    <a:srgbClr val="3D4888"/>
                  </a:solidFill>
                </a:rPr>
                <a:t>sensor</a:t>
              </a:r>
              <a:endParaRPr lang="fr-FR" sz="1400" i="1" dirty="0">
                <a:solidFill>
                  <a:srgbClr val="3D4888"/>
                </a:solidFill>
              </a:endParaRPr>
            </a:p>
          </p:txBody>
        </p:sp>
      </p:grpSp>
      <p:pic>
        <p:nvPicPr>
          <p:cNvPr id="50" name="Obrázek 4">
            <a:extLst>
              <a:ext uri="{FF2B5EF4-FFF2-40B4-BE49-F238E27FC236}">
                <a16:creationId xmlns="" xmlns:a16="http://schemas.microsoft.com/office/drawing/2014/main" id="{8518256B-E85C-41C6-A3BE-3715E66CC8E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1310" y1="79467" x2="70624" y2="74400"/>
                        <a14:foregroundMark x1="66095" y1="32000" x2="52020" y2="24533"/>
                        <a14:foregroundMark x1="5998" y1="68533" x2="4896" y2="62933"/>
                        <a14:foregroundMark x1="7222" y1="17067" x2="7222" y2="18400"/>
                        <a14:foregroundMark x1="43574" y1="66667" x2="43574" y2="66667"/>
                        <a14:foregroundMark x1="42717" y1="86133" x2="12607" y2="79733"/>
                      </a14:backgroundRemoval>
                    </a14:imgEffect>
                  </a14:imgLayer>
                </a14:imgProps>
              </a:ext>
              <a:ext uri="{28A0092B-C50C-407E-A947-70E740481C1C}">
                <a14:useLocalDpi xmlns:a14="http://schemas.microsoft.com/office/drawing/2010/main"/>
              </a:ext>
            </a:extLst>
          </a:blip>
          <a:stretch>
            <a:fillRect/>
          </a:stretch>
        </p:blipFill>
        <p:spPr>
          <a:xfrm>
            <a:off x="1086416" y="3007396"/>
            <a:ext cx="2426328" cy="1113676"/>
          </a:xfrm>
          <a:prstGeom prst="rect">
            <a:avLst/>
          </a:prstGeom>
          <a:ln>
            <a:noFill/>
          </a:ln>
          <a:effectLst>
            <a:outerShdw blurRad="190500" algn="tl" rotWithShape="0">
              <a:srgbClr val="000000">
                <a:alpha val="70000"/>
              </a:srgbClr>
            </a:outerShdw>
          </a:effectLst>
        </p:spPr>
      </p:pic>
      <p:sp>
        <p:nvSpPr>
          <p:cNvPr id="18" name="ZoneTexte 17"/>
          <p:cNvSpPr txBox="1"/>
          <p:nvPr/>
        </p:nvSpPr>
        <p:spPr>
          <a:xfrm>
            <a:off x="217283" y="2616451"/>
            <a:ext cx="3720974"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3D4888"/>
                </a:solidFill>
              </a:rPr>
              <a:t>Timepix to </a:t>
            </a:r>
            <a:r>
              <a:rPr lang="en-US" b="1" dirty="0">
                <a:solidFill>
                  <a:srgbClr val="00B050"/>
                </a:solidFill>
              </a:rPr>
              <a:t>miniaturized Timepix3</a:t>
            </a:r>
          </a:p>
        </p:txBody>
      </p:sp>
      <p:sp>
        <p:nvSpPr>
          <p:cNvPr id="51" name="ZoneTexte 50"/>
          <p:cNvSpPr txBox="1"/>
          <p:nvPr/>
        </p:nvSpPr>
        <p:spPr>
          <a:xfrm>
            <a:off x="217283" y="4181192"/>
            <a:ext cx="3720974"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3D4888"/>
                </a:solidFill>
              </a:rPr>
              <a:t>Improvement of the </a:t>
            </a:r>
            <a:r>
              <a:rPr lang="en-US" b="1" dirty="0">
                <a:solidFill>
                  <a:srgbClr val="00B050"/>
                </a:solidFill>
              </a:rPr>
              <a:t>semiconductor</a:t>
            </a:r>
          </a:p>
        </p:txBody>
      </p:sp>
      <p:sp>
        <p:nvSpPr>
          <p:cNvPr id="20" name="Flèche droite 19"/>
          <p:cNvSpPr/>
          <p:nvPr/>
        </p:nvSpPr>
        <p:spPr>
          <a:xfrm>
            <a:off x="3783972" y="1716080"/>
            <a:ext cx="968720" cy="371192"/>
          </a:xfrm>
          <a:prstGeom prst="rightArrow">
            <a:avLst/>
          </a:prstGeom>
          <a:solidFill>
            <a:srgbClr val="3D4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èche droite 51"/>
          <p:cNvSpPr/>
          <p:nvPr/>
        </p:nvSpPr>
        <p:spPr>
          <a:xfrm>
            <a:off x="7777305" y="1716080"/>
            <a:ext cx="968720" cy="371192"/>
          </a:xfrm>
          <a:prstGeom prst="rightArrow">
            <a:avLst/>
          </a:prstGeom>
          <a:solidFill>
            <a:srgbClr val="3D4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Image 52"/>
          <p:cNvPicPr>
            <a:picLocks noChangeAspect="1"/>
          </p:cNvPicPr>
          <p:nvPr/>
        </p:nvPicPr>
        <p:blipFill rotWithShape="1">
          <a:blip r:embed="rId11"/>
          <a:srcRect l="13270" t="10633" r="47623" b="14915"/>
          <a:stretch/>
        </p:blipFill>
        <p:spPr>
          <a:xfrm>
            <a:off x="8301307" y="4589088"/>
            <a:ext cx="1857517" cy="1586287"/>
          </a:xfrm>
          <a:prstGeom prst="rect">
            <a:avLst/>
          </a:prstGeom>
        </p:spPr>
      </p:pic>
      <p:pic>
        <p:nvPicPr>
          <p:cNvPr id="54" name="Image 53"/>
          <p:cNvPicPr>
            <a:picLocks noChangeAspect="1"/>
          </p:cNvPicPr>
          <p:nvPr/>
        </p:nvPicPr>
        <p:blipFill>
          <a:blip r:embed="rId12"/>
          <a:stretch>
            <a:fillRect/>
          </a:stretch>
        </p:blipFill>
        <p:spPr>
          <a:xfrm>
            <a:off x="10258028" y="4371975"/>
            <a:ext cx="1743472" cy="1985407"/>
          </a:xfrm>
          <a:prstGeom prst="rect">
            <a:avLst/>
          </a:prstGeom>
        </p:spPr>
      </p:pic>
      <p:sp>
        <p:nvSpPr>
          <p:cNvPr id="55" name="ZoneTexte 54"/>
          <p:cNvSpPr txBox="1"/>
          <p:nvPr/>
        </p:nvSpPr>
        <p:spPr>
          <a:xfrm>
            <a:off x="8182829" y="2616451"/>
            <a:ext cx="3873375" cy="646331"/>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00B050"/>
                </a:solidFill>
              </a:rPr>
              <a:t>Improved algorithms </a:t>
            </a:r>
            <a:r>
              <a:rPr lang="en-US" dirty="0">
                <a:solidFill>
                  <a:srgbClr val="3D4888"/>
                </a:solidFill>
              </a:rPr>
              <a:t>and prior for </a:t>
            </a:r>
            <a:r>
              <a:rPr lang="en-US" b="1" dirty="0">
                <a:solidFill>
                  <a:srgbClr val="00B050"/>
                </a:solidFill>
              </a:rPr>
              <a:t>faster and automated convergence</a:t>
            </a:r>
          </a:p>
        </p:txBody>
      </p:sp>
      <p:sp>
        <p:nvSpPr>
          <p:cNvPr id="56" name="ZoneTexte 55"/>
          <p:cNvSpPr txBox="1"/>
          <p:nvPr/>
        </p:nvSpPr>
        <p:spPr>
          <a:xfrm>
            <a:off x="8182829" y="3345256"/>
            <a:ext cx="3968438"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3D4888"/>
                </a:solidFill>
              </a:rPr>
              <a:t>Improved reconstruction of </a:t>
            </a:r>
            <a:r>
              <a:rPr lang="en-US" b="1" dirty="0">
                <a:solidFill>
                  <a:srgbClr val="00B050"/>
                </a:solidFill>
              </a:rPr>
              <a:t>non punctual structures </a:t>
            </a:r>
            <a:r>
              <a:rPr lang="en-US" dirty="0">
                <a:solidFill>
                  <a:srgbClr val="3D4888"/>
                </a:solidFill>
              </a:rPr>
              <a:t>using Gibbs fields</a:t>
            </a:r>
            <a:endParaRPr lang="en-US" b="1" dirty="0">
              <a:solidFill>
                <a:srgbClr val="00B050"/>
              </a:solidFill>
            </a:endParaRPr>
          </a:p>
        </p:txBody>
      </p:sp>
      <p:sp>
        <p:nvSpPr>
          <p:cNvPr id="59" name="ZoneTexte 58"/>
          <p:cNvSpPr txBox="1"/>
          <p:nvPr/>
        </p:nvSpPr>
        <p:spPr>
          <a:xfrm>
            <a:off x="4297383" y="2616451"/>
            <a:ext cx="3873375" cy="646331"/>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00B050"/>
                </a:solidFill>
              </a:rPr>
              <a:t>New processing electronics </a:t>
            </a:r>
            <a:r>
              <a:rPr lang="en-US" dirty="0">
                <a:solidFill>
                  <a:srgbClr val="3D4888"/>
                </a:solidFill>
              </a:rPr>
              <a:t>for upgrade to </a:t>
            </a:r>
            <a:r>
              <a:rPr lang="en-US" b="1" dirty="0">
                <a:solidFill>
                  <a:srgbClr val="00B050"/>
                </a:solidFill>
              </a:rPr>
              <a:t>Timepix3</a:t>
            </a:r>
          </a:p>
        </p:txBody>
      </p:sp>
      <p:pic>
        <p:nvPicPr>
          <p:cNvPr id="57" name="Imag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6238679" y="4637325"/>
            <a:ext cx="1920000" cy="1440000"/>
          </a:xfrm>
          <a:prstGeom prst="rect">
            <a:avLst/>
          </a:prstGeom>
        </p:spPr>
      </p:pic>
      <p:pic>
        <p:nvPicPr>
          <p:cNvPr id="58" name="Image 57"/>
          <p:cNvPicPr>
            <a:picLocks noChangeAspect="1"/>
          </p:cNvPicPr>
          <p:nvPr/>
        </p:nvPicPr>
        <p:blipFill rotWithShape="1">
          <a:blip r:embed="rId14" cstate="print">
            <a:extLst>
              <a:ext uri="{28A0092B-C50C-407E-A947-70E740481C1C}">
                <a14:useLocalDpi xmlns:a14="http://schemas.microsoft.com/office/drawing/2010/main" val="0"/>
              </a:ext>
            </a:extLst>
          </a:blip>
          <a:srcRect l="15418" t="3750" r="18020"/>
          <a:stretch/>
        </p:blipFill>
        <p:spPr>
          <a:xfrm>
            <a:off x="4427881" y="4410235"/>
            <a:ext cx="1746582" cy="1894181"/>
          </a:xfrm>
          <a:prstGeom prst="rect">
            <a:avLst/>
          </a:prstGeom>
        </p:spPr>
      </p:pic>
      <p:sp>
        <p:nvSpPr>
          <p:cNvPr id="60" name="ZoneTexte 59"/>
          <p:cNvSpPr txBox="1"/>
          <p:nvPr/>
        </p:nvSpPr>
        <p:spPr>
          <a:xfrm>
            <a:off x="4297383" y="3345256"/>
            <a:ext cx="3873375"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3D4888"/>
                </a:solidFill>
              </a:rPr>
              <a:t>Implementation of </a:t>
            </a:r>
            <a:r>
              <a:rPr lang="en-US" b="1" dirty="0">
                <a:solidFill>
                  <a:srgbClr val="00B050"/>
                </a:solidFill>
              </a:rPr>
              <a:t>feedbacks from “field use” </a:t>
            </a:r>
            <a:r>
              <a:rPr lang="en-US" dirty="0">
                <a:solidFill>
                  <a:srgbClr val="3D4888"/>
                </a:solidFill>
              </a:rPr>
              <a:t>to improve the </a:t>
            </a:r>
            <a:r>
              <a:rPr lang="en-US" b="1" dirty="0">
                <a:solidFill>
                  <a:srgbClr val="00B050"/>
                </a:solidFill>
              </a:rPr>
              <a:t>system mechanic and software</a:t>
            </a:r>
            <a:r>
              <a:rPr lang="en-US" dirty="0">
                <a:solidFill>
                  <a:srgbClr val="3D4888"/>
                </a:solidFill>
              </a:rPr>
              <a:t>.</a:t>
            </a:r>
          </a:p>
        </p:txBody>
      </p:sp>
      <p:sp>
        <p:nvSpPr>
          <p:cNvPr id="21" name="Multiplication 20"/>
          <p:cNvSpPr/>
          <p:nvPr/>
        </p:nvSpPr>
        <p:spPr>
          <a:xfrm>
            <a:off x="1032094" y="2417275"/>
            <a:ext cx="2326741" cy="191028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à coins arrondis 21"/>
          <p:cNvSpPr/>
          <p:nvPr/>
        </p:nvSpPr>
        <p:spPr>
          <a:xfrm>
            <a:off x="3292937" y="2145323"/>
            <a:ext cx="7521601" cy="22772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Intel FPGA components are unavailable</a:t>
            </a:r>
          </a:p>
          <a:p>
            <a:pPr algn="ctr"/>
            <a:r>
              <a:rPr lang="en-US" sz="2000" b="1" i="1" dirty="0">
                <a:solidFill>
                  <a:schemeClr val="bg1"/>
                </a:solidFill>
              </a:rPr>
              <a:t>Tests carried out with an upgraded Nanopix without Timepix3: </a:t>
            </a:r>
          </a:p>
          <a:p>
            <a:pPr marL="457200" indent="-457200" algn="ctr">
              <a:buFont typeface="Arial" panose="020B0604020202020204" pitchFamily="34" charset="0"/>
              <a:buChar char="•"/>
            </a:pPr>
            <a:r>
              <a:rPr lang="en-US" sz="2000" b="1" i="1" dirty="0">
                <a:solidFill>
                  <a:schemeClr val="bg1"/>
                </a:solidFill>
              </a:rPr>
              <a:t>new mechanics, </a:t>
            </a:r>
          </a:p>
          <a:p>
            <a:pPr marL="457200" indent="-457200" algn="ctr">
              <a:buFont typeface="Arial" panose="020B0604020202020204" pitchFamily="34" charset="0"/>
              <a:buChar char="•"/>
            </a:pPr>
            <a:r>
              <a:rPr lang="en-US" sz="2000" b="1" i="1" dirty="0">
                <a:solidFill>
                  <a:schemeClr val="bg1"/>
                </a:solidFill>
              </a:rPr>
              <a:t>upgraded electronics, </a:t>
            </a:r>
          </a:p>
          <a:p>
            <a:pPr marL="457200" indent="-457200" algn="ctr">
              <a:buFont typeface="Arial" panose="020B0604020202020204" pitchFamily="34" charset="0"/>
              <a:buChar char="•"/>
            </a:pPr>
            <a:r>
              <a:rPr lang="en-US" sz="2000" b="1" i="1" dirty="0">
                <a:solidFill>
                  <a:schemeClr val="bg1"/>
                </a:solidFill>
              </a:rPr>
              <a:t>upgraded software.</a:t>
            </a:r>
          </a:p>
        </p:txBody>
      </p:sp>
      <p:sp>
        <p:nvSpPr>
          <p:cNvPr id="3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8957155"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Upgrade of </a:t>
            </a:r>
            <a:r>
              <a:rPr lang="en-US" dirty="0" err="1"/>
              <a:t>Nanopix</a:t>
            </a:r>
            <a:r>
              <a:rPr lang="en-US" dirty="0"/>
              <a:t> gamma camera</a:t>
            </a:r>
            <a:endParaRPr lang="it-IT" dirty="0"/>
          </a:p>
        </p:txBody>
      </p:sp>
    </p:spTree>
    <p:extLst>
      <p:ext uri="{BB962C8B-B14F-4D97-AF65-F5344CB8AC3E}">
        <p14:creationId xmlns:p14="http://schemas.microsoft.com/office/powerpoint/2010/main" val="23490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animBg="1"/>
      <p:bldP spid="40" grpId="0" animBg="1"/>
      <p:bldP spid="18" grpId="0"/>
      <p:bldP spid="51" grpId="0"/>
      <p:bldP spid="20" grpId="0" animBg="1"/>
      <p:bldP spid="52" grpId="0" animBg="1"/>
      <p:bldP spid="55" grpId="0"/>
      <p:bldP spid="56" grpId="0"/>
      <p:bldP spid="59" grpId="0"/>
      <p:bldP spid="60" grpId="0"/>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15</a:t>
            </a:fld>
            <a:endParaRPr lang="it-IT"/>
          </a:p>
        </p:txBody>
      </p:sp>
      <p:pic>
        <p:nvPicPr>
          <p:cNvPr id="9" name="Espace réservé du conten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4371" y="4488997"/>
            <a:ext cx="2700000" cy="1800000"/>
          </a:xfr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058" y="4488997"/>
            <a:ext cx="2700000" cy="1800000"/>
          </a:xfrm>
          <a:prstGeom prst="rect">
            <a:avLst/>
          </a:prstGeom>
        </p:spPr>
      </p:pic>
      <p:grpSp>
        <p:nvGrpSpPr>
          <p:cNvPr id="22" name="Groupe 21"/>
          <p:cNvGrpSpPr/>
          <p:nvPr/>
        </p:nvGrpSpPr>
        <p:grpSpPr>
          <a:xfrm>
            <a:off x="286281" y="2382489"/>
            <a:ext cx="2164820" cy="1800000"/>
            <a:chOff x="548453" y="973715"/>
            <a:chExt cx="3252755" cy="2700000"/>
          </a:xfrm>
        </p:grpSpPr>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19716" t="5626" r="22589" b="9311"/>
            <a:stretch/>
          </p:blipFill>
          <p:spPr>
            <a:xfrm>
              <a:off x="548453" y="973715"/>
              <a:ext cx="3252755" cy="2700000"/>
            </a:xfrm>
            <a:prstGeom prst="rect">
              <a:avLst/>
            </a:prstGeom>
          </p:spPr>
        </p:pic>
        <p:sp>
          <p:nvSpPr>
            <p:cNvPr id="14" name="Ellipse 13"/>
            <p:cNvSpPr/>
            <p:nvPr/>
          </p:nvSpPr>
          <p:spPr>
            <a:xfrm>
              <a:off x="1937771" y="1192468"/>
              <a:ext cx="914400" cy="1182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p:cNvSpPr txBox="1"/>
            <p:nvPr/>
          </p:nvSpPr>
          <p:spPr>
            <a:xfrm>
              <a:off x="1085716" y="2434820"/>
              <a:ext cx="2283691" cy="369332"/>
            </a:xfrm>
            <a:prstGeom prst="rect">
              <a:avLst/>
            </a:prstGeom>
            <a:noFill/>
          </p:spPr>
          <p:txBody>
            <a:bodyPr wrap="square" rtlCol="0">
              <a:spAutoFit/>
            </a:bodyPr>
            <a:lstStyle/>
            <a:p>
              <a:pPr algn="ctr"/>
              <a:r>
                <a:rPr lang="fr-FR" b="1" dirty="0">
                  <a:solidFill>
                    <a:srgbClr val="FF0000"/>
                  </a:solidFill>
                </a:rPr>
                <a:t>Nanopix</a:t>
              </a:r>
              <a:endParaRPr lang="en-GB" b="1" dirty="0">
                <a:solidFill>
                  <a:srgbClr val="FF0000"/>
                </a:solidFill>
              </a:endParaRPr>
            </a:p>
          </p:txBody>
        </p:sp>
      </p:grpSp>
      <p:grpSp>
        <p:nvGrpSpPr>
          <p:cNvPr id="23" name="Groupe 22"/>
          <p:cNvGrpSpPr/>
          <p:nvPr/>
        </p:nvGrpSpPr>
        <p:grpSpPr>
          <a:xfrm>
            <a:off x="5229988" y="2382489"/>
            <a:ext cx="3053485" cy="1800000"/>
            <a:chOff x="7304089" y="973715"/>
            <a:chExt cx="4795737" cy="2700000"/>
          </a:xfrm>
        </p:grpSpPr>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089" y="973715"/>
              <a:ext cx="4795737" cy="2700000"/>
            </a:xfrm>
            <a:prstGeom prst="rect">
              <a:avLst/>
            </a:prstGeom>
          </p:spPr>
        </p:pic>
        <p:sp>
          <p:nvSpPr>
            <p:cNvPr id="15" name="Ellipse 14"/>
            <p:cNvSpPr/>
            <p:nvPr/>
          </p:nvSpPr>
          <p:spPr>
            <a:xfrm>
              <a:off x="10991716" y="2619486"/>
              <a:ext cx="581892" cy="6511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eur droit avec flèche 17"/>
            <p:cNvCxnSpPr/>
            <p:nvPr/>
          </p:nvCxnSpPr>
          <p:spPr>
            <a:xfrm>
              <a:off x="9160608" y="2434820"/>
              <a:ext cx="1815059" cy="344927"/>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rot="660729">
              <a:off x="7688562" y="2359333"/>
              <a:ext cx="2283691" cy="369332"/>
            </a:xfrm>
            <a:prstGeom prst="rect">
              <a:avLst/>
            </a:prstGeom>
            <a:noFill/>
          </p:spPr>
          <p:txBody>
            <a:bodyPr wrap="square" rtlCol="0">
              <a:spAutoFit/>
            </a:bodyPr>
            <a:lstStyle/>
            <a:p>
              <a:pPr algn="ctr"/>
              <a:r>
                <a:rPr lang="fr-FR" b="1" dirty="0">
                  <a:solidFill>
                    <a:srgbClr val="0070C0"/>
                  </a:solidFill>
                </a:rPr>
                <a:t>103 cm</a:t>
              </a:r>
              <a:endParaRPr lang="en-GB" b="1" dirty="0">
                <a:solidFill>
                  <a:srgbClr val="0070C0"/>
                </a:solidFill>
              </a:endParaRPr>
            </a:p>
          </p:txBody>
        </p:sp>
      </p:grpSp>
      <p:pic>
        <p:nvPicPr>
          <p:cNvPr id="20" name="Image 19"/>
          <p:cNvPicPr>
            <a:picLocks noChangeAspect="1"/>
          </p:cNvPicPr>
          <p:nvPr/>
        </p:nvPicPr>
        <p:blipFill rotWithShape="1">
          <a:blip r:embed="rId6" cstate="print">
            <a:extLst>
              <a:ext uri="{28A0092B-C50C-407E-A947-70E740481C1C}">
                <a14:useLocalDpi xmlns:a14="http://schemas.microsoft.com/office/drawing/2010/main" val="0"/>
              </a:ext>
            </a:extLst>
          </a:blip>
          <a:srcRect l="6964" t="6056" r="15223" b="9514"/>
          <a:stretch/>
        </p:blipFill>
        <p:spPr>
          <a:xfrm>
            <a:off x="6274777" y="4486030"/>
            <a:ext cx="2520000" cy="1800000"/>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l="7233" t="6259" r="14954" b="9514"/>
          <a:stretch/>
        </p:blipFill>
        <p:spPr>
          <a:xfrm>
            <a:off x="9311053" y="4490202"/>
            <a:ext cx="2526088" cy="1800000"/>
          </a:xfrm>
          <a:prstGeom prst="rect">
            <a:avLst/>
          </a:prstGeom>
        </p:spPr>
      </p:pic>
      <p:pic>
        <p:nvPicPr>
          <p:cNvPr id="25" name="Image 24">
            <a:extLst>
              <a:ext uri="{FF2B5EF4-FFF2-40B4-BE49-F238E27FC236}">
                <a16:creationId xmlns="" xmlns:a16="http://schemas.microsoft.com/office/drawing/2014/main" id="{D7092E86-80DA-7242-8D56-D9E34F28F1B6}"/>
              </a:ext>
            </a:extLst>
          </p:cNvPr>
          <p:cNvPicPr>
            <a:picLocks noChangeAspect="1"/>
          </p:cNvPicPr>
          <p:nvPr/>
        </p:nvPicPr>
        <p:blipFill>
          <a:blip r:embed="rId8"/>
          <a:stretch>
            <a:fillRect/>
          </a:stretch>
        </p:blipFill>
        <p:spPr>
          <a:xfrm>
            <a:off x="6104589" y="120860"/>
            <a:ext cx="1326329" cy="555920"/>
          </a:xfrm>
          <a:prstGeom prst="rect">
            <a:avLst/>
          </a:prstGeom>
        </p:spPr>
      </p:pic>
      <p:pic>
        <p:nvPicPr>
          <p:cNvPr id="26" name="Immagine 38">
            <a:extLst>
              <a:ext uri="{FF2B5EF4-FFF2-40B4-BE49-F238E27FC236}">
                <a16:creationId xmlns="" xmlns:a16="http://schemas.microsoft.com/office/drawing/2014/main" id="{C9EA1E3C-7843-4249-9FE8-10EEC24A7C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0918" y="102186"/>
            <a:ext cx="1488475" cy="593267"/>
          </a:xfrm>
          <a:prstGeom prst="rect">
            <a:avLst/>
          </a:prstGeom>
        </p:spPr>
      </p:pic>
      <p:pic>
        <p:nvPicPr>
          <p:cNvPr id="27" name="Picture 2">
            <a:extLst>
              <a:ext uri="{FF2B5EF4-FFF2-40B4-BE49-F238E27FC236}">
                <a16:creationId xmlns="" xmlns:a16="http://schemas.microsoft.com/office/drawing/2014/main" id="{5F02184D-09E9-3245-9973-2D26BA6869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891824" y="102186"/>
            <a:ext cx="795530" cy="647164"/>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571500" y="4533900"/>
            <a:ext cx="5321300"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solidFill>
                  <a:srgbClr val="00B050"/>
                </a:solidFill>
              </a:rPr>
              <a:t>Correct localization </a:t>
            </a:r>
            <a:r>
              <a:rPr lang="en-US" sz="2400" dirty="0">
                <a:solidFill>
                  <a:srgbClr val="3D4888"/>
                </a:solidFill>
              </a:rPr>
              <a:t>of</a:t>
            </a:r>
            <a:r>
              <a:rPr lang="en-US" sz="2400" b="1" dirty="0">
                <a:solidFill>
                  <a:srgbClr val="00B050"/>
                </a:solidFill>
              </a:rPr>
              <a:t> hotspots </a:t>
            </a:r>
            <a:r>
              <a:rPr lang="en-US" sz="2400" dirty="0">
                <a:solidFill>
                  <a:srgbClr val="3D4888"/>
                </a:solidFill>
              </a:rPr>
              <a:t>in the drums.</a:t>
            </a:r>
          </a:p>
          <a:p>
            <a:pPr marL="342900" indent="-342900">
              <a:buFont typeface="Wingdings" panose="05000000000000000000" pitchFamily="2" charset="2"/>
              <a:buChar char="ü"/>
            </a:pPr>
            <a:r>
              <a:rPr lang="en-US" sz="2400" dirty="0">
                <a:solidFill>
                  <a:srgbClr val="3D4888"/>
                </a:solidFill>
              </a:rPr>
              <a:t>Use of </a:t>
            </a:r>
            <a:r>
              <a:rPr lang="en-US" sz="2400" b="1" dirty="0">
                <a:solidFill>
                  <a:srgbClr val="00B050"/>
                </a:solidFill>
              </a:rPr>
              <a:t>improved algorithms for </a:t>
            </a:r>
            <a:r>
              <a:rPr lang="en-US" sz="2400" dirty="0">
                <a:solidFill>
                  <a:srgbClr val="3D4888"/>
                </a:solidFill>
              </a:rPr>
              <a:t>a</a:t>
            </a:r>
            <a:r>
              <a:rPr lang="en-US" sz="2400" b="1" dirty="0">
                <a:solidFill>
                  <a:srgbClr val="00B050"/>
                </a:solidFill>
              </a:rPr>
              <a:t> better localization.</a:t>
            </a:r>
            <a:endParaRPr lang="en-US" sz="2400" dirty="0">
              <a:solidFill>
                <a:srgbClr val="3D4888"/>
              </a:solidFill>
            </a:endParaRPr>
          </a:p>
        </p:txBody>
      </p:sp>
      <p:grpSp>
        <p:nvGrpSpPr>
          <p:cNvPr id="33" name="Groupe 32"/>
          <p:cNvGrpSpPr>
            <a:grpSpLocks noChangeAspect="1"/>
          </p:cNvGrpSpPr>
          <p:nvPr/>
        </p:nvGrpSpPr>
        <p:grpSpPr>
          <a:xfrm>
            <a:off x="2765529" y="2382489"/>
            <a:ext cx="2150031" cy="1800000"/>
            <a:chOff x="-953282" y="3233338"/>
            <a:chExt cx="3225046" cy="2700000"/>
          </a:xfrm>
        </p:grpSpPr>
        <p:pic>
          <p:nvPicPr>
            <p:cNvPr id="30" name="Image 29"/>
            <p:cNvPicPr>
              <a:picLocks noChangeAspect="1"/>
            </p:cNvPicPr>
            <p:nvPr/>
          </p:nvPicPr>
          <p:blipFill rotWithShape="1">
            <a:blip r:embed="rId11" cstate="print">
              <a:extLst>
                <a:ext uri="{28A0092B-C50C-407E-A947-70E740481C1C}">
                  <a14:useLocalDpi xmlns:a14="http://schemas.microsoft.com/office/drawing/2010/main" val="0"/>
                </a:ext>
              </a:extLst>
            </a:blip>
            <a:srcRect t="12795" r="41356"/>
            <a:stretch/>
          </p:blipFill>
          <p:spPr>
            <a:xfrm>
              <a:off x="-953282" y="3233338"/>
              <a:ext cx="3225046" cy="2700000"/>
            </a:xfrm>
            <a:prstGeom prst="rect">
              <a:avLst/>
            </a:prstGeom>
          </p:spPr>
        </p:pic>
        <p:sp>
          <p:nvSpPr>
            <p:cNvPr id="31" name="Ellipse 30"/>
            <p:cNvSpPr/>
            <p:nvPr/>
          </p:nvSpPr>
          <p:spPr>
            <a:xfrm>
              <a:off x="1336963" y="3932382"/>
              <a:ext cx="447964" cy="5218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7" name="Imag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97900" y="2382489"/>
            <a:ext cx="3469880" cy="1800000"/>
          </a:xfrm>
          <a:prstGeom prst="rect">
            <a:avLst/>
          </a:prstGeom>
        </p:spPr>
      </p:pic>
      <p:sp>
        <p:nvSpPr>
          <p:cNvPr id="48" name="ZoneTexte 47"/>
          <p:cNvSpPr txBox="1"/>
          <p:nvPr/>
        </p:nvSpPr>
        <p:spPr>
          <a:xfrm>
            <a:off x="342900" y="1498600"/>
            <a:ext cx="11849100"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solidFill>
                  <a:srgbClr val="00B050"/>
                </a:solidFill>
              </a:rPr>
              <a:t>Nanopix</a:t>
            </a:r>
            <a:r>
              <a:rPr lang="en-US" sz="2400" dirty="0">
                <a:solidFill>
                  <a:srgbClr val="3D4888"/>
                </a:solidFill>
              </a:rPr>
              <a:t> is positioned next to </a:t>
            </a:r>
            <a:r>
              <a:rPr lang="en-US" sz="2400" dirty="0" err="1">
                <a:solidFill>
                  <a:srgbClr val="3D4888"/>
                </a:solidFill>
              </a:rPr>
              <a:t>RadHand</a:t>
            </a:r>
            <a:r>
              <a:rPr lang="en-US" sz="2400" dirty="0">
                <a:solidFill>
                  <a:srgbClr val="3D4888"/>
                </a:solidFill>
              </a:rPr>
              <a:t> to perform measurements on </a:t>
            </a:r>
            <a:r>
              <a:rPr lang="en-US" sz="2400" b="1" dirty="0">
                <a:solidFill>
                  <a:srgbClr val="00B050"/>
                </a:solidFill>
              </a:rPr>
              <a:t>MICADO</a:t>
            </a:r>
            <a:r>
              <a:rPr lang="en-US" sz="2400" dirty="0">
                <a:solidFill>
                  <a:srgbClr val="3D4888"/>
                </a:solidFill>
              </a:rPr>
              <a:t> </a:t>
            </a:r>
            <a:r>
              <a:rPr lang="en-US" sz="2400" b="1" dirty="0">
                <a:solidFill>
                  <a:srgbClr val="00B050"/>
                </a:solidFill>
              </a:rPr>
              <a:t>waste drums</a:t>
            </a:r>
            <a:r>
              <a:rPr lang="en-US" sz="2400" dirty="0">
                <a:solidFill>
                  <a:srgbClr val="3D4888"/>
                </a:solidFill>
              </a:rPr>
              <a:t>.</a:t>
            </a:r>
          </a:p>
          <a:p>
            <a:pPr marL="285750" indent="-285750">
              <a:buFont typeface="Wingdings" panose="05000000000000000000" pitchFamily="2" charset="2"/>
              <a:buChar char="Ø"/>
            </a:pPr>
            <a:r>
              <a:rPr lang="en-US" sz="2400" b="1" dirty="0">
                <a:solidFill>
                  <a:srgbClr val="00B050"/>
                </a:solidFill>
              </a:rPr>
              <a:t>Dedicated software </a:t>
            </a:r>
            <a:r>
              <a:rPr lang="en-US" sz="2400" dirty="0">
                <a:solidFill>
                  <a:srgbClr val="3D4888"/>
                </a:solidFill>
              </a:rPr>
              <a:t>to perform measurements, </a:t>
            </a:r>
            <a:r>
              <a:rPr lang="en-US" sz="2400" b="1" dirty="0">
                <a:solidFill>
                  <a:srgbClr val="00B050"/>
                </a:solidFill>
              </a:rPr>
              <a:t>communicate</a:t>
            </a:r>
            <a:r>
              <a:rPr lang="en-US" sz="2400" dirty="0">
                <a:solidFill>
                  <a:srgbClr val="3D4888"/>
                </a:solidFill>
              </a:rPr>
              <a:t> with the </a:t>
            </a:r>
            <a:r>
              <a:rPr lang="en-US" sz="2400" b="1" dirty="0">
                <a:solidFill>
                  <a:srgbClr val="00B050"/>
                </a:solidFill>
              </a:rPr>
              <a:t>MICADO database</a:t>
            </a:r>
            <a:r>
              <a:rPr lang="en-US" sz="2400" dirty="0">
                <a:solidFill>
                  <a:srgbClr val="3D4888"/>
                </a:solidFill>
              </a:rPr>
              <a:t>.</a:t>
            </a:r>
          </a:p>
        </p:txBody>
      </p:sp>
      <p:sp>
        <p:nvSpPr>
          <p:cNvPr id="29" name="Titolo 1">
            <a:extLst>
              <a:ext uri="{FF2B5EF4-FFF2-40B4-BE49-F238E27FC236}">
                <a16:creationId xmlns="" xmlns:a16="http://schemas.microsoft.com/office/drawing/2014/main" id="{6C3C7316-AD21-B539-D5C2-8EEA5F362228}"/>
              </a:ext>
            </a:extLst>
          </p:cNvPr>
          <p:cNvSpPr txBox="1">
            <a:spLocks/>
          </p:cNvSpPr>
          <p:nvPr/>
        </p:nvSpPr>
        <p:spPr>
          <a:xfrm>
            <a:off x="390045" y="608495"/>
            <a:ext cx="8957155"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Integration of </a:t>
            </a:r>
            <a:r>
              <a:rPr lang="en-US" dirty="0" err="1"/>
              <a:t>Nanopix</a:t>
            </a:r>
            <a:r>
              <a:rPr lang="en-US" dirty="0"/>
              <a:t> on SRWGA</a:t>
            </a:r>
            <a:endParaRPr lang="it-IT" dirty="0"/>
          </a:p>
        </p:txBody>
      </p:sp>
    </p:spTree>
    <p:extLst>
      <p:ext uri="{BB962C8B-B14F-4D97-AF65-F5344CB8AC3E}">
        <p14:creationId xmlns:p14="http://schemas.microsoft.com/office/powerpoint/2010/main" val="31419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1" end="1"/>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2019-06-01 - Project MICADO\2022-06-28_29 - GA\Schermata 2022-06-25 alle 09.36.5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8754" y="4543372"/>
            <a:ext cx="4445635" cy="1795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Z:\2019-06-01 - Project MICADO\2022-06-28_29 - GA\Schermata 2022-06-25 alle 09.34.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180" y="1418325"/>
            <a:ext cx="5628881" cy="326380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16</a:t>
            </a:fld>
            <a:endParaRPr lang="it-IT"/>
          </a:p>
        </p:txBody>
      </p:sp>
      <p:sp>
        <p:nvSpPr>
          <p:cNvPr id="15" name="CasellaDiTesto 9">
            <a:extLst>
              <a:ext uri="{FF2B5EF4-FFF2-40B4-BE49-F238E27FC236}">
                <a16:creationId xmlns="" xmlns:a16="http://schemas.microsoft.com/office/drawing/2014/main" id="{BD0A6155-C7B0-4A45-A1F9-B4290CDAF3A0}"/>
              </a:ext>
            </a:extLst>
          </p:cNvPr>
          <p:cNvSpPr txBox="1"/>
          <p:nvPr/>
        </p:nvSpPr>
        <p:spPr>
          <a:xfrm>
            <a:off x="997683" y="1445355"/>
            <a:ext cx="6659261" cy="461665"/>
          </a:xfrm>
          <a:prstGeom prst="rect">
            <a:avLst/>
          </a:prstGeom>
          <a:noFill/>
        </p:spPr>
        <p:txBody>
          <a:bodyPr wrap="square" rtlCol="0">
            <a:spAutoFit/>
          </a:bodyPr>
          <a:lstStyle/>
          <a:p>
            <a:r>
              <a:rPr lang="en-GB" sz="2400" dirty="0">
                <a:solidFill>
                  <a:srgbClr val="3D4888"/>
                </a:solidFill>
              </a:rPr>
              <a:t>ENEA </a:t>
            </a:r>
            <a:r>
              <a:rPr lang="en-GB" sz="2400" dirty="0" smtClean="0">
                <a:solidFill>
                  <a:srgbClr val="3D4888"/>
                </a:solidFill>
              </a:rPr>
              <a:t>TGS</a:t>
            </a:r>
            <a:r>
              <a:rPr lang="en-GB" sz="2400" dirty="0" smtClean="0">
                <a:solidFill>
                  <a:srgbClr val="3D4888"/>
                </a:solidFill>
              </a:rPr>
              <a:t> </a:t>
            </a:r>
            <a:r>
              <a:rPr lang="en-GB" sz="2400" dirty="0">
                <a:solidFill>
                  <a:srgbClr val="3D4888"/>
                </a:solidFill>
              </a:rPr>
              <a:t>UPDATE (ongoing)</a:t>
            </a:r>
            <a:endParaRPr lang="en-GB" dirty="0"/>
          </a:p>
        </p:txBody>
      </p:sp>
      <p:sp>
        <p:nvSpPr>
          <p:cNvPr id="20" name="CasellaDiTesto 9">
            <a:extLst>
              <a:ext uri="{FF2B5EF4-FFF2-40B4-BE49-F238E27FC236}">
                <a16:creationId xmlns="" xmlns:a16="http://schemas.microsoft.com/office/drawing/2014/main" id="{BD0A6155-C7B0-4A45-A1F9-B4290CDAF3A0}"/>
              </a:ext>
            </a:extLst>
          </p:cNvPr>
          <p:cNvSpPr txBox="1"/>
          <p:nvPr/>
        </p:nvSpPr>
        <p:spPr>
          <a:xfrm>
            <a:off x="1205505" y="5766729"/>
            <a:ext cx="9322795" cy="1107996"/>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3D4888"/>
                </a:solidFill>
              </a:rPr>
              <a:t>220 l drum new loading system? </a:t>
            </a:r>
            <a:r>
              <a:rPr lang="en-GB" sz="2400" b="1" dirty="0">
                <a:solidFill>
                  <a:schemeClr val="accent4">
                    <a:lumMod val="75000"/>
                  </a:schemeClr>
                </a:solidFill>
                <a:sym typeface="Wingdings"/>
              </a:rPr>
              <a:t></a:t>
            </a:r>
            <a:endParaRPr lang="en-GB" sz="2400" dirty="0">
              <a:solidFill>
                <a:srgbClr val="FF6600"/>
              </a:solidFill>
            </a:endParaRPr>
          </a:p>
          <a:p>
            <a:pPr marL="285750" indent="-285750">
              <a:buFont typeface="Arial" panose="020B0604020202020204" pitchFamily="34" charset="0"/>
              <a:buChar char="•"/>
            </a:pPr>
            <a:r>
              <a:rPr lang="en-GB" sz="2400" dirty="0">
                <a:solidFill>
                  <a:srgbClr val="3D4888"/>
                </a:solidFill>
              </a:rPr>
              <a:t>Automatic collimator-changer for </a:t>
            </a:r>
            <a:r>
              <a:rPr lang="en-GB" sz="2400" dirty="0" err="1">
                <a:solidFill>
                  <a:srgbClr val="3D4888"/>
                </a:solidFill>
              </a:rPr>
              <a:t>HPGe</a:t>
            </a:r>
            <a:r>
              <a:rPr lang="en-GB" sz="2400" dirty="0">
                <a:solidFill>
                  <a:srgbClr val="3D4888"/>
                </a:solidFill>
              </a:rPr>
              <a:t> detector?</a:t>
            </a:r>
            <a:r>
              <a:rPr lang="en-GB" sz="2400" dirty="0">
                <a:solidFill>
                  <a:srgbClr val="FF6600"/>
                </a:solidFill>
              </a:rPr>
              <a:t> </a:t>
            </a:r>
            <a:r>
              <a:rPr lang="en-GB" sz="2400" i="1" dirty="0">
                <a:solidFill>
                  <a:srgbClr val="FF6600"/>
                </a:solidFill>
              </a:rPr>
              <a:t>… </a:t>
            </a:r>
            <a:r>
              <a:rPr lang="en-GB" sz="2400" i="1" dirty="0" smtClean="0">
                <a:solidFill>
                  <a:srgbClr val="FF6600"/>
                </a:solidFill>
              </a:rPr>
              <a:t>to come</a:t>
            </a:r>
            <a:endParaRPr lang="en-GB" sz="2400" dirty="0">
              <a:solidFill>
                <a:srgbClr val="FF6600"/>
              </a:solidFill>
            </a:endParaRPr>
          </a:p>
          <a:p>
            <a:pPr marL="285750" indent="-285750">
              <a:buFont typeface="Arial" panose="020B0604020202020204" pitchFamily="34" charset="0"/>
              <a:buChar char="•"/>
            </a:pPr>
            <a:endParaRPr lang="en-GB" dirty="0"/>
          </a:p>
        </p:txBody>
      </p:sp>
      <p:sp>
        <p:nvSpPr>
          <p:cNvPr id="21" name="CasellaDiTesto 9">
            <a:extLst>
              <a:ext uri="{FF2B5EF4-FFF2-40B4-BE49-F238E27FC236}">
                <a16:creationId xmlns="" xmlns:a16="http://schemas.microsoft.com/office/drawing/2014/main" id="{BD0A6155-C7B0-4A45-A1F9-B4290CDAF3A0}"/>
              </a:ext>
            </a:extLst>
          </p:cNvPr>
          <p:cNvSpPr txBox="1"/>
          <p:nvPr/>
        </p:nvSpPr>
        <p:spPr>
          <a:xfrm>
            <a:off x="997684" y="5492845"/>
            <a:ext cx="5652494" cy="461665"/>
          </a:xfrm>
          <a:prstGeom prst="rect">
            <a:avLst/>
          </a:prstGeom>
          <a:noFill/>
        </p:spPr>
        <p:txBody>
          <a:bodyPr wrap="square" rtlCol="0">
            <a:spAutoFit/>
          </a:bodyPr>
          <a:lstStyle/>
          <a:p>
            <a:r>
              <a:rPr lang="en-GB" sz="2400" dirty="0">
                <a:solidFill>
                  <a:srgbClr val="3D4888"/>
                </a:solidFill>
              </a:rPr>
              <a:t>ENEA TGS FUTURE UPDATE</a:t>
            </a:r>
            <a:endParaRPr lang="en-GB" dirty="0"/>
          </a:p>
        </p:txBody>
      </p:sp>
      <p:sp>
        <p:nvSpPr>
          <p:cNvPr id="12"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ENEA Tomographic Gamma Scanner - Upgrade</a:t>
            </a:r>
            <a:endParaRPr lang="it-IT" dirty="0"/>
          </a:p>
        </p:txBody>
      </p:sp>
      <p:sp>
        <p:nvSpPr>
          <p:cNvPr id="8" name="CasellaDiTesto 9">
            <a:extLst>
              <a:ext uri="{FF2B5EF4-FFF2-40B4-BE49-F238E27FC236}">
                <a16:creationId xmlns="" xmlns:a16="http://schemas.microsoft.com/office/drawing/2014/main" id="{BD0A6155-C7B0-4A45-A1F9-B4290CDAF3A0}"/>
              </a:ext>
            </a:extLst>
          </p:cNvPr>
          <p:cNvSpPr txBox="1"/>
          <p:nvPr/>
        </p:nvSpPr>
        <p:spPr>
          <a:xfrm>
            <a:off x="1311724" y="1748804"/>
            <a:ext cx="7298876" cy="5170646"/>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3D4888"/>
                </a:solidFill>
              </a:rPr>
              <a:t>New motor drives and controllers </a:t>
            </a:r>
            <a:r>
              <a:rPr lang="en-GB" sz="2400" dirty="0">
                <a:solidFill>
                  <a:schemeClr val="accent4">
                    <a:lumMod val="75000"/>
                  </a:schemeClr>
                </a:solidFill>
              </a:rPr>
              <a:t> </a:t>
            </a:r>
            <a:r>
              <a:rPr lang="en-GB" sz="2400" b="1" dirty="0">
                <a:solidFill>
                  <a:schemeClr val="accent4">
                    <a:lumMod val="75000"/>
                  </a:schemeClr>
                </a:solidFill>
                <a:sym typeface="Wingdings"/>
              </a:rPr>
              <a:t></a:t>
            </a:r>
            <a:endParaRPr lang="en-GB" sz="2400" b="1" dirty="0">
              <a:solidFill>
                <a:schemeClr val="accent4">
                  <a:lumMod val="75000"/>
                </a:schemeClr>
              </a:solidFill>
            </a:endParaRPr>
          </a:p>
          <a:p>
            <a:pPr marL="285750" indent="-285750">
              <a:buFont typeface="Arial" panose="020B0604020202020204" pitchFamily="34" charset="0"/>
              <a:buChar char="•"/>
            </a:pPr>
            <a:r>
              <a:rPr lang="en-GB" sz="2400" dirty="0">
                <a:solidFill>
                  <a:srgbClr val="3D4888"/>
                </a:solidFill>
              </a:rPr>
              <a:t>New programming electronics</a:t>
            </a:r>
            <a:r>
              <a:rPr lang="en-GB" sz="2400" dirty="0">
                <a:solidFill>
                  <a:schemeClr val="accent4">
                    <a:lumMod val="75000"/>
                  </a:schemeClr>
                </a:solidFill>
              </a:rPr>
              <a:t> </a:t>
            </a:r>
            <a:r>
              <a:rPr lang="en-GB" sz="2400" b="1" dirty="0">
                <a:solidFill>
                  <a:schemeClr val="accent4">
                    <a:lumMod val="75000"/>
                  </a:schemeClr>
                </a:solidFill>
                <a:sym typeface="Wingdings"/>
              </a:rPr>
              <a:t></a:t>
            </a:r>
            <a:r>
              <a:rPr lang="en-GB" sz="2400" i="1" dirty="0">
                <a:solidFill>
                  <a:schemeClr val="accent4">
                    <a:lumMod val="75000"/>
                  </a:schemeClr>
                </a:solidFill>
                <a:sym typeface="Wingdings"/>
              </a:rPr>
              <a:t> </a:t>
            </a:r>
          </a:p>
          <a:p>
            <a:pPr marL="266700"/>
            <a:r>
              <a:rPr lang="en-GB" sz="2400" i="1" dirty="0">
                <a:solidFill>
                  <a:schemeClr val="accent4">
                    <a:lumMod val="75000"/>
                  </a:schemeClr>
                </a:solidFill>
                <a:sym typeface="Wingdings"/>
              </a:rPr>
              <a:t>(TGS programming is ongoing…)</a:t>
            </a:r>
            <a:endParaRPr lang="en-GB" sz="2400" i="1" dirty="0">
              <a:solidFill>
                <a:srgbClr val="3D4888"/>
              </a:solidFill>
            </a:endParaRPr>
          </a:p>
          <a:p>
            <a:pPr marL="285750" indent="-285750">
              <a:buFont typeface="Arial" panose="020B0604020202020204" pitchFamily="34" charset="0"/>
              <a:buChar char="•"/>
            </a:pPr>
            <a:r>
              <a:rPr lang="en-GB" sz="2400" dirty="0">
                <a:solidFill>
                  <a:srgbClr val="3D4888"/>
                </a:solidFill>
              </a:rPr>
              <a:t>New wiring, alignment systems, etc.</a:t>
            </a:r>
            <a:r>
              <a:rPr lang="en-GB" sz="2400" b="1" dirty="0">
                <a:solidFill>
                  <a:schemeClr val="accent4">
                    <a:lumMod val="75000"/>
                  </a:schemeClr>
                </a:solidFill>
                <a:sym typeface="Wingdings"/>
              </a:rPr>
              <a:t> </a:t>
            </a:r>
            <a:endParaRPr lang="en-GB" sz="2400" dirty="0">
              <a:solidFill>
                <a:srgbClr val="3D4888"/>
              </a:solidFill>
            </a:endParaRPr>
          </a:p>
          <a:p>
            <a:pPr marL="285750" indent="-285750">
              <a:buFont typeface="Arial" panose="020B0604020202020204" pitchFamily="34" charset="0"/>
              <a:buChar char="•"/>
            </a:pPr>
            <a:r>
              <a:rPr lang="en-GB" sz="2400" dirty="0">
                <a:solidFill>
                  <a:srgbClr val="3D4888"/>
                </a:solidFill>
              </a:rPr>
              <a:t>Modification of safety devices (lamp, </a:t>
            </a:r>
          </a:p>
          <a:p>
            <a:r>
              <a:rPr lang="en-GB" sz="2400" dirty="0">
                <a:solidFill>
                  <a:srgbClr val="3D4888"/>
                </a:solidFill>
              </a:rPr>
              <a:t>    interlock, barriers, etc.)</a:t>
            </a:r>
            <a:r>
              <a:rPr lang="en-GB" sz="2400" b="1" dirty="0">
                <a:solidFill>
                  <a:schemeClr val="accent4">
                    <a:lumMod val="75000"/>
                  </a:schemeClr>
                </a:solidFill>
                <a:sym typeface="Wingdings"/>
              </a:rPr>
              <a:t> </a:t>
            </a:r>
            <a:endParaRPr lang="en-GB" sz="2400" i="1" dirty="0">
              <a:solidFill>
                <a:srgbClr val="FF6600"/>
              </a:solidFill>
            </a:endParaRPr>
          </a:p>
          <a:p>
            <a:pPr marL="285750" indent="-285750">
              <a:buFont typeface="Arial" panose="020B0604020202020204" pitchFamily="34" charset="0"/>
              <a:buChar char="•"/>
            </a:pPr>
            <a:r>
              <a:rPr lang="en-GB" sz="2400" dirty="0">
                <a:solidFill>
                  <a:srgbClr val="3D4888"/>
                </a:solidFill>
              </a:rPr>
              <a:t>New </a:t>
            </a:r>
            <a:r>
              <a:rPr lang="en-GB" sz="2400" dirty="0" err="1">
                <a:solidFill>
                  <a:srgbClr val="3D4888"/>
                </a:solidFill>
              </a:rPr>
              <a:t>HPGe</a:t>
            </a:r>
            <a:r>
              <a:rPr lang="en-GB" sz="2400" dirty="0">
                <a:solidFill>
                  <a:srgbClr val="3D4888"/>
                </a:solidFill>
              </a:rPr>
              <a:t> detector</a:t>
            </a:r>
            <a:r>
              <a:rPr lang="en-GB" sz="2400" b="1" dirty="0">
                <a:solidFill>
                  <a:schemeClr val="accent4">
                    <a:lumMod val="75000"/>
                  </a:schemeClr>
                </a:solidFill>
                <a:sym typeface="Wingdings"/>
              </a:rPr>
              <a:t> </a:t>
            </a:r>
            <a:r>
              <a:rPr lang="en-GB" sz="2400" i="1" dirty="0">
                <a:solidFill>
                  <a:schemeClr val="accent4">
                    <a:lumMod val="75000"/>
                  </a:schemeClr>
                </a:solidFill>
                <a:sym typeface="Wingdings"/>
              </a:rPr>
              <a:t> </a:t>
            </a:r>
          </a:p>
          <a:p>
            <a:pPr marL="266700"/>
            <a:r>
              <a:rPr lang="en-GB" sz="2400" i="1" dirty="0">
                <a:solidFill>
                  <a:schemeClr val="accent4">
                    <a:lumMod val="75000"/>
                  </a:schemeClr>
                </a:solidFill>
                <a:sym typeface="Wingdings"/>
              </a:rPr>
              <a:t>(Monte Carlo works ongoing)</a:t>
            </a:r>
            <a:endParaRPr lang="en-GB" sz="2400" i="1" dirty="0">
              <a:solidFill>
                <a:srgbClr val="3D4888"/>
              </a:solidFill>
            </a:endParaRPr>
          </a:p>
          <a:p>
            <a:pPr marL="285750" indent="-285750">
              <a:buFont typeface="Arial" panose="020B0604020202020204" pitchFamily="34" charset="0"/>
              <a:buChar char="•"/>
            </a:pPr>
            <a:r>
              <a:rPr lang="en-GB" sz="2400" dirty="0">
                <a:solidFill>
                  <a:srgbClr val="3D4888"/>
                </a:solidFill>
              </a:rPr>
              <a:t>Production of the multi-material reference drum for efficiency calibration </a:t>
            </a:r>
            <a:r>
              <a:rPr lang="en-GB" sz="2400" b="1" dirty="0">
                <a:solidFill>
                  <a:schemeClr val="accent4">
                    <a:lumMod val="75000"/>
                  </a:schemeClr>
                </a:solidFill>
                <a:sym typeface="Wingdings"/>
              </a:rPr>
              <a:t></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solidFill>
                <a:srgbClr val="3D4888"/>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35433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17</a:t>
            </a:fld>
            <a:endParaRPr lang="it-IT"/>
          </a:p>
        </p:txBody>
      </p:sp>
      <p:sp>
        <p:nvSpPr>
          <p:cNvPr id="12" name="Titolo 1">
            <a:extLst>
              <a:ext uri="{FF2B5EF4-FFF2-40B4-BE49-F238E27FC236}">
                <a16:creationId xmlns="" xmlns:a16="http://schemas.microsoft.com/office/drawing/2014/main" id="{6C3C7316-AD21-B539-D5C2-8EEA5F362228}"/>
              </a:ext>
            </a:extLst>
          </p:cNvPr>
          <p:cNvSpPr txBox="1">
            <a:spLocks/>
          </p:cNvSpPr>
          <p:nvPr/>
        </p:nvSpPr>
        <p:spPr>
          <a:xfrm rot="16200000">
            <a:off x="-5137780" y="16321"/>
            <a:ext cx="11255108" cy="944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ENEA TGS - Upgrade</a:t>
            </a:r>
            <a:endParaRPr lang="it-IT" dirty="0"/>
          </a:p>
        </p:txBody>
      </p:sp>
      <p:pic>
        <p:nvPicPr>
          <p:cNvPr id="1026" name="Picture 2" descr="Z:\2019-06-01 - Project MICADO\2023-01-17 - Presentazione_FDE_WP4\Lab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98" y="488572"/>
            <a:ext cx="10718035" cy="636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06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18</a:t>
            </a:fld>
            <a:endParaRPr lang="it-IT"/>
          </a:p>
        </p:txBody>
      </p:sp>
      <p:sp>
        <p:nvSpPr>
          <p:cNvPr id="8" name="CasellaDiTesto 9">
            <a:extLst>
              <a:ext uri="{FF2B5EF4-FFF2-40B4-BE49-F238E27FC236}">
                <a16:creationId xmlns="" xmlns:a16="http://schemas.microsoft.com/office/drawing/2014/main" id="{BD0A6155-C7B0-4A45-A1F9-B4290CDAF3A0}"/>
              </a:ext>
            </a:extLst>
          </p:cNvPr>
          <p:cNvSpPr txBox="1"/>
          <p:nvPr/>
        </p:nvSpPr>
        <p:spPr>
          <a:xfrm>
            <a:off x="1311723" y="1881536"/>
            <a:ext cx="7028235" cy="4647426"/>
          </a:xfrm>
          <a:prstGeom prst="rect">
            <a:avLst/>
          </a:prstGeom>
          <a:noFill/>
        </p:spPr>
        <p:txBody>
          <a:bodyPr wrap="square" rtlCol="0">
            <a:spAutoFit/>
          </a:bodyPr>
          <a:lstStyle/>
          <a:p>
            <a:r>
              <a:rPr lang="en-GB" sz="2800" b="1" dirty="0">
                <a:solidFill>
                  <a:srgbClr val="3D4888"/>
                </a:solidFill>
              </a:rPr>
              <a:t>Final integrated setup:</a:t>
            </a:r>
          </a:p>
          <a:p>
            <a:r>
              <a:rPr lang="en-US" sz="2400" dirty="0">
                <a:solidFill>
                  <a:srgbClr val="3D4888"/>
                </a:solidFill>
              </a:rPr>
              <a:t>CEA </a:t>
            </a:r>
            <a:r>
              <a:rPr lang="en-US" sz="2400" dirty="0" err="1">
                <a:solidFill>
                  <a:srgbClr val="3D4888"/>
                </a:solidFill>
              </a:rPr>
              <a:t>Nanopix</a:t>
            </a:r>
            <a:r>
              <a:rPr lang="en-US" sz="2400" dirty="0">
                <a:solidFill>
                  <a:srgbClr val="3D4888"/>
                </a:solidFill>
              </a:rPr>
              <a:t> installed just in November 2022. </a:t>
            </a:r>
          </a:p>
          <a:p>
            <a:r>
              <a:rPr lang="en-US" sz="2400" dirty="0">
                <a:solidFill>
                  <a:srgbClr val="3D4888"/>
                </a:solidFill>
              </a:rPr>
              <a:t>The </a:t>
            </a:r>
            <a:r>
              <a:rPr lang="en-US" sz="2400" dirty="0" err="1">
                <a:solidFill>
                  <a:srgbClr val="3D4888"/>
                </a:solidFill>
              </a:rPr>
              <a:t>RadHand</a:t>
            </a:r>
            <a:r>
              <a:rPr lang="en-US" sz="2400" dirty="0">
                <a:solidFill>
                  <a:srgbClr val="3D4888"/>
                </a:solidFill>
              </a:rPr>
              <a:t>/</a:t>
            </a:r>
            <a:r>
              <a:rPr lang="en-US" sz="2400" dirty="0" err="1">
                <a:solidFill>
                  <a:srgbClr val="3D4888"/>
                </a:solidFill>
              </a:rPr>
              <a:t>Nanopix</a:t>
            </a:r>
            <a:r>
              <a:rPr lang="en-US" sz="2400" dirty="0">
                <a:solidFill>
                  <a:srgbClr val="3D4888"/>
                </a:solidFill>
              </a:rPr>
              <a:t> moving system (SIGMA) finalized.</a:t>
            </a:r>
          </a:p>
          <a:p>
            <a:endParaRPr lang="en-US" sz="1000" dirty="0">
              <a:solidFill>
                <a:srgbClr val="3D4888"/>
              </a:solidFill>
            </a:endParaRPr>
          </a:p>
          <a:p>
            <a:r>
              <a:rPr lang="en-GB" sz="2800" b="1" dirty="0">
                <a:solidFill>
                  <a:srgbClr val="3D4888"/>
                </a:solidFill>
              </a:rPr>
              <a:t>Systems integration:</a:t>
            </a:r>
          </a:p>
          <a:p>
            <a:r>
              <a:rPr lang="en-US" sz="2400" dirty="0">
                <a:solidFill>
                  <a:srgbClr val="3D4888"/>
                </a:solidFill>
              </a:rPr>
              <a:t>TGS control system (NI </a:t>
            </a:r>
            <a:r>
              <a:rPr lang="en-US" sz="2400" dirty="0" err="1">
                <a:solidFill>
                  <a:srgbClr val="3D4888"/>
                </a:solidFill>
              </a:rPr>
              <a:t>LabView</a:t>
            </a:r>
            <a:r>
              <a:rPr lang="en-US" sz="2400" dirty="0">
                <a:solidFill>
                  <a:srgbClr val="3D4888"/>
                </a:solidFill>
              </a:rPr>
              <a:t>) is integrating SIGMA system information and it is acquiring data from </a:t>
            </a:r>
            <a:r>
              <a:rPr lang="en-US" sz="2400" dirty="0" err="1">
                <a:solidFill>
                  <a:srgbClr val="3D4888"/>
                </a:solidFill>
              </a:rPr>
              <a:t>RadHand</a:t>
            </a:r>
            <a:r>
              <a:rPr lang="en-US" sz="2400" dirty="0">
                <a:solidFill>
                  <a:srgbClr val="3D4888"/>
                </a:solidFill>
              </a:rPr>
              <a:t> and RWP weighting system. </a:t>
            </a:r>
          </a:p>
          <a:p>
            <a:endParaRPr lang="en-US" sz="1000" dirty="0">
              <a:solidFill>
                <a:srgbClr val="3D4888"/>
              </a:solidFill>
            </a:endParaRPr>
          </a:p>
          <a:p>
            <a:r>
              <a:rPr lang="en-GB" sz="2800" b="1" dirty="0">
                <a:solidFill>
                  <a:srgbClr val="3D4888"/>
                </a:solidFill>
              </a:rPr>
              <a:t>Measurement campaigns:</a:t>
            </a:r>
          </a:p>
          <a:p>
            <a:r>
              <a:rPr lang="en-GB" sz="2400" dirty="0">
                <a:solidFill>
                  <a:srgbClr val="3D4888"/>
                </a:solidFill>
              </a:rPr>
              <a:t>Extensive tests and measurement campaign from June 2022 till few days ago. </a:t>
            </a:r>
            <a:r>
              <a:rPr lang="en-GB" sz="2400" dirty="0" smtClean="0">
                <a:solidFill>
                  <a:srgbClr val="3D4888"/>
                </a:solidFill>
              </a:rPr>
              <a:t>The work will continue…</a:t>
            </a:r>
            <a:endParaRPr lang="en-GB" i="1" dirty="0">
              <a:solidFill>
                <a:schemeClr val="accent4">
                  <a:lumMod val="75000"/>
                </a:schemeClr>
              </a:solidFill>
            </a:endParaRPr>
          </a:p>
        </p:txBody>
      </p:sp>
      <p:sp>
        <p:nvSpPr>
          <p:cNvPr id="13" name="Title 1">
            <a:extLst>
              <a:ext uri="{FF2B5EF4-FFF2-40B4-BE49-F238E27FC236}">
                <a16:creationId xmlns="" xmlns:a16="http://schemas.microsoft.com/office/drawing/2014/main" id="{123D76E8-EE85-48F3-8FC8-5B87DF8E20CF}"/>
              </a:ext>
            </a:extLst>
          </p:cNvPr>
          <p:cNvSpPr txBox="1">
            <a:spLocks/>
          </p:cNvSpPr>
          <p:nvPr/>
        </p:nvSpPr>
        <p:spPr>
          <a:xfrm>
            <a:off x="990598" y="1404014"/>
            <a:ext cx="5181602" cy="47558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pPr algn="ctr"/>
            <a:r>
              <a:rPr lang="en-US" dirty="0"/>
              <a:t>(delays due to CoV-2 emergency)</a:t>
            </a:r>
          </a:p>
        </p:txBody>
      </p:sp>
      <p:pic>
        <p:nvPicPr>
          <p:cNvPr id="14" name="Immagine 13">
            <a:extLst>
              <a:ext uri="{FF2B5EF4-FFF2-40B4-BE49-F238E27FC236}">
                <a16:creationId xmlns="" xmlns:a16="http://schemas.microsoft.com/office/drawing/2014/main" id="{4510F2C9-8F26-42A6-ACC1-86A734DC35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926" y="1991264"/>
            <a:ext cx="3352800" cy="3702050"/>
          </a:xfrm>
          <a:prstGeom prst="rect">
            <a:avLst/>
          </a:prstGeom>
          <a:noFill/>
          <a:ln>
            <a:noFill/>
          </a:ln>
        </p:spPr>
      </p:pic>
      <p:sp>
        <p:nvSpPr>
          <p:cNvPr id="2" name="CasellaDiTesto 1">
            <a:extLst>
              <a:ext uri="{FF2B5EF4-FFF2-40B4-BE49-F238E27FC236}">
                <a16:creationId xmlns="" xmlns:a16="http://schemas.microsoft.com/office/drawing/2014/main" id="{FC4CCEBE-AB33-4925-8C7F-CEF6A149016E}"/>
              </a:ext>
            </a:extLst>
          </p:cNvPr>
          <p:cNvSpPr txBox="1"/>
          <p:nvPr/>
        </p:nvSpPr>
        <p:spPr>
          <a:xfrm>
            <a:off x="7135511" y="2323639"/>
            <a:ext cx="1059712" cy="369332"/>
          </a:xfrm>
          <a:prstGeom prst="rect">
            <a:avLst/>
          </a:prstGeom>
          <a:noFill/>
        </p:spPr>
        <p:txBody>
          <a:bodyPr wrap="square" rtlCol="0">
            <a:spAutoFit/>
          </a:bodyPr>
          <a:lstStyle/>
          <a:p>
            <a:r>
              <a:rPr lang="it-IT" dirty="0"/>
              <a:t>RadHand</a:t>
            </a:r>
          </a:p>
        </p:txBody>
      </p:sp>
      <p:sp>
        <p:nvSpPr>
          <p:cNvPr id="16" name="CasellaDiTesto 15">
            <a:extLst>
              <a:ext uri="{FF2B5EF4-FFF2-40B4-BE49-F238E27FC236}">
                <a16:creationId xmlns="" xmlns:a16="http://schemas.microsoft.com/office/drawing/2014/main" id="{F45B9AB5-2D5B-4C22-A054-F347ADBBE57C}"/>
              </a:ext>
            </a:extLst>
          </p:cNvPr>
          <p:cNvSpPr txBox="1"/>
          <p:nvPr/>
        </p:nvSpPr>
        <p:spPr>
          <a:xfrm>
            <a:off x="10855240" y="3622549"/>
            <a:ext cx="1220971" cy="923330"/>
          </a:xfrm>
          <a:prstGeom prst="rect">
            <a:avLst/>
          </a:prstGeom>
          <a:noFill/>
        </p:spPr>
        <p:txBody>
          <a:bodyPr wrap="square" rtlCol="0">
            <a:spAutoFit/>
          </a:bodyPr>
          <a:lstStyle/>
          <a:p>
            <a:r>
              <a:rPr lang="it-IT" dirty="0"/>
              <a:t>ENEA SRWGA </a:t>
            </a:r>
            <a:r>
              <a:rPr lang="it-IT" dirty="0" err="1"/>
              <a:t>HPGe</a:t>
            </a:r>
            <a:endParaRPr lang="it-IT" dirty="0"/>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System integration – HW/SW actions</a:t>
            </a:r>
            <a:endParaRPr lang="it-IT" dirty="0"/>
          </a:p>
        </p:txBody>
      </p:sp>
    </p:spTree>
    <p:extLst>
      <p:ext uri="{BB962C8B-B14F-4D97-AF65-F5344CB8AC3E}">
        <p14:creationId xmlns:p14="http://schemas.microsoft.com/office/powerpoint/2010/main" val="393593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19</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a:t>
            </a:r>
            <a:endParaRPr lang="it-IT" dirty="0"/>
          </a:p>
        </p:txBody>
      </p:sp>
      <p:pic>
        <p:nvPicPr>
          <p:cNvPr id="10" name="Immagine 9"/>
          <p:cNvPicPr/>
          <p:nvPr/>
        </p:nvPicPr>
        <p:blipFill rotWithShape="1">
          <a:blip r:embed="rId2">
            <a:extLst>
              <a:ext uri="{28A0092B-C50C-407E-A947-70E740481C1C}">
                <a14:useLocalDpi xmlns:a14="http://schemas.microsoft.com/office/drawing/2010/main" val="0"/>
              </a:ext>
            </a:extLst>
          </a:blip>
          <a:srcRect b="-2153"/>
          <a:stretch/>
        </p:blipFill>
        <p:spPr bwMode="auto">
          <a:xfrm>
            <a:off x="0" y="1400176"/>
            <a:ext cx="12192000" cy="53435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4296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Introduction (1/2)</a:t>
            </a:r>
          </a:p>
        </p:txBody>
      </p:sp>
      <p:sp>
        <p:nvSpPr>
          <p:cNvPr id="3"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482325" y="1344321"/>
            <a:ext cx="11116031" cy="5113338"/>
          </a:xfrm>
        </p:spPr>
        <p:txBody>
          <a:bodyPr vert="horz" lIns="91440" tIns="45720" rIns="91440" bIns="45720" rtlCol="0" anchor="t">
            <a:normAutofit/>
          </a:bodyPr>
          <a:lstStyle/>
          <a:p>
            <a:pPr marL="0" indent="0">
              <a:buNone/>
            </a:pPr>
            <a:r>
              <a:rPr lang="en-US" b="1" dirty="0"/>
              <a:t>Integrated Gamma Station (IGS)</a:t>
            </a:r>
            <a:r>
              <a:rPr lang="en-US" dirty="0"/>
              <a:t>: combination of different gamma detection technologies “helping” each other to a comprehensive non destructive gamma characterization</a:t>
            </a:r>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2</a:t>
            </a:fld>
            <a:endParaRPr lang="it-IT"/>
          </a:p>
        </p:txBody>
      </p:sp>
      <p:pic>
        <p:nvPicPr>
          <p:cNvPr id="6" name="Image 6">
            <a:extLst>
              <a:ext uri="{FF2B5EF4-FFF2-40B4-BE49-F238E27FC236}">
                <a16:creationId xmlns="" xmlns:a16="http://schemas.microsoft.com/office/drawing/2014/main" id="{EE176297-ADF5-D912-4D0E-A211381337A4}"/>
              </a:ext>
            </a:extLst>
          </p:cNvPr>
          <p:cNvPicPr>
            <a:picLocks noChangeAspect="1"/>
          </p:cNvPicPr>
          <p:nvPr/>
        </p:nvPicPr>
        <p:blipFill>
          <a:blip r:embed="rId2"/>
          <a:stretch>
            <a:fillRect/>
          </a:stretch>
        </p:blipFill>
        <p:spPr>
          <a:xfrm>
            <a:off x="5183754" y="5138976"/>
            <a:ext cx="2530568" cy="1669702"/>
          </a:xfrm>
          <a:prstGeom prst="rect">
            <a:avLst/>
          </a:prstGeom>
        </p:spPr>
      </p:pic>
      <p:sp>
        <p:nvSpPr>
          <p:cNvPr id="7" name="Flèche vers la droite 5">
            <a:extLst>
              <a:ext uri="{FF2B5EF4-FFF2-40B4-BE49-F238E27FC236}">
                <a16:creationId xmlns="" xmlns:a16="http://schemas.microsoft.com/office/drawing/2014/main" id="{11B38F25-90C2-FDB9-A895-0F83F6C63A4D}"/>
              </a:ext>
            </a:extLst>
          </p:cNvPr>
          <p:cNvSpPr/>
          <p:nvPr/>
        </p:nvSpPr>
        <p:spPr>
          <a:xfrm rot="1083230">
            <a:off x="3936239" y="5293102"/>
            <a:ext cx="1251256" cy="75139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fr-FR"/>
          </a:p>
        </p:txBody>
      </p:sp>
      <p:sp>
        <p:nvSpPr>
          <p:cNvPr id="8" name="Flèche vers la droite 25">
            <a:extLst>
              <a:ext uri="{FF2B5EF4-FFF2-40B4-BE49-F238E27FC236}">
                <a16:creationId xmlns="" xmlns:a16="http://schemas.microsoft.com/office/drawing/2014/main" id="{7B783855-12DC-BB0D-2B71-A5A0905F11B2}"/>
              </a:ext>
            </a:extLst>
          </p:cNvPr>
          <p:cNvSpPr/>
          <p:nvPr/>
        </p:nvSpPr>
        <p:spPr>
          <a:xfrm rot="9727044">
            <a:off x="7713615" y="5085289"/>
            <a:ext cx="1985321" cy="75139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fr-FR"/>
          </a:p>
        </p:txBody>
      </p:sp>
      <p:grpSp>
        <p:nvGrpSpPr>
          <p:cNvPr id="22" name="Gruppo 21">
            <a:extLst>
              <a:ext uri="{FF2B5EF4-FFF2-40B4-BE49-F238E27FC236}">
                <a16:creationId xmlns="" xmlns:a16="http://schemas.microsoft.com/office/drawing/2014/main" id="{E2AB202D-3021-9282-9830-79B6F8C2208A}"/>
              </a:ext>
            </a:extLst>
          </p:cNvPr>
          <p:cNvGrpSpPr/>
          <p:nvPr/>
        </p:nvGrpSpPr>
        <p:grpSpPr>
          <a:xfrm>
            <a:off x="8152026" y="4185963"/>
            <a:ext cx="3228634" cy="2365534"/>
            <a:chOff x="8921968" y="3544363"/>
            <a:chExt cx="3228634" cy="2365534"/>
          </a:xfrm>
        </p:grpSpPr>
        <p:sp>
          <p:nvSpPr>
            <p:cNvPr id="9" name="Rectangle : coins arrondis 23">
              <a:extLst>
                <a:ext uri="{FF2B5EF4-FFF2-40B4-BE49-F238E27FC236}">
                  <a16:creationId xmlns="" xmlns:a16="http://schemas.microsoft.com/office/drawing/2014/main" id="{E8ED6879-79CE-5D8C-5269-99D0991A7323}"/>
                </a:ext>
              </a:extLst>
            </p:cNvPr>
            <p:cNvSpPr/>
            <p:nvPr/>
          </p:nvSpPr>
          <p:spPr>
            <a:xfrm>
              <a:off x="9327994" y="3544363"/>
              <a:ext cx="2743200" cy="230777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ZoneTexte 24">
              <a:extLst>
                <a:ext uri="{FF2B5EF4-FFF2-40B4-BE49-F238E27FC236}">
                  <a16:creationId xmlns="" xmlns:a16="http://schemas.microsoft.com/office/drawing/2014/main" id="{12F08E9D-B87C-CFF2-050A-CE77CD7CE4B7}"/>
                </a:ext>
              </a:extLst>
            </p:cNvPr>
            <p:cNvSpPr txBox="1"/>
            <p:nvPr/>
          </p:nvSpPr>
          <p:spPr>
            <a:xfrm>
              <a:off x="8921968" y="4377549"/>
              <a:ext cx="2499860" cy="370913"/>
            </a:xfrm>
            <a:prstGeom prst="rect">
              <a:avLst/>
            </a:prstGeom>
            <a:noFill/>
          </p:spPr>
          <p:txBody>
            <a:bodyPr wrap="square" rtlCol="0">
              <a:spAutoFit/>
            </a:bodyPr>
            <a:lstStyle/>
            <a:p>
              <a:pPr algn="ctr"/>
              <a:r>
                <a:rPr lang="fr-FR" dirty="0"/>
                <a:t>CAEN </a:t>
              </a:r>
              <a:r>
                <a:rPr lang="fr-FR" dirty="0" err="1"/>
                <a:t>RadHAND</a:t>
              </a:r>
              <a:endParaRPr lang="fr-FR" dirty="0"/>
            </a:p>
          </p:txBody>
        </p:sp>
        <p:pic>
          <p:nvPicPr>
            <p:cNvPr id="16" name="Immagine 8" descr="Immagine che contiene giocattolo&#10;&#10;Descrizione generata automaticamente">
              <a:extLst>
                <a:ext uri="{FF2B5EF4-FFF2-40B4-BE49-F238E27FC236}">
                  <a16:creationId xmlns="" xmlns:a16="http://schemas.microsoft.com/office/drawing/2014/main" id="{ED4BFE51-5472-B72F-7B7C-86A815D53480}"/>
                </a:ext>
              </a:extLst>
            </p:cNvPr>
            <p:cNvPicPr>
              <a:picLocks noChangeAspect="1"/>
            </p:cNvPicPr>
            <p:nvPr/>
          </p:nvPicPr>
          <p:blipFill>
            <a:blip r:embed="rId3" cstate="print">
              <a:clrChange>
                <a:clrFrom>
                  <a:srgbClr val="FAFBFB"/>
                </a:clrFrom>
                <a:clrTo>
                  <a:srgbClr val="FAFBFB">
                    <a:alpha val="0"/>
                  </a:srgbClr>
                </a:clrTo>
              </a:clrChange>
              <a:extLst>
                <a:ext uri="{28A0092B-C50C-407E-A947-70E740481C1C}">
                  <a14:useLocalDpi xmlns:a14="http://schemas.microsoft.com/office/drawing/2010/main" val="0"/>
                </a:ext>
              </a:extLst>
            </a:blip>
            <a:stretch>
              <a:fillRect/>
            </a:stretch>
          </p:blipFill>
          <p:spPr>
            <a:xfrm>
              <a:off x="10294140" y="3594779"/>
              <a:ext cx="1856462" cy="2315118"/>
            </a:xfrm>
            <a:prstGeom prst="rect">
              <a:avLst/>
            </a:prstGeom>
          </p:spPr>
        </p:pic>
      </p:grpSp>
      <p:grpSp>
        <p:nvGrpSpPr>
          <p:cNvPr id="24" name="Gruppo 23"/>
          <p:cNvGrpSpPr/>
          <p:nvPr/>
        </p:nvGrpSpPr>
        <p:grpSpPr>
          <a:xfrm>
            <a:off x="527169" y="4185964"/>
            <a:ext cx="3812273" cy="2208414"/>
            <a:chOff x="197546" y="4185964"/>
            <a:chExt cx="3812273" cy="2208414"/>
          </a:xfrm>
        </p:grpSpPr>
        <p:sp>
          <p:nvSpPr>
            <p:cNvPr id="10" name="Rectangle : coins arrondis 1">
              <a:extLst>
                <a:ext uri="{FF2B5EF4-FFF2-40B4-BE49-F238E27FC236}">
                  <a16:creationId xmlns="" xmlns:a16="http://schemas.microsoft.com/office/drawing/2014/main" id="{BB40D489-E8AF-8607-0930-B7A2B702EDE1}"/>
                </a:ext>
              </a:extLst>
            </p:cNvPr>
            <p:cNvSpPr/>
            <p:nvPr/>
          </p:nvSpPr>
          <p:spPr>
            <a:xfrm>
              <a:off x="339862" y="4185964"/>
              <a:ext cx="3669957" cy="2208414"/>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dk1"/>
                </a:solidFill>
              </a:endParaRPr>
            </a:p>
          </p:txBody>
        </p:sp>
        <p:pic>
          <p:nvPicPr>
            <p:cNvPr id="12" name="Image 13">
              <a:extLst>
                <a:ext uri="{FF2B5EF4-FFF2-40B4-BE49-F238E27FC236}">
                  <a16:creationId xmlns="" xmlns:a16="http://schemas.microsoft.com/office/drawing/2014/main" id="{9F51605E-696E-2127-ED85-798DA0CD68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2147"/>
            <a:stretch/>
          </p:blipFill>
          <p:spPr>
            <a:xfrm>
              <a:off x="1650663" y="4943443"/>
              <a:ext cx="686746" cy="1264776"/>
            </a:xfrm>
            <a:prstGeom prst="rect">
              <a:avLst/>
            </a:prstGeom>
          </p:spPr>
        </p:pic>
        <p:pic>
          <p:nvPicPr>
            <p:cNvPr id="13" name="Image 15">
              <a:extLst>
                <a:ext uri="{FF2B5EF4-FFF2-40B4-BE49-F238E27FC236}">
                  <a16:creationId xmlns="" xmlns:a16="http://schemas.microsoft.com/office/drawing/2014/main" id="{1044B98B-A073-4928-8F01-D4634D6EF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306" y="4942206"/>
              <a:ext cx="1328094" cy="1264776"/>
            </a:xfrm>
            <a:prstGeom prst="rect">
              <a:avLst/>
            </a:prstGeom>
          </p:spPr>
        </p:pic>
        <p:sp>
          <p:nvSpPr>
            <p:cNvPr id="14" name="ZoneTexte 23">
              <a:extLst>
                <a:ext uri="{FF2B5EF4-FFF2-40B4-BE49-F238E27FC236}">
                  <a16:creationId xmlns="" xmlns:a16="http://schemas.microsoft.com/office/drawing/2014/main" id="{6202F9B0-EC45-1561-E404-0D8D30682CEC}"/>
                </a:ext>
              </a:extLst>
            </p:cNvPr>
            <p:cNvSpPr txBox="1"/>
            <p:nvPr/>
          </p:nvSpPr>
          <p:spPr>
            <a:xfrm>
              <a:off x="197546" y="4290220"/>
              <a:ext cx="3812273" cy="646331"/>
            </a:xfrm>
            <a:prstGeom prst="rect">
              <a:avLst/>
            </a:prstGeom>
            <a:noFill/>
          </p:spPr>
          <p:txBody>
            <a:bodyPr wrap="square" rtlCol="0">
              <a:spAutoFit/>
            </a:bodyPr>
            <a:lstStyle/>
            <a:p>
              <a:pPr algn="ctr"/>
              <a:r>
                <a:rPr lang="fr-FR" dirty="0"/>
                <a:t>CEA </a:t>
              </a:r>
              <a:r>
                <a:rPr lang="fr-FR" dirty="0" err="1"/>
                <a:t>Nanopix</a:t>
              </a:r>
              <a:r>
                <a:rPr lang="fr-FR" dirty="0"/>
                <a:t> </a:t>
              </a:r>
              <a:r>
                <a:rPr lang="fr-FR" dirty="0" err="1"/>
                <a:t>Miniaturised</a:t>
              </a:r>
              <a:r>
                <a:rPr lang="fr-FR" dirty="0"/>
                <a:t> </a:t>
              </a:r>
            </a:p>
            <a:p>
              <a:pPr algn="ctr"/>
              <a:r>
                <a:rPr lang="fr-FR" dirty="0"/>
                <a:t>gamma camera imager</a:t>
              </a:r>
            </a:p>
          </p:txBody>
        </p:sp>
        <p:pic>
          <p:nvPicPr>
            <p:cNvPr id="17" name="Image 30">
              <a:extLst>
                <a:ext uri="{FF2B5EF4-FFF2-40B4-BE49-F238E27FC236}">
                  <a16:creationId xmlns="" xmlns:a16="http://schemas.microsoft.com/office/drawing/2014/main" id="{4D4D335A-9811-CECA-5ADD-69523B2EB4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6881"/>
            <a:stretch/>
          </p:blipFill>
          <p:spPr>
            <a:xfrm>
              <a:off x="521560" y="4944306"/>
              <a:ext cx="1145145" cy="1264776"/>
            </a:xfrm>
            <a:prstGeom prst="rect">
              <a:avLst/>
            </a:prstGeom>
          </p:spPr>
        </p:pic>
      </p:grpSp>
      <p:sp>
        <p:nvSpPr>
          <p:cNvPr id="18" name="Flèche vers la droite 25">
            <a:extLst>
              <a:ext uri="{FF2B5EF4-FFF2-40B4-BE49-F238E27FC236}">
                <a16:creationId xmlns="" xmlns:a16="http://schemas.microsoft.com/office/drawing/2014/main" id="{35A322F6-C7EA-5BF4-92BD-AA85EA80DCB8}"/>
              </a:ext>
            </a:extLst>
          </p:cNvPr>
          <p:cNvSpPr/>
          <p:nvPr/>
        </p:nvSpPr>
        <p:spPr>
          <a:xfrm rot="5400000">
            <a:off x="5737787" y="4285856"/>
            <a:ext cx="841223" cy="75139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fr-FR"/>
          </a:p>
        </p:txBody>
      </p:sp>
      <p:grpSp>
        <p:nvGrpSpPr>
          <p:cNvPr id="25" name="Gruppo 24"/>
          <p:cNvGrpSpPr/>
          <p:nvPr/>
        </p:nvGrpSpPr>
        <p:grpSpPr>
          <a:xfrm>
            <a:off x="4314819" y="2204019"/>
            <a:ext cx="4198418" cy="2203196"/>
            <a:chOff x="3985196" y="2204019"/>
            <a:chExt cx="4198418" cy="2203196"/>
          </a:xfrm>
        </p:grpSpPr>
        <p:pic>
          <p:nvPicPr>
            <p:cNvPr id="20" name="Image 11">
              <a:extLst>
                <a:ext uri="{FF2B5EF4-FFF2-40B4-BE49-F238E27FC236}">
                  <a16:creationId xmlns="" xmlns:a16="http://schemas.microsoft.com/office/drawing/2014/main" id="{37B0A243-3395-4EB4-7476-31979CBBF098}"/>
                </a:ext>
              </a:extLst>
            </p:cNvPr>
            <p:cNvPicPr>
              <a:picLocks noChangeAspect="1"/>
            </p:cNvPicPr>
            <p:nvPr/>
          </p:nvPicPr>
          <p:blipFill rotWithShape="1">
            <a:blip r:embed="rId6"/>
            <a:srcRect l="5307" t="6267" r="4051" b="5540"/>
            <a:stretch/>
          </p:blipFill>
          <p:spPr>
            <a:xfrm>
              <a:off x="5582086" y="2204019"/>
              <a:ext cx="2453092" cy="2203196"/>
            </a:xfrm>
            <a:prstGeom prst="rect">
              <a:avLst/>
            </a:prstGeom>
          </p:spPr>
        </p:pic>
        <p:sp>
          <p:nvSpPr>
            <p:cNvPr id="19" name="Rectangle : coins arrondis 23">
              <a:extLst>
                <a:ext uri="{FF2B5EF4-FFF2-40B4-BE49-F238E27FC236}">
                  <a16:creationId xmlns="" xmlns:a16="http://schemas.microsoft.com/office/drawing/2014/main" id="{FFE6C294-FC92-3365-64B1-75F3F4926DE0}"/>
                </a:ext>
              </a:extLst>
            </p:cNvPr>
            <p:cNvSpPr/>
            <p:nvPr/>
          </p:nvSpPr>
          <p:spPr>
            <a:xfrm>
              <a:off x="4232244" y="2204019"/>
              <a:ext cx="3951370" cy="217353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
          <p:nvSpPr>
            <p:cNvPr id="21" name="ZoneTexte 24">
              <a:extLst>
                <a:ext uri="{FF2B5EF4-FFF2-40B4-BE49-F238E27FC236}">
                  <a16:creationId xmlns="" xmlns:a16="http://schemas.microsoft.com/office/drawing/2014/main" id="{50536C7F-5664-BEB9-4D29-DBA6945D599C}"/>
                </a:ext>
              </a:extLst>
            </p:cNvPr>
            <p:cNvSpPr txBox="1"/>
            <p:nvPr/>
          </p:nvSpPr>
          <p:spPr>
            <a:xfrm>
              <a:off x="3985196" y="2552120"/>
              <a:ext cx="1905952" cy="1477328"/>
            </a:xfrm>
            <a:prstGeom prst="rect">
              <a:avLst/>
            </a:prstGeom>
            <a:noFill/>
          </p:spPr>
          <p:txBody>
            <a:bodyPr wrap="square" rtlCol="0">
              <a:spAutoFit/>
            </a:bodyPr>
            <a:lstStyle/>
            <a:p>
              <a:pPr lvl="1"/>
              <a:r>
                <a:rPr lang="it-IT" dirty="0"/>
                <a:t>ENEA </a:t>
              </a:r>
              <a:r>
                <a:rPr lang="it-IT" dirty="0" err="1"/>
                <a:t>Tomographic</a:t>
              </a:r>
              <a:r>
                <a:rPr lang="it-IT" dirty="0"/>
                <a:t> </a:t>
              </a:r>
            </a:p>
            <a:p>
              <a:pPr lvl="1"/>
              <a:r>
                <a:rPr lang="it-IT" dirty="0"/>
                <a:t>Gamma Scanner (TGS) </a:t>
              </a:r>
            </a:p>
          </p:txBody>
        </p:sp>
      </p:grpSp>
    </p:spTree>
    <p:extLst>
      <p:ext uri="{BB962C8B-B14F-4D97-AF65-F5344CB8AC3E}">
        <p14:creationId xmlns:p14="http://schemas.microsoft.com/office/powerpoint/2010/main" val="1623852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p:nvPr/>
        </p:nvPicPr>
        <p:blipFill>
          <a:blip r:embed="rId2">
            <a:extLst>
              <a:ext uri="{28A0092B-C50C-407E-A947-70E740481C1C}">
                <a14:useLocalDpi xmlns:a14="http://schemas.microsoft.com/office/drawing/2010/main" val="0"/>
              </a:ext>
            </a:extLst>
          </a:blip>
          <a:stretch>
            <a:fillRect/>
          </a:stretch>
        </p:blipFill>
        <p:spPr bwMode="auto">
          <a:xfrm>
            <a:off x="8512492" y="892492"/>
            <a:ext cx="1872615" cy="1910715"/>
          </a:xfrm>
          <a:prstGeom prst="rect">
            <a:avLst/>
          </a:prstGeom>
          <a:ln>
            <a:noFill/>
          </a:ln>
          <a:extLst>
            <a:ext uri="{53640926-AAD7-44D8-BBD7-CCE9431645EC}">
              <a14:shadowObscured xmlns:a14="http://schemas.microsoft.com/office/drawing/2010/main"/>
            </a:ext>
          </a:extLst>
        </p:spPr>
      </p:pic>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20</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1353800" cy="5113338"/>
          </a:xfrm>
        </p:spPr>
        <p:txBody>
          <a:bodyPr vert="horz" lIns="91440" tIns="45720" rIns="91440" bIns="45720" rtlCol="0" anchor="t">
            <a:normAutofit fontScale="70000" lnSpcReduction="20000"/>
          </a:bodyPr>
          <a:lstStyle/>
          <a:p>
            <a:r>
              <a:rPr lang="en-US" b="1" dirty="0">
                <a:ea typeface="+mn-lt"/>
                <a:cs typeface="+mn-lt"/>
              </a:rPr>
              <a:t>RWP loading </a:t>
            </a:r>
            <a:r>
              <a:rPr lang="en-US" dirty="0">
                <a:ea typeface="+mn-lt"/>
                <a:cs typeface="+mn-lt"/>
              </a:rPr>
              <a:t>on platform, </a:t>
            </a:r>
            <a:r>
              <a:rPr lang="en-US" b="1" dirty="0">
                <a:ea typeface="+mn-lt"/>
                <a:cs typeface="+mn-lt"/>
              </a:rPr>
              <a:t>measuring </a:t>
            </a:r>
            <a:r>
              <a:rPr lang="en-US" b="1" dirty="0" smtClean="0">
                <a:ea typeface="+mn-lt"/>
                <a:cs typeface="+mn-lt"/>
              </a:rPr>
              <a:t>size </a:t>
            </a:r>
            <a:r>
              <a:rPr lang="en-US" dirty="0" smtClean="0">
                <a:ea typeface="+mn-lt"/>
                <a:cs typeface="+mn-lt"/>
              </a:rPr>
              <a:t>and </a:t>
            </a:r>
            <a:r>
              <a:rPr lang="en-US" b="1" dirty="0">
                <a:ea typeface="+mn-lt"/>
                <a:cs typeface="+mn-lt"/>
              </a:rPr>
              <a:t>weighting</a:t>
            </a:r>
          </a:p>
          <a:p>
            <a:r>
              <a:rPr lang="en-US" dirty="0">
                <a:ea typeface="+mn-lt"/>
                <a:cs typeface="+mn-lt"/>
              </a:rPr>
              <a:t>Manual </a:t>
            </a:r>
            <a:r>
              <a:rPr lang="en-US" b="1" dirty="0">
                <a:ea typeface="+mn-lt"/>
                <a:cs typeface="+mn-lt"/>
              </a:rPr>
              <a:t>application of the RFID tag</a:t>
            </a:r>
            <a:r>
              <a:rPr lang="en-US" dirty="0">
                <a:ea typeface="+mn-lt"/>
                <a:cs typeface="+mn-lt"/>
              </a:rPr>
              <a:t>, in front of the </a:t>
            </a:r>
            <a:r>
              <a:rPr lang="en-US" dirty="0" err="1">
                <a:ea typeface="+mn-lt"/>
                <a:cs typeface="+mn-lt"/>
              </a:rPr>
              <a:t>HPGe</a:t>
            </a:r>
            <a:r>
              <a:rPr lang="en-US" dirty="0">
                <a:ea typeface="+mn-lt"/>
                <a:cs typeface="+mn-lt"/>
              </a:rPr>
              <a:t> detector</a:t>
            </a:r>
          </a:p>
          <a:p>
            <a:r>
              <a:rPr lang="en-US" b="1" dirty="0" smtClean="0">
                <a:ea typeface="+mn-lt"/>
                <a:cs typeface="+mn-lt"/>
              </a:rPr>
              <a:t>Automate RFID </a:t>
            </a:r>
            <a:r>
              <a:rPr lang="en-US" b="1" dirty="0">
                <a:ea typeface="+mn-lt"/>
                <a:cs typeface="+mn-lt"/>
              </a:rPr>
              <a:t>reading </a:t>
            </a:r>
            <a:r>
              <a:rPr lang="en-US" dirty="0">
                <a:ea typeface="+mn-lt"/>
                <a:cs typeface="+mn-lt"/>
              </a:rPr>
              <a:t>with the antenna</a:t>
            </a:r>
          </a:p>
          <a:p>
            <a:r>
              <a:rPr lang="en-US" b="1" dirty="0" err="1">
                <a:ea typeface="+mn-lt"/>
                <a:cs typeface="+mn-lt"/>
              </a:rPr>
              <a:t>HPGe</a:t>
            </a:r>
            <a:r>
              <a:rPr lang="en-US" b="1" dirty="0">
                <a:ea typeface="+mn-lt"/>
                <a:cs typeface="+mn-lt"/>
              </a:rPr>
              <a:t> Vertical profiling </a:t>
            </a:r>
            <a:r>
              <a:rPr lang="en-US" dirty="0">
                <a:ea typeface="+mn-lt"/>
                <a:cs typeface="+mn-lt"/>
              </a:rPr>
              <a:t>(15 rotating-slice, 6-cm-height, 1-minute-long)</a:t>
            </a:r>
          </a:p>
          <a:p>
            <a:pPr marL="457200" lvl="1" indent="0">
              <a:buNone/>
            </a:pPr>
            <a:r>
              <a:rPr lang="en-US" dirty="0">
                <a:ea typeface="+mn-lt"/>
                <a:cs typeface="+mn-lt"/>
                <a:sym typeface="Wingdings" panose="05000000000000000000" pitchFamily="2" charset="2"/>
              </a:rPr>
              <a:t> </a:t>
            </a:r>
            <a:r>
              <a:rPr lang="en-US" sz="2800" dirty="0">
                <a:ea typeface="+mn-lt"/>
                <a:cs typeface="+mn-lt"/>
                <a:sym typeface="Wingdings" panose="05000000000000000000" pitchFamily="2" charset="2"/>
              </a:rPr>
              <a:t>find “Hot” height</a:t>
            </a:r>
          </a:p>
          <a:p>
            <a:r>
              <a:rPr lang="en-US" b="1" dirty="0" err="1">
                <a:ea typeface="+mn-lt"/>
                <a:cs typeface="+mn-lt"/>
              </a:rPr>
              <a:t>HPGe</a:t>
            </a:r>
            <a:r>
              <a:rPr lang="en-US" b="1" dirty="0">
                <a:ea typeface="+mn-lt"/>
                <a:cs typeface="+mn-lt"/>
              </a:rPr>
              <a:t> Rotational profiling </a:t>
            </a:r>
            <a:r>
              <a:rPr lang="en-US" dirty="0">
                <a:ea typeface="+mn-lt"/>
                <a:cs typeface="+mn-lt"/>
              </a:rPr>
              <a:t>@</a:t>
            </a:r>
            <a:r>
              <a:rPr lang="en-US" dirty="0">
                <a:ea typeface="+mn-lt"/>
                <a:cs typeface="+mn-lt"/>
                <a:sym typeface="Wingdings" panose="05000000000000000000" pitchFamily="2" charset="2"/>
              </a:rPr>
              <a:t>“Hot” height</a:t>
            </a:r>
            <a:r>
              <a:rPr lang="en-US" dirty="0">
                <a:ea typeface="+mn-lt"/>
                <a:cs typeface="+mn-lt"/>
              </a:rPr>
              <a:t> (20 angular spectra, 1-minute-long) </a:t>
            </a:r>
            <a:r>
              <a:rPr lang="en-US" dirty="0">
                <a:ea typeface="+mn-lt"/>
                <a:cs typeface="+mn-lt"/>
                <a:sym typeface="Wingdings" panose="05000000000000000000" pitchFamily="2" charset="2"/>
              </a:rPr>
              <a:t> find “Hot” </a:t>
            </a:r>
            <a:r>
              <a:rPr lang="en-US" dirty="0" smtClean="0">
                <a:ea typeface="+mn-lt"/>
                <a:cs typeface="+mn-lt"/>
                <a:sym typeface="Wingdings" panose="05000000000000000000" pitchFamily="2" charset="2"/>
              </a:rPr>
              <a:t>theta angle</a:t>
            </a:r>
            <a:endParaRPr lang="en-US" dirty="0">
              <a:ea typeface="+mn-lt"/>
              <a:cs typeface="+mn-lt"/>
              <a:sym typeface="Wingdings" panose="05000000000000000000" pitchFamily="2" charset="2"/>
            </a:endParaRPr>
          </a:p>
          <a:p>
            <a:r>
              <a:rPr lang="en-US" dirty="0"/>
              <a:t>The </a:t>
            </a:r>
            <a:r>
              <a:rPr lang="en-US" b="1" dirty="0"/>
              <a:t>“HOT” point is placed in front of the </a:t>
            </a:r>
            <a:r>
              <a:rPr lang="en-US" b="1" dirty="0" err="1"/>
              <a:t>RadHand</a:t>
            </a:r>
            <a:r>
              <a:rPr lang="en-US" dirty="0"/>
              <a:t>, and it is put at the surface of the drum by means of its moving system, to determine:</a:t>
            </a:r>
            <a:endParaRPr lang="it-IT" dirty="0"/>
          </a:p>
          <a:p>
            <a:pPr lvl="1"/>
            <a:r>
              <a:rPr lang="en-US" dirty="0"/>
              <a:t>the </a:t>
            </a:r>
            <a:r>
              <a:rPr lang="en-US" b="1" dirty="0"/>
              <a:t>maximum dose rate at  contact</a:t>
            </a:r>
            <a:r>
              <a:rPr lang="en-US" dirty="0"/>
              <a:t>. </a:t>
            </a:r>
            <a:endParaRPr lang="it-IT" dirty="0"/>
          </a:p>
          <a:p>
            <a:pPr lvl="1"/>
            <a:r>
              <a:rPr lang="en-US" dirty="0"/>
              <a:t>the </a:t>
            </a:r>
            <a:r>
              <a:rPr lang="en-US" b="1" dirty="0"/>
              <a:t>maximum dose rate @ 1m </a:t>
            </a:r>
            <a:r>
              <a:rPr lang="en-US" dirty="0"/>
              <a:t>(once the </a:t>
            </a:r>
            <a:r>
              <a:rPr lang="en-US" dirty="0" err="1"/>
              <a:t>RadHand</a:t>
            </a:r>
            <a:r>
              <a:rPr lang="en-US" dirty="0"/>
              <a:t> is put 1 m aside).</a:t>
            </a:r>
            <a:endParaRPr lang="it-IT" dirty="0"/>
          </a:p>
          <a:p>
            <a:r>
              <a:rPr lang="en-US" b="1" dirty="0" err="1"/>
              <a:t>RadHand</a:t>
            </a:r>
            <a:r>
              <a:rPr lang="en-US" b="1" dirty="0"/>
              <a:t> inspection of 12 sectors </a:t>
            </a:r>
            <a:r>
              <a:rPr lang="en-US" dirty="0"/>
              <a:t>(P0… P11), giving for each position:</a:t>
            </a:r>
            <a:endParaRPr lang="it-IT" dirty="0"/>
          </a:p>
          <a:p>
            <a:pPr lvl="1"/>
            <a:r>
              <a:rPr lang="en-US" dirty="0"/>
              <a:t>1 dose rate value, 3 minutes averaged;</a:t>
            </a:r>
            <a:endParaRPr lang="it-IT" dirty="0"/>
          </a:p>
          <a:p>
            <a:pPr lvl="1"/>
            <a:r>
              <a:rPr lang="en-US" dirty="0"/>
              <a:t>1 gamma spectrum (acquisition of 3 minutes) to raw radionuclides identification and to qualitative activity distribution estimation. Also </a:t>
            </a:r>
            <a:r>
              <a:rPr lang="en-US" dirty="0" err="1"/>
              <a:t>HPGe</a:t>
            </a:r>
            <a:r>
              <a:rPr lang="en-US" dirty="0"/>
              <a:t> is acquiring spectra while </a:t>
            </a:r>
            <a:r>
              <a:rPr lang="en-US" dirty="0" err="1"/>
              <a:t>RadHand</a:t>
            </a:r>
            <a:r>
              <a:rPr lang="en-US" dirty="0"/>
              <a:t> is running. </a:t>
            </a:r>
            <a:endParaRPr lang="it-IT" dirty="0"/>
          </a:p>
          <a:p>
            <a:r>
              <a:rPr lang="en-US" dirty="0"/>
              <a:t>Then </a:t>
            </a:r>
            <a:r>
              <a:rPr lang="en-US" b="1" dirty="0" err="1"/>
              <a:t>RadHand</a:t>
            </a:r>
            <a:r>
              <a:rPr lang="en-US" b="1" dirty="0"/>
              <a:t>\Gamma Camera</a:t>
            </a:r>
            <a:r>
              <a:rPr lang="en-US" dirty="0"/>
              <a:t> </a:t>
            </a:r>
            <a:r>
              <a:rPr lang="en-US" dirty="0" smtClean="0"/>
              <a:t>are </a:t>
            </a:r>
            <a:r>
              <a:rPr lang="en-US" dirty="0"/>
              <a:t>placed </a:t>
            </a:r>
            <a:r>
              <a:rPr lang="en-US" b="1" dirty="0"/>
              <a:t>@ 1m aside </a:t>
            </a:r>
            <a:r>
              <a:rPr lang="en-US" dirty="0"/>
              <a:t>from the surface hotspot but </a:t>
            </a:r>
            <a:r>
              <a:rPr lang="en-US" b="1" dirty="0"/>
              <a:t>at the half height </a:t>
            </a:r>
            <a:r>
              <a:rPr lang="en-US" dirty="0"/>
              <a:t>of the drum. At this position, </a:t>
            </a:r>
            <a:endParaRPr lang="it-IT" dirty="0"/>
          </a:p>
          <a:p>
            <a:pPr lvl="1"/>
            <a:r>
              <a:rPr lang="en-US" dirty="0"/>
              <a:t>a </a:t>
            </a:r>
            <a:r>
              <a:rPr lang="en-US" b="1" dirty="0"/>
              <a:t>30 minutes acquisition </a:t>
            </a:r>
            <a:r>
              <a:rPr lang="en-US" dirty="0"/>
              <a:t>is given for both </a:t>
            </a:r>
            <a:r>
              <a:rPr lang="en-US" b="1" dirty="0" err="1"/>
              <a:t>RadHand</a:t>
            </a:r>
            <a:r>
              <a:rPr lang="en-US" dirty="0"/>
              <a:t> and </a:t>
            </a:r>
            <a:r>
              <a:rPr lang="en-US" b="1" dirty="0" err="1"/>
              <a:t>Nanopix</a:t>
            </a:r>
            <a:r>
              <a:rPr lang="en-US" b="1" dirty="0"/>
              <a:t> Gamma Camera</a:t>
            </a:r>
            <a:r>
              <a:rPr lang="en-US" dirty="0"/>
              <a:t>.</a:t>
            </a:r>
          </a:p>
        </p:txBody>
      </p:sp>
      <p:pic>
        <p:nvPicPr>
          <p:cNvPr id="9" name="Immagine 8"/>
          <p:cNvPicPr/>
          <p:nvPr/>
        </p:nvPicPr>
        <p:blipFill rotWithShape="1">
          <a:blip r:embed="rId3" cstate="print">
            <a:extLst>
              <a:ext uri="{28A0092B-C50C-407E-A947-70E740481C1C}">
                <a14:useLocalDpi xmlns:a14="http://schemas.microsoft.com/office/drawing/2010/main" val="0"/>
              </a:ext>
            </a:extLst>
          </a:blip>
          <a:srcRect l="4311" t="3030" r="33137"/>
          <a:stretch/>
        </p:blipFill>
        <p:spPr bwMode="auto">
          <a:xfrm>
            <a:off x="10375582" y="684694"/>
            <a:ext cx="1816418" cy="23423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7962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21</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a:t>
            </a:r>
            <a:endParaRPr lang="it-IT" dirty="0"/>
          </a:p>
        </p:txBody>
      </p:sp>
      <p:pic>
        <p:nvPicPr>
          <p:cNvPr id="2050" name="Picture 2" descr="Z:\2019-06-01 - Project MICADO\2023-01-17 - Presentazione_FDE_WP4\linear_coef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9427" y="3941379"/>
            <a:ext cx="5072574" cy="291662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90045" y="6086901"/>
            <a:ext cx="2230325" cy="98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0806953" cy="5247640"/>
          </a:xfrm>
        </p:spPr>
        <p:txBody>
          <a:bodyPr vert="horz" lIns="91440" tIns="45720" rIns="91440" bIns="45720" rtlCol="0" anchor="t">
            <a:normAutofit lnSpcReduction="10000"/>
          </a:bodyPr>
          <a:lstStyle/>
          <a:p>
            <a:pPr algn="just"/>
            <a:r>
              <a:rPr lang="en-GB" b="1" dirty="0" smtClean="0">
                <a:ea typeface="+mn-lt"/>
                <a:cs typeface="+mn-lt"/>
              </a:rPr>
              <a:t>Dose Rate profiling</a:t>
            </a:r>
            <a:r>
              <a:rPr lang="en-GB" dirty="0" smtClean="0">
                <a:ea typeface="+mn-lt"/>
                <a:cs typeface="+mn-lt"/>
              </a:rPr>
              <a:t>, </a:t>
            </a:r>
            <a:r>
              <a:rPr lang="en-GB" b="1" dirty="0" smtClean="0">
                <a:ea typeface="+mn-lt"/>
                <a:cs typeface="+mn-lt"/>
              </a:rPr>
              <a:t>analysis of spectra acquired</a:t>
            </a:r>
            <a:r>
              <a:rPr lang="en-GB" dirty="0" smtClean="0">
                <a:ea typeface="+mn-lt"/>
                <a:cs typeface="+mn-lt"/>
              </a:rPr>
              <a:t>, </a:t>
            </a:r>
            <a:r>
              <a:rPr lang="en-GB" b="1" dirty="0" smtClean="0">
                <a:ea typeface="+mn-lt"/>
                <a:cs typeface="+mn-lt"/>
              </a:rPr>
              <a:t>fast radionuclide identification</a:t>
            </a:r>
            <a:r>
              <a:rPr lang="en-GB" dirty="0" smtClean="0">
                <a:ea typeface="+mn-lt"/>
                <a:cs typeface="+mn-lt"/>
              </a:rPr>
              <a:t> and </a:t>
            </a:r>
            <a:r>
              <a:rPr lang="en-GB" b="1" dirty="0" smtClean="0">
                <a:ea typeface="+mn-lt"/>
                <a:cs typeface="+mn-lt"/>
              </a:rPr>
              <a:t>Gamma Camera imaging </a:t>
            </a:r>
            <a:r>
              <a:rPr lang="en-GB" dirty="0" smtClean="0">
                <a:ea typeface="+mn-lt"/>
                <a:cs typeface="+mn-lt"/>
              </a:rPr>
              <a:t>can contribute to infer the </a:t>
            </a:r>
            <a:r>
              <a:rPr lang="en-GB" b="1" u="sng" dirty="0" smtClean="0">
                <a:ea typeface="+mn-lt"/>
                <a:cs typeface="+mn-lt"/>
              </a:rPr>
              <a:t>radioactive sources geometrical distribution</a:t>
            </a:r>
            <a:r>
              <a:rPr lang="en-GB" dirty="0" smtClean="0">
                <a:ea typeface="+mn-lt"/>
                <a:cs typeface="+mn-lt"/>
              </a:rPr>
              <a:t> inside the RWP.</a:t>
            </a:r>
          </a:p>
          <a:p>
            <a:pPr algn="just"/>
            <a:endParaRPr lang="en-GB" sz="300" dirty="0" smtClean="0">
              <a:ea typeface="+mn-lt"/>
              <a:cs typeface="+mn-lt"/>
            </a:endParaRPr>
          </a:p>
          <a:p>
            <a:pPr algn="just"/>
            <a:r>
              <a:rPr lang="en-GB" b="1" u="sng" dirty="0" smtClean="0">
                <a:ea typeface="+mn-lt"/>
                <a:cs typeface="+mn-lt"/>
              </a:rPr>
              <a:t>Waste matrix material and density distribution</a:t>
            </a:r>
            <a:r>
              <a:rPr lang="en-GB" dirty="0" smtClean="0">
                <a:ea typeface="+mn-lt"/>
                <a:cs typeface="+mn-lt"/>
              </a:rPr>
              <a:t> inside RWP still needs to be studied. According to results at the previous point, transmission analyses are performed (slice transmission or transmission tomography).</a:t>
            </a:r>
          </a:p>
          <a:p>
            <a:pPr algn="just"/>
            <a:endParaRPr lang="en-GB" sz="300" dirty="0" smtClean="0">
              <a:ea typeface="+mn-lt"/>
              <a:cs typeface="+mn-lt"/>
            </a:endParaRPr>
          </a:p>
          <a:p>
            <a:pPr algn="just"/>
            <a:r>
              <a:rPr lang="en-GB" dirty="0" smtClean="0">
                <a:ea typeface="+mn-lt"/>
                <a:cs typeface="+mn-lt"/>
              </a:rPr>
              <a:t>With results in both previous bullets, </a:t>
            </a:r>
          </a:p>
          <a:p>
            <a:pPr marL="268288" indent="0" algn="just">
              <a:spcBef>
                <a:spcPts val="0"/>
              </a:spcBef>
              <a:buNone/>
            </a:pPr>
            <a:r>
              <a:rPr lang="en-GB" dirty="0" smtClean="0">
                <a:ea typeface="+mn-lt"/>
                <a:cs typeface="+mn-lt"/>
              </a:rPr>
              <a:t>the </a:t>
            </a:r>
            <a:r>
              <a:rPr lang="en-GB" b="1" u="sng" dirty="0" err="1" smtClean="0">
                <a:ea typeface="+mn-lt"/>
                <a:cs typeface="+mn-lt"/>
              </a:rPr>
              <a:t>characterizazion</a:t>
            </a:r>
            <a:r>
              <a:rPr lang="en-GB" b="1" u="sng" dirty="0" smtClean="0">
                <a:ea typeface="+mn-lt"/>
                <a:cs typeface="+mn-lt"/>
              </a:rPr>
              <a:t> strategy is decided</a:t>
            </a:r>
            <a:r>
              <a:rPr lang="en-GB" dirty="0" smtClean="0">
                <a:ea typeface="+mn-lt"/>
                <a:cs typeface="+mn-lt"/>
              </a:rPr>
              <a:t>:</a:t>
            </a:r>
          </a:p>
          <a:p>
            <a:pPr marL="725488" lvl="1" indent="-268288" algn="just"/>
            <a:r>
              <a:rPr lang="en-GB" b="1" i="1" dirty="0" smtClean="0">
                <a:ea typeface="+mn-lt"/>
                <a:cs typeface="+mn-lt"/>
              </a:rPr>
              <a:t>Open Geometry</a:t>
            </a:r>
          </a:p>
          <a:p>
            <a:pPr marL="725488" lvl="1" indent="-268288" algn="just"/>
            <a:r>
              <a:rPr lang="en-GB" b="1" i="1" dirty="0" smtClean="0">
                <a:ea typeface="+mn-lt"/>
                <a:cs typeface="+mn-lt"/>
              </a:rPr>
              <a:t>Segmented Analysis/Angular Analysis</a:t>
            </a:r>
          </a:p>
          <a:p>
            <a:pPr marL="725488" lvl="1" indent="-268288" algn="just"/>
            <a:r>
              <a:rPr lang="en-GB" b="1" i="1" dirty="0" smtClean="0">
                <a:ea typeface="+mn-lt"/>
                <a:cs typeface="+mn-lt"/>
              </a:rPr>
              <a:t>Tomography</a:t>
            </a:r>
          </a:p>
          <a:p>
            <a:pPr marL="268288" lvl="1" indent="0" algn="just">
              <a:buNone/>
            </a:pPr>
            <a:r>
              <a:rPr lang="en-GB" sz="2800" dirty="0" smtClean="0">
                <a:ea typeface="+mn-lt"/>
                <a:cs typeface="+mn-lt"/>
              </a:rPr>
              <a:t>and </a:t>
            </a:r>
            <a:r>
              <a:rPr lang="en-GB" sz="2800" b="1" u="sng" dirty="0" smtClean="0">
                <a:ea typeface="+mn-lt"/>
                <a:cs typeface="+mn-lt"/>
              </a:rPr>
              <a:t>appropriate calibration is chosen</a:t>
            </a:r>
            <a:r>
              <a:rPr lang="en-GB" sz="2800" dirty="0" smtClean="0">
                <a:ea typeface="+mn-lt"/>
                <a:cs typeface="+mn-lt"/>
              </a:rPr>
              <a:t>.</a:t>
            </a:r>
          </a:p>
          <a:p>
            <a:pPr marL="895350" lvl="1" algn="just"/>
            <a:endParaRPr lang="en-GB" b="1" i="1" dirty="0"/>
          </a:p>
        </p:txBody>
      </p:sp>
    </p:spTree>
    <p:extLst>
      <p:ext uri="{BB962C8B-B14F-4D97-AF65-F5344CB8AC3E}">
        <p14:creationId xmlns:p14="http://schemas.microsoft.com/office/powerpoint/2010/main" val="2596813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22</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MOCK-UP DRUMS FOR WP4-5-7 FINAL TESTS </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0417629" cy="5247640"/>
          </a:xfrm>
        </p:spPr>
        <p:txBody>
          <a:bodyPr vert="horz" lIns="91440" tIns="45720" rIns="91440" bIns="45720" rtlCol="0" anchor="t">
            <a:normAutofit lnSpcReduction="10000"/>
          </a:bodyPr>
          <a:lstStyle/>
          <a:p>
            <a:pPr marL="0" indent="0" algn="just">
              <a:buNone/>
            </a:pPr>
            <a:r>
              <a:rPr lang="en-US" i="1" u="sng" dirty="0"/>
              <a:t>3 MOCK-UP DRUMS simulating 3 different </a:t>
            </a:r>
            <a:r>
              <a:rPr lang="en-US" i="1" u="sng" dirty="0" smtClean="0"/>
              <a:t>items </a:t>
            </a:r>
            <a:r>
              <a:rPr lang="en-US" b="1" i="1" u="sng" dirty="0" smtClean="0"/>
              <a:t>to test MICADO Platform</a:t>
            </a:r>
            <a:r>
              <a:rPr lang="en-US" i="1" dirty="0" smtClean="0"/>
              <a:t> </a:t>
            </a:r>
            <a:r>
              <a:rPr lang="en-US" i="1" dirty="0"/>
              <a:t>(220 l drums</a:t>
            </a:r>
            <a:r>
              <a:rPr lang="en-US" i="1" dirty="0" smtClean="0"/>
              <a:t>).</a:t>
            </a:r>
          </a:p>
          <a:p>
            <a:pPr marL="0" indent="0" algn="just">
              <a:buNone/>
            </a:pPr>
            <a:r>
              <a:rPr lang="en-US" i="1" dirty="0" smtClean="0"/>
              <a:t>We decided </a:t>
            </a:r>
            <a:r>
              <a:rPr lang="en-US" i="1" dirty="0" smtClean="0"/>
              <a:t>3 cases that </a:t>
            </a:r>
            <a:r>
              <a:rPr lang="en-US" b="1" i="1" dirty="0" smtClean="0"/>
              <a:t>can be faced </a:t>
            </a:r>
            <a:r>
              <a:rPr lang="en-US" b="1" i="1" dirty="0"/>
              <a:t>in real applications</a:t>
            </a:r>
            <a:r>
              <a:rPr lang="en-US" i="1" dirty="0"/>
              <a:t>, according experience in </a:t>
            </a:r>
            <a:r>
              <a:rPr lang="en-US" i="1" u="sng" dirty="0"/>
              <a:t>radioactive waste</a:t>
            </a:r>
            <a:r>
              <a:rPr lang="en-US" i="1" dirty="0"/>
              <a:t> vs. </a:t>
            </a:r>
            <a:r>
              <a:rPr lang="en-US" i="1" u="sng" dirty="0"/>
              <a:t>the type of Plants/Laboratory</a:t>
            </a:r>
            <a:r>
              <a:rPr lang="en-US" i="1" dirty="0"/>
              <a:t>.</a:t>
            </a:r>
          </a:p>
          <a:p>
            <a:pPr lvl="1" algn="just"/>
            <a:r>
              <a:rPr lang="en-US" b="1" dirty="0"/>
              <a:t>Reprocessing Plant/MOX Fuel production facility</a:t>
            </a:r>
          </a:p>
          <a:p>
            <a:pPr lvl="1" algn="just"/>
            <a:r>
              <a:rPr lang="en-GB" b="1" dirty="0"/>
              <a:t>Research Reactor/Research Laboratory</a:t>
            </a:r>
          </a:p>
          <a:p>
            <a:pPr lvl="1" algn="just"/>
            <a:r>
              <a:rPr lang="en-GB" b="1" dirty="0"/>
              <a:t>Legacy Waste</a:t>
            </a:r>
            <a:endParaRPr lang="en-US" b="1" i="1" dirty="0"/>
          </a:p>
          <a:p>
            <a:pPr marL="0" indent="0" algn="just">
              <a:buNone/>
            </a:pPr>
            <a:r>
              <a:rPr lang="en-US" i="1" dirty="0"/>
              <a:t>All MICADO systems ready and available at ENEA C43 Laboratory since August 2022 (</a:t>
            </a:r>
            <a:r>
              <a:rPr lang="en-US" b="1" i="1" dirty="0"/>
              <a:t>WP4, WP5 and WP7</a:t>
            </a:r>
            <a:r>
              <a:rPr lang="en-US" i="1" dirty="0"/>
              <a:t>) have been used to characterize </a:t>
            </a:r>
            <a:r>
              <a:rPr lang="en-US" i="1" dirty="0" smtClean="0"/>
              <a:t>those </a:t>
            </a:r>
            <a:r>
              <a:rPr lang="en-US" i="1" dirty="0"/>
              <a:t>3 drums, for a </a:t>
            </a:r>
            <a:r>
              <a:rPr lang="en-US" b="1" i="1" u="sng" dirty="0"/>
              <a:t>comprehensive </a:t>
            </a:r>
            <a:r>
              <a:rPr lang="en-US" b="1" i="1" u="sng" dirty="0" smtClean="0"/>
              <a:t>evaluation by MICADO Platform</a:t>
            </a:r>
            <a:r>
              <a:rPr lang="en-US" i="1" dirty="0" smtClean="0"/>
              <a:t>.</a:t>
            </a:r>
            <a:endParaRPr lang="en-US" i="1" dirty="0" smtClean="0"/>
          </a:p>
          <a:p>
            <a:pPr marL="0" indent="0" algn="just">
              <a:buNone/>
            </a:pPr>
            <a:endParaRPr lang="en-US" sz="1800" i="1" dirty="0"/>
          </a:p>
          <a:p>
            <a:pPr algn="just">
              <a:buFont typeface="Wingdings"/>
              <a:buChar char="à"/>
            </a:pPr>
            <a:r>
              <a:rPr lang="en-US" i="1" dirty="0" smtClean="0">
                <a:sym typeface="Wingdings" panose="05000000000000000000" pitchFamily="2" charset="2"/>
              </a:rPr>
              <a:t>Original plan: expected </a:t>
            </a:r>
            <a:r>
              <a:rPr lang="en-US" i="1" u="sng" dirty="0" smtClean="0">
                <a:sym typeface="Wingdings" panose="05000000000000000000" pitchFamily="2" charset="2"/>
              </a:rPr>
              <a:t>real drums </a:t>
            </a:r>
            <a:r>
              <a:rPr lang="en-US" i="1" u="sng" dirty="0" smtClean="0">
                <a:sym typeface="Wingdings" panose="05000000000000000000" pitchFamily="2" charset="2"/>
              </a:rPr>
              <a:t>owned by </a:t>
            </a:r>
            <a:r>
              <a:rPr lang="en-US" i="1" u="sng" dirty="0" smtClean="0">
                <a:sym typeface="Wingdings" panose="05000000000000000000" pitchFamily="2" charset="2"/>
              </a:rPr>
              <a:t>SOGIN to be tested</a:t>
            </a:r>
            <a:r>
              <a:rPr lang="en-US" i="1" dirty="0" smtClean="0">
                <a:sym typeface="Wingdings" panose="05000000000000000000" pitchFamily="2" charset="2"/>
              </a:rPr>
              <a:t>. </a:t>
            </a:r>
            <a:endParaRPr lang="en-US" i="1" dirty="0" smtClean="0">
              <a:sym typeface="Wingdings" panose="05000000000000000000" pitchFamily="2" charset="2"/>
            </a:endParaRPr>
          </a:p>
          <a:p>
            <a:pPr marL="355600" indent="0" algn="just">
              <a:spcBef>
                <a:spcPts val="0"/>
              </a:spcBef>
              <a:buNone/>
            </a:pPr>
            <a:r>
              <a:rPr lang="en-US" i="1" dirty="0" smtClean="0">
                <a:sym typeface="Wingdings" panose="05000000000000000000" pitchFamily="2" charset="2"/>
              </a:rPr>
              <a:t>Not enough time </a:t>
            </a:r>
            <a:r>
              <a:rPr lang="en-US" i="1" dirty="0" smtClean="0">
                <a:sym typeface="Wingdings" panose="05000000000000000000" pitchFamily="2" charset="2"/>
              </a:rPr>
              <a:t>for items </a:t>
            </a:r>
            <a:r>
              <a:rPr lang="en-US" i="1" dirty="0" smtClean="0">
                <a:sym typeface="Wingdings" panose="05000000000000000000" pitchFamily="2" charset="2"/>
              </a:rPr>
              <a:t>to be transferred from SOGIN to ENEA </a:t>
            </a:r>
            <a:r>
              <a:rPr lang="en-US" dirty="0" smtClean="0">
                <a:latin typeface="Segoe UI Emoji"/>
                <a:ea typeface="Segoe UI Emoji"/>
                <a:sym typeface="Wingdings" panose="05000000000000000000" pitchFamily="2" charset="2"/>
              </a:rPr>
              <a:t>😔</a:t>
            </a:r>
            <a:endParaRPr lang="en-US" dirty="0"/>
          </a:p>
        </p:txBody>
      </p:sp>
    </p:spTree>
    <p:extLst>
      <p:ext uri="{BB962C8B-B14F-4D97-AF65-F5344CB8AC3E}">
        <p14:creationId xmlns:p14="http://schemas.microsoft.com/office/powerpoint/2010/main" val="4084640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23</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MOCK-UP DRUMS FOR WP4-5-7 FINAL TESTS </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8087139" cy="5247640"/>
          </a:xfrm>
        </p:spPr>
        <p:txBody>
          <a:bodyPr vert="horz" lIns="91440" tIns="45720" rIns="91440" bIns="45720" rtlCol="0" anchor="t">
            <a:normAutofit/>
          </a:bodyPr>
          <a:lstStyle/>
          <a:p>
            <a:pPr lvl="0"/>
            <a:r>
              <a:rPr lang="en-GB" dirty="0"/>
              <a:t>MOCK-UP DRUM “A”: </a:t>
            </a:r>
            <a:r>
              <a:rPr lang="en-US" b="1" dirty="0"/>
              <a:t>Reprocessing Plant/MOX Fuel production facility</a:t>
            </a:r>
            <a:endParaRPr lang="it-IT" dirty="0"/>
          </a:p>
          <a:p>
            <a:pPr lvl="1"/>
            <a:r>
              <a:rPr lang="en-GB" dirty="0"/>
              <a:t>Waste matrix: </a:t>
            </a:r>
            <a:r>
              <a:rPr lang="en-US" dirty="0"/>
              <a:t>metal, burnable materials (paper, plastic, cotton, etc.) </a:t>
            </a:r>
            <a:endParaRPr lang="it-IT" dirty="0"/>
          </a:p>
          <a:p>
            <a:r>
              <a:rPr lang="en-US" i="1" u="sng" dirty="0"/>
              <a:t>mock-up MULTIMATERIAL REFERENCE DRUM</a:t>
            </a:r>
            <a:endParaRPr lang="it-IT" dirty="0"/>
          </a:p>
          <a:p>
            <a:pPr lvl="1"/>
            <a:r>
              <a:rPr lang="en-US" dirty="0"/>
              <a:t>Radiological content: </a:t>
            </a:r>
            <a:endParaRPr lang="it-IT" dirty="0"/>
          </a:p>
          <a:p>
            <a:pPr lvl="2"/>
            <a:r>
              <a:rPr lang="en-GB" b="1" dirty="0"/>
              <a:t>Plutonium, </a:t>
            </a:r>
            <a:r>
              <a:rPr lang="en-GB" dirty="0"/>
              <a:t>CBNM 61 </a:t>
            </a:r>
            <a:r>
              <a:rPr lang="en-GB" b="1" dirty="0"/>
              <a:t>(about 5 g </a:t>
            </a:r>
            <a:r>
              <a:rPr lang="en-GB" dirty="0"/>
              <a:t>di Pu) at R0 (see sketch) – height “</a:t>
            </a:r>
            <a:r>
              <a:rPr lang="en-GB" b="1" dirty="0"/>
              <a:t>wood slice</a:t>
            </a:r>
            <a:r>
              <a:rPr lang="en-GB" dirty="0"/>
              <a:t>, about 55 cm from bottom” (wood to simulate burnable material): “STICK 1”</a:t>
            </a:r>
          </a:p>
          <a:p>
            <a:pPr lvl="2"/>
            <a:r>
              <a:rPr lang="en-GB" b="1" dirty="0"/>
              <a:t>Plutonium, </a:t>
            </a:r>
            <a:r>
              <a:rPr lang="en-GB" dirty="0"/>
              <a:t>CBNM 70 </a:t>
            </a:r>
            <a:r>
              <a:rPr lang="en-GB" b="1" dirty="0"/>
              <a:t>(about 5 g </a:t>
            </a:r>
            <a:r>
              <a:rPr lang="en-GB" dirty="0"/>
              <a:t>di Pu) at R3 (see sketch) – height “</a:t>
            </a:r>
            <a:r>
              <a:rPr lang="en-GB" b="1" dirty="0"/>
              <a:t>metal slice</a:t>
            </a:r>
            <a:r>
              <a:rPr lang="en-GB" dirty="0"/>
              <a:t>, about 33 cm from bottom”: “STICK 2”</a:t>
            </a:r>
          </a:p>
          <a:p>
            <a:pPr lvl="2"/>
            <a:r>
              <a:rPr lang="en-GB" b="1" dirty="0"/>
              <a:t>Uranium, </a:t>
            </a:r>
            <a:r>
              <a:rPr lang="en-GB" dirty="0"/>
              <a:t>96U</a:t>
            </a:r>
            <a:r>
              <a:rPr lang="en-GB" b="1" dirty="0"/>
              <a:t>, about 7 g (10% in U-235) </a:t>
            </a:r>
            <a:r>
              <a:rPr lang="en-GB" dirty="0"/>
              <a:t>at R3 (see sketch) – height “</a:t>
            </a:r>
            <a:r>
              <a:rPr lang="en-GB" b="1" dirty="0"/>
              <a:t>metal slice</a:t>
            </a:r>
            <a:r>
              <a:rPr lang="en-GB" dirty="0"/>
              <a:t>, about 33 cm from bottom”: “STICK 2”</a:t>
            </a:r>
          </a:p>
          <a:p>
            <a:endParaRPr lang="en-US" b="1" i="1" dirty="0"/>
          </a:p>
        </p:txBody>
      </p:sp>
      <p:pic>
        <p:nvPicPr>
          <p:cNvPr id="8" name="Immagine 7">
            <a:extLst>
              <a:ext uri="{FF2B5EF4-FFF2-40B4-BE49-F238E27FC236}">
                <a16:creationId xmlns="" xmlns:a16="http://schemas.microsoft.com/office/drawing/2014/main" id="{B8AAE4C5-6B4D-4F62-B72F-5B742D9C8C52}"/>
              </a:ext>
            </a:extLst>
          </p:cNvPr>
          <p:cNvPicPr>
            <a:picLocks noChangeAspect="1"/>
          </p:cNvPicPr>
          <p:nvPr/>
        </p:nvPicPr>
        <p:blipFill rotWithShape="1">
          <a:blip r:embed="rId2">
            <a:extLst>
              <a:ext uri="{28A0092B-C50C-407E-A947-70E740481C1C}">
                <a14:useLocalDpi xmlns:a14="http://schemas.microsoft.com/office/drawing/2010/main" val="0"/>
              </a:ext>
            </a:extLst>
          </a:blip>
          <a:srcRect b="37098"/>
          <a:stretch/>
        </p:blipFill>
        <p:spPr bwMode="auto">
          <a:xfrm>
            <a:off x="9004005" y="1359117"/>
            <a:ext cx="3187995" cy="2934587"/>
          </a:xfrm>
          <a:prstGeom prst="rect">
            <a:avLst/>
          </a:prstGeom>
          <a:noFill/>
          <a:ln>
            <a:noFill/>
          </a:ln>
        </p:spPr>
      </p:pic>
      <p:pic>
        <p:nvPicPr>
          <p:cNvPr id="9" name="Immagin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8119" y="4293704"/>
            <a:ext cx="2759765" cy="2564296"/>
          </a:xfrm>
          <a:prstGeom prst="rect">
            <a:avLst/>
          </a:prstGeom>
          <a:noFill/>
          <a:ln>
            <a:noFill/>
          </a:ln>
        </p:spPr>
      </p:pic>
    </p:spTree>
    <p:extLst>
      <p:ext uri="{BB962C8B-B14F-4D97-AF65-F5344CB8AC3E}">
        <p14:creationId xmlns:p14="http://schemas.microsoft.com/office/powerpoint/2010/main" val="1818381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24</a:t>
            </a:fld>
            <a:endParaRPr lang="it-IT" dirty="0"/>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MOCK-UP DRUMS FOR WP4-5-7 FINAL TESTS </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8087139" cy="5247640"/>
          </a:xfrm>
        </p:spPr>
        <p:txBody>
          <a:bodyPr vert="horz" lIns="91440" tIns="45720" rIns="91440" bIns="45720" rtlCol="0" anchor="t">
            <a:normAutofit/>
          </a:bodyPr>
          <a:lstStyle/>
          <a:p>
            <a:pPr lvl="0"/>
            <a:r>
              <a:rPr lang="en-GB" dirty="0"/>
              <a:t>MOCK-UP DRUM “B”: </a:t>
            </a:r>
            <a:r>
              <a:rPr lang="en-GB" b="1" dirty="0"/>
              <a:t>Research Reactor/Research Laboratory</a:t>
            </a:r>
            <a:endParaRPr lang="it-IT" dirty="0"/>
          </a:p>
          <a:p>
            <a:pPr lvl="1"/>
            <a:r>
              <a:rPr lang="en-GB" dirty="0"/>
              <a:t>Waste matrix: technological matrices, i.e. burnable (paper, plastic, cotton, etc.) </a:t>
            </a:r>
            <a:endParaRPr lang="it-IT" dirty="0"/>
          </a:p>
          <a:p>
            <a:r>
              <a:rPr lang="en-US" i="1" u="sng" dirty="0"/>
              <a:t>mock-up NEOPRENE (220 l </a:t>
            </a:r>
            <a:r>
              <a:rPr lang="en-US" i="1" u="sng" dirty="0" smtClean="0"/>
              <a:t>whole height filled with homogeneous </a:t>
            </a:r>
            <a:r>
              <a:rPr lang="en-US" i="1" u="sng" dirty="0"/>
              <a:t>neoprene)</a:t>
            </a:r>
            <a:endParaRPr lang="it-IT" dirty="0"/>
          </a:p>
          <a:p>
            <a:pPr lvl="1"/>
            <a:r>
              <a:rPr lang="en-US" dirty="0"/>
              <a:t>Radiological content: </a:t>
            </a:r>
            <a:endParaRPr lang="it-IT" dirty="0"/>
          </a:p>
          <a:p>
            <a:pPr lvl="2"/>
            <a:r>
              <a:rPr lang="en-GB" b="1" dirty="0"/>
              <a:t>Cs-137</a:t>
            </a:r>
            <a:r>
              <a:rPr lang="en-GB" dirty="0"/>
              <a:t> linear source, </a:t>
            </a:r>
            <a:r>
              <a:rPr lang="en-GB" b="1" dirty="0"/>
              <a:t>about 10 MBq</a:t>
            </a:r>
            <a:r>
              <a:rPr lang="en-GB" dirty="0"/>
              <a:t> at R0 (whole height)</a:t>
            </a:r>
          </a:p>
          <a:p>
            <a:pPr lvl="2"/>
            <a:r>
              <a:rPr lang="en-GB" b="1" dirty="0"/>
              <a:t>Co-60</a:t>
            </a:r>
            <a:r>
              <a:rPr lang="en-GB" dirty="0"/>
              <a:t>, NDA13+NDA14, </a:t>
            </a:r>
            <a:r>
              <a:rPr lang="en-GB" b="1" dirty="0"/>
              <a:t>about 300 </a:t>
            </a:r>
            <a:r>
              <a:rPr lang="en-GB" b="1" dirty="0" err="1"/>
              <a:t>kBq</a:t>
            </a:r>
            <a:r>
              <a:rPr lang="en-GB" dirty="0"/>
              <a:t> in total at R3 – height “metal slice of multi-material reference drum, about 31 cm from bottom”: “STICK 3”</a:t>
            </a:r>
          </a:p>
          <a:p>
            <a:endParaRPr lang="en-US" b="1" i="1" dirty="0"/>
          </a:p>
        </p:txBody>
      </p:sp>
      <p:pic>
        <p:nvPicPr>
          <p:cNvPr id="9" name="Immagine 8">
            <a:extLst>
              <a:ext uri="{FF2B5EF4-FFF2-40B4-BE49-F238E27FC236}">
                <a16:creationId xmlns="" xmlns:a16="http://schemas.microsoft.com/office/drawing/2014/main" id="{B8AAE4C5-6B4D-4F62-B72F-5B742D9C8C52}"/>
              </a:ext>
            </a:extLst>
          </p:cNvPr>
          <p:cNvPicPr>
            <a:picLocks noChangeAspect="1"/>
          </p:cNvPicPr>
          <p:nvPr/>
        </p:nvPicPr>
        <p:blipFill rotWithShape="1">
          <a:blip r:embed="rId2">
            <a:extLst>
              <a:ext uri="{28A0092B-C50C-407E-A947-70E740481C1C}">
                <a14:useLocalDpi xmlns:a14="http://schemas.microsoft.com/office/drawing/2010/main" val="0"/>
              </a:ext>
            </a:extLst>
          </a:blip>
          <a:srcRect b="37098"/>
          <a:stretch/>
        </p:blipFill>
        <p:spPr bwMode="auto">
          <a:xfrm>
            <a:off x="9004005" y="1359117"/>
            <a:ext cx="3187995" cy="2934587"/>
          </a:xfrm>
          <a:prstGeom prst="rect">
            <a:avLst/>
          </a:prstGeom>
          <a:noFill/>
          <a:ln>
            <a:noFill/>
          </a:ln>
        </p:spPr>
      </p:pic>
      <p:pic>
        <p:nvPicPr>
          <p:cNvPr id="10" name="Immagin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8119" y="4293704"/>
            <a:ext cx="2759765" cy="2564296"/>
          </a:xfrm>
          <a:prstGeom prst="rect">
            <a:avLst/>
          </a:prstGeom>
          <a:noFill/>
          <a:ln>
            <a:noFill/>
          </a:ln>
        </p:spPr>
      </p:pic>
    </p:spTree>
    <p:extLst>
      <p:ext uri="{BB962C8B-B14F-4D97-AF65-F5344CB8AC3E}">
        <p14:creationId xmlns:p14="http://schemas.microsoft.com/office/powerpoint/2010/main" val="1054596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25</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a:t>MOCK-UP DRUMS FOR WP4-5-7 FINAL TESTS </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8087139" cy="5247640"/>
          </a:xfrm>
        </p:spPr>
        <p:txBody>
          <a:bodyPr vert="horz" lIns="91440" tIns="45720" rIns="91440" bIns="45720" rtlCol="0" anchor="t">
            <a:normAutofit/>
          </a:bodyPr>
          <a:lstStyle/>
          <a:p>
            <a:pPr lvl="0"/>
            <a:r>
              <a:rPr lang="en-GB" dirty="0"/>
              <a:t>MOCK-UP DRUM “C”: </a:t>
            </a:r>
            <a:r>
              <a:rPr lang="en-GB" b="1" dirty="0" smtClean="0"/>
              <a:t>Legacy </a:t>
            </a:r>
            <a:r>
              <a:rPr lang="it-IT" b="1" dirty="0" smtClean="0"/>
              <a:t>Waste</a:t>
            </a:r>
            <a:endParaRPr lang="it-IT" dirty="0"/>
          </a:p>
          <a:p>
            <a:pPr lvl="1"/>
            <a:r>
              <a:rPr lang="en-GB" dirty="0"/>
              <a:t>Waste matrix: metal, burnable (paper, plastic, cotton, etc.) </a:t>
            </a:r>
            <a:endParaRPr lang="it-IT" dirty="0"/>
          </a:p>
          <a:p>
            <a:r>
              <a:rPr lang="en-US" i="1" u="sng" dirty="0"/>
              <a:t>mock-up MULTIMATERIAL REFERENCE DRUM</a:t>
            </a:r>
            <a:endParaRPr lang="it-IT" dirty="0"/>
          </a:p>
          <a:p>
            <a:pPr lvl="1"/>
            <a:r>
              <a:rPr lang="en-US" dirty="0"/>
              <a:t>Radiological content: </a:t>
            </a:r>
            <a:endParaRPr lang="it-IT" dirty="0"/>
          </a:p>
          <a:p>
            <a:pPr lvl="2"/>
            <a:r>
              <a:rPr lang="en-GB" b="1" dirty="0"/>
              <a:t>Plutonium</a:t>
            </a:r>
            <a:r>
              <a:rPr lang="en-GB" dirty="0"/>
              <a:t>, CBNM 61 (</a:t>
            </a:r>
            <a:r>
              <a:rPr lang="en-GB" b="1" dirty="0"/>
              <a:t>about 5 g</a:t>
            </a:r>
            <a:r>
              <a:rPr lang="en-GB" dirty="0"/>
              <a:t> di Pu) </a:t>
            </a:r>
            <a:r>
              <a:rPr lang="en-GB" b="1" dirty="0"/>
              <a:t>at R3 </a:t>
            </a:r>
            <a:r>
              <a:rPr lang="en-GB" dirty="0"/>
              <a:t>(see sketch) – height “</a:t>
            </a:r>
            <a:r>
              <a:rPr lang="en-GB" b="1" dirty="0"/>
              <a:t>wood slice</a:t>
            </a:r>
            <a:r>
              <a:rPr lang="en-GB" dirty="0"/>
              <a:t>, about 55 cm from bottom”: “STICK 1”</a:t>
            </a:r>
            <a:endParaRPr lang="it-IT" dirty="0"/>
          </a:p>
          <a:p>
            <a:pPr lvl="2"/>
            <a:r>
              <a:rPr lang="en-GB" b="1" dirty="0"/>
              <a:t>Plutonium</a:t>
            </a:r>
            <a:r>
              <a:rPr lang="en-GB" dirty="0"/>
              <a:t>, CBNM 70 (</a:t>
            </a:r>
            <a:r>
              <a:rPr lang="en-GB" b="1" dirty="0"/>
              <a:t>about 5</a:t>
            </a:r>
            <a:r>
              <a:rPr lang="en-GB" dirty="0"/>
              <a:t> g di Pu) </a:t>
            </a:r>
            <a:r>
              <a:rPr lang="en-GB" b="1" dirty="0"/>
              <a:t>at R0 </a:t>
            </a:r>
            <a:r>
              <a:rPr lang="en-GB" dirty="0"/>
              <a:t>(see sketch) – height “</a:t>
            </a:r>
            <a:r>
              <a:rPr lang="en-GB" b="1" dirty="0"/>
              <a:t>metal slice</a:t>
            </a:r>
            <a:r>
              <a:rPr lang="en-GB" dirty="0"/>
              <a:t>, about 33 cm from bottom”: “STICK 2”</a:t>
            </a:r>
            <a:endParaRPr lang="it-IT" dirty="0"/>
          </a:p>
          <a:p>
            <a:pPr lvl="2"/>
            <a:r>
              <a:rPr lang="en-GB" b="1" dirty="0"/>
              <a:t>Uranium</a:t>
            </a:r>
            <a:r>
              <a:rPr lang="en-GB" dirty="0"/>
              <a:t>, 96U, </a:t>
            </a:r>
            <a:r>
              <a:rPr lang="en-GB" b="1" dirty="0"/>
              <a:t>about</a:t>
            </a:r>
            <a:r>
              <a:rPr lang="en-GB" dirty="0"/>
              <a:t> </a:t>
            </a:r>
            <a:r>
              <a:rPr lang="en-GB" b="1" dirty="0"/>
              <a:t>7 g at 10% in U-235 at R0 </a:t>
            </a:r>
            <a:r>
              <a:rPr lang="en-GB" dirty="0"/>
              <a:t>(see sketch) – height “</a:t>
            </a:r>
            <a:r>
              <a:rPr lang="en-GB" b="1" dirty="0"/>
              <a:t>metal</a:t>
            </a:r>
            <a:r>
              <a:rPr lang="en-GB" dirty="0"/>
              <a:t> </a:t>
            </a:r>
            <a:r>
              <a:rPr lang="en-GB" b="1" dirty="0"/>
              <a:t>slice</a:t>
            </a:r>
            <a:r>
              <a:rPr lang="en-GB" dirty="0"/>
              <a:t>, about 33 cm from bottom”: “STICK 2”</a:t>
            </a:r>
            <a:endParaRPr lang="it-IT" dirty="0"/>
          </a:p>
          <a:p>
            <a:pPr lvl="2"/>
            <a:r>
              <a:rPr lang="en-GB" b="1" dirty="0"/>
              <a:t>Cs-137</a:t>
            </a:r>
            <a:r>
              <a:rPr lang="en-GB" dirty="0"/>
              <a:t> linear source, </a:t>
            </a:r>
            <a:r>
              <a:rPr lang="en-GB" b="1" dirty="0"/>
              <a:t>about 10 </a:t>
            </a:r>
            <a:r>
              <a:rPr lang="en-GB" b="1" dirty="0" err="1"/>
              <a:t>MBq</a:t>
            </a:r>
            <a:r>
              <a:rPr lang="en-GB" b="1" dirty="0"/>
              <a:t> at R2 </a:t>
            </a:r>
            <a:r>
              <a:rPr lang="en-GB" dirty="0"/>
              <a:t>(whole height)</a:t>
            </a:r>
            <a:endParaRPr lang="it-IT" dirty="0"/>
          </a:p>
          <a:p>
            <a:pPr lvl="2"/>
            <a:r>
              <a:rPr lang="en-GB" b="1" dirty="0"/>
              <a:t>Co-60</a:t>
            </a:r>
            <a:r>
              <a:rPr lang="en-GB" dirty="0"/>
              <a:t> NDA13+NDA14, </a:t>
            </a:r>
            <a:r>
              <a:rPr lang="en-GB" b="1" dirty="0"/>
              <a:t>about 300 </a:t>
            </a:r>
            <a:r>
              <a:rPr lang="en-GB" b="1" dirty="0" err="1"/>
              <a:t>kBq</a:t>
            </a:r>
            <a:r>
              <a:rPr lang="en-GB" dirty="0"/>
              <a:t> in total </a:t>
            </a:r>
            <a:r>
              <a:rPr lang="en-GB" b="1" dirty="0"/>
              <a:t>at R4 </a:t>
            </a:r>
            <a:r>
              <a:rPr lang="en-GB" dirty="0"/>
              <a:t>(see sketch) – height “</a:t>
            </a:r>
            <a:r>
              <a:rPr lang="en-GB" b="1" dirty="0"/>
              <a:t>metal slice</a:t>
            </a:r>
            <a:r>
              <a:rPr lang="en-GB" dirty="0"/>
              <a:t>, about 55 cm from bottom”: “STICK 3”</a:t>
            </a:r>
            <a:endParaRPr lang="it-IT" dirty="0"/>
          </a:p>
          <a:p>
            <a:pPr lvl="2"/>
            <a:r>
              <a:rPr lang="en-GB" b="1" dirty="0"/>
              <a:t>Eu-152</a:t>
            </a:r>
            <a:r>
              <a:rPr lang="en-GB" dirty="0"/>
              <a:t> NDA21, </a:t>
            </a:r>
            <a:r>
              <a:rPr lang="en-GB" b="1" dirty="0"/>
              <a:t>about 600 </a:t>
            </a:r>
            <a:r>
              <a:rPr lang="en-GB" b="1" dirty="0" err="1"/>
              <a:t>kBq</a:t>
            </a:r>
            <a:r>
              <a:rPr lang="en-GB" b="1" dirty="0"/>
              <a:t> at R5 </a:t>
            </a:r>
            <a:r>
              <a:rPr lang="en-GB" dirty="0"/>
              <a:t>(see sketch) – height “</a:t>
            </a:r>
            <a:r>
              <a:rPr lang="en-GB" b="1" dirty="0"/>
              <a:t>metal slice</a:t>
            </a:r>
            <a:r>
              <a:rPr lang="en-GB" dirty="0"/>
              <a:t>, about 55 cm from bottom”: “STICK 4”</a:t>
            </a:r>
            <a:endParaRPr lang="it-IT" dirty="0"/>
          </a:p>
          <a:p>
            <a:endParaRPr lang="en-US" b="1" i="1" dirty="0"/>
          </a:p>
        </p:txBody>
      </p:sp>
      <p:pic>
        <p:nvPicPr>
          <p:cNvPr id="15" name="Immagine 14">
            <a:extLst>
              <a:ext uri="{FF2B5EF4-FFF2-40B4-BE49-F238E27FC236}">
                <a16:creationId xmlns="" xmlns:a16="http://schemas.microsoft.com/office/drawing/2014/main" id="{B8AAE4C5-6B4D-4F62-B72F-5B742D9C8C52}"/>
              </a:ext>
            </a:extLst>
          </p:cNvPr>
          <p:cNvPicPr>
            <a:picLocks noChangeAspect="1"/>
          </p:cNvPicPr>
          <p:nvPr/>
        </p:nvPicPr>
        <p:blipFill rotWithShape="1">
          <a:blip r:embed="rId2">
            <a:extLst>
              <a:ext uri="{28A0092B-C50C-407E-A947-70E740481C1C}">
                <a14:useLocalDpi xmlns:a14="http://schemas.microsoft.com/office/drawing/2010/main" val="0"/>
              </a:ext>
            </a:extLst>
          </a:blip>
          <a:srcRect b="37098"/>
          <a:stretch/>
        </p:blipFill>
        <p:spPr bwMode="auto">
          <a:xfrm>
            <a:off x="9004005" y="1359117"/>
            <a:ext cx="3187995" cy="2934587"/>
          </a:xfrm>
          <a:prstGeom prst="rect">
            <a:avLst/>
          </a:prstGeom>
          <a:noFill/>
          <a:ln>
            <a:noFill/>
          </a:ln>
        </p:spPr>
      </p:pic>
      <p:pic>
        <p:nvPicPr>
          <p:cNvPr id="16" name="Immagin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8119" y="4293704"/>
            <a:ext cx="2759765" cy="2564296"/>
          </a:xfrm>
          <a:prstGeom prst="rect">
            <a:avLst/>
          </a:prstGeom>
          <a:noFill/>
          <a:ln>
            <a:noFill/>
          </a:ln>
        </p:spPr>
      </p:pic>
    </p:spTree>
    <p:extLst>
      <p:ext uri="{BB962C8B-B14F-4D97-AF65-F5344CB8AC3E}">
        <p14:creationId xmlns:p14="http://schemas.microsoft.com/office/powerpoint/2010/main" val="2979437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26</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WP4 - Example</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3294504" cy="5247640"/>
          </a:xfrm>
        </p:spPr>
        <p:txBody>
          <a:bodyPr vert="horz" lIns="91440" tIns="45720" rIns="91440" bIns="45720" rtlCol="0" anchor="t">
            <a:normAutofit/>
          </a:bodyPr>
          <a:lstStyle/>
          <a:p>
            <a:pPr lvl="0"/>
            <a:r>
              <a:rPr lang="en-GB" dirty="0"/>
              <a:t>MOCK-UP DRUM “C”: </a:t>
            </a:r>
            <a:r>
              <a:rPr lang="en-GB" b="1" dirty="0" smtClean="0"/>
              <a:t>Legacy Waste</a:t>
            </a:r>
            <a:endParaRPr lang="it-IT" dirty="0"/>
          </a:p>
          <a:p>
            <a:pPr lvl="1"/>
            <a:r>
              <a:rPr lang="en-GB" dirty="0"/>
              <a:t>Waste matrix within the reference drum (from the bottom): 	concrete</a:t>
            </a:r>
          </a:p>
          <a:p>
            <a:pPr marL="914400" lvl="2" indent="0">
              <a:buNone/>
            </a:pPr>
            <a:r>
              <a:rPr lang="en-GB" sz="2400" dirty="0"/>
              <a:t>metal, </a:t>
            </a:r>
          </a:p>
          <a:p>
            <a:pPr marL="914400" lvl="2" indent="0">
              <a:buNone/>
            </a:pPr>
            <a:r>
              <a:rPr lang="en-GB" sz="2400" dirty="0"/>
              <a:t>Wood,</a:t>
            </a:r>
          </a:p>
          <a:p>
            <a:pPr marL="914400" lvl="2" indent="0">
              <a:buNone/>
            </a:pPr>
            <a:r>
              <a:rPr lang="en-GB" sz="2400" dirty="0"/>
              <a:t>Plastic (neoprene) </a:t>
            </a:r>
          </a:p>
          <a:p>
            <a:pPr marL="914400" lvl="2" indent="0">
              <a:buNone/>
            </a:pPr>
            <a:endParaRPr lang="en-GB" sz="1400" dirty="0"/>
          </a:p>
          <a:p>
            <a:pPr marL="728663" lvl="2" indent="-342900"/>
            <a:r>
              <a:rPr lang="en-GB" sz="2400" dirty="0"/>
              <a:t>4 layers, 22 cm tall each, at different densities</a:t>
            </a:r>
            <a:endParaRPr lang="it-IT"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704" y="1359117"/>
            <a:ext cx="4795016" cy="543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12">
            <a:extLst>
              <a:ext uri="{FF2B5EF4-FFF2-40B4-BE49-F238E27FC236}">
                <a16:creationId xmlns="" xmlns:a16="http://schemas.microsoft.com/office/drawing/2014/main" id="{B8AAE4C5-6B4D-4F62-B72F-5B742D9C8C52}"/>
              </a:ext>
            </a:extLst>
          </p:cNvPr>
          <p:cNvPicPr>
            <a:picLocks noChangeAspect="1"/>
          </p:cNvPicPr>
          <p:nvPr/>
        </p:nvPicPr>
        <p:blipFill rotWithShape="1">
          <a:blip r:embed="rId3">
            <a:extLst>
              <a:ext uri="{28A0092B-C50C-407E-A947-70E740481C1C}">
                <a14:useLocalDpi xmlns:a14="http://schemas.microsoft.com/office/drawing/2010/main" val="0"/>
              </a:ext>
            </a:extLst>
          </a:blip>
          <a:srcRect b="37098"/>
          <a:stretch/>
        </p:blipFill>
        <p:spPr bwMode="auto">
          <a:xfrm>
            <a:off x="9004005" y="1359117"/>
            <a:ext cx="3187995" cy="2934587"/>
          </a:xfrm>
          <a:prstGeom prst="rect">
            <a:avLst/>
          </a:prstGeom>
          <a:noFill/>
          <a:ln>
            <a:noFill/>
          </a:ln>
        </p:spPr>
      </p:pic>
      <p:pic>
        <p:nvPicPr>
          <p:cNvPr id="14" name="Immagin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8119" y="4293704"/>
            <a:ext cx="2759765" cy="2564296"/>
          </a:xfrm>
          <a:prstGeom prst="rect">
            <a:avLst/>
          </a:prstGeom>
          <a:noFill/>
          <a:ln>
            <a:noFill/>
          </a:ln>
        </p:spPr>
      </p:pic>
    </p:spTree>
    <p:extLst>
      <p:ext uri="{BB962C8B-B14F-4D97-AF65-F5344CB8AC3E}">
        <p14:creationId xmlns:p14="http://schemas.microsoft.com/office/powerpoint/2010/main" val="3104389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27</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WP4 - Example</a:t>
            </a:r>
            <a:endParaRPr lang="it-IT" dirty="0"/>
          </a:p>
        </p:txBody>
      </p:sp>
      <p:sp>
        <p:nvSpPr>
          <p:cNvPr id="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61283"/>
            <a:ext cx="7604051" cy="5247640"/>
          </a:xfrm>
        </p:spPr>
        <p:txBody>
          <a:bodyPr vert="horz" lIns="91440" tIns="45720" rIns="91440" bIns="45720" rtlCol="0" anchor="t">
            <a:normAutofit/>
          </a:bodyPr>
          <a:lstStyle/>
          <a:p>
            <a:pPr lvl="0"/>
            <a:r>
              <a:rPr lang="en-GB" dirty="0"/>
              <a:t>MOCK-UP DRUM “C”: </a:t>
            </a:r>
            <a:r>
              <a:rPr lang="en-GB" b="1" dirty="0" smtClean="0"/>
              <a:t>Legacy W</a:t>
            </a:r>
            <a:r>
              <a:rPr lang="it-IT" b="1" dirty="0" smtClean="0"/>
              <a:t>aste</a:t>
            </a:r>
            <a:endParaRPr lang="it-IT" dirty="0"/>
          </a:p>
          <a:p>
            <a:pPr lvl="1"/>
            <a:r>
              <a:rPr lang="en-US" dirty="0"/>
              <a:t>Radiological content: </a:t>
            </a:r>
            <a:endParaRPr lang="it-IT" dirty="0"/>
          </a:p>
          <a:p>
            <a:pPr lvl="2"/>
            <a:r>
              <a:rPr lang="en-GB" b="1" dirty="0"/>
              <a:t>Plutonium</a:t>
            </a:r>
            <a:r>
              <a:rPr lang="en-GB" dirty="0"/>
              <a:t>, CBNM 61 (</a:t>
            </a:r>
            <a:r>
              <a:rPr lang="en-GB" b="1" dirty="0"/>
              <a:t>about 5 g</a:t>
            </a:r>
            <a:r>
              <a:rPr lang="en-GB" dirty="0"/>
              <a:t> di Pu) </a:t>
            </a:r>
            <a:r>
              <a:rPr lang="en-GB" b="1" dirty="0"/>
              <a:t>in </a:t>
            </a:r>
            <a:r>
              <a:rPr lang="en-GB" dirty="0"/>
              <a:t>“</a:t>
            </a:r>
            <a:r>
              <a:rPr lang="en-GB" b="1" dirty="0"/>
              <a:t>wood slice</a:t>
            </a:r>
            <a:r>
              <a:rPr lang="en-GB" dirty="0"/>
              <a:t>”,</a:t>
            </a:r>
            <a:endParaRPr lang="it-IT" dirty="0"/>
          </a:p>
          <a:p>
            <a:pPr lvl="2"/>
            <a:r>
              <a:rPr lang="en-GB" b="1" dirty="0"/>
              <a:t>Plutonium</a:t>
            </a:r>
            <a:r>
              <a:rPr lang="en-GB" dirty="0"/>
              <a:t>, CBNM 70 (</a:t>
            </a:r>
            <a:r>
              <a:rPr lang="en-GB" b="1" dirty="0"/>
              <a:t>about 5</a:t>
            </a:r>
            <a:r>
              <a:rPr lang="en-GB" dirty="0"/>
              <a:t> g di Pu) </a:t>
            </a:r>
            <a:r>
              <a:rPr lang="en-GB" b="1" dirty="0"/>
              <a:t>in </a:t>
            </a:r>
            <a:r>
              <a:rPr lang="en-GB" dirty="0"/>
              <a:t>“</a:t>
            </a:r>
            <a:r>
              <a:rPr lang="en-GB" b="1" dirty="0"/>
              <a:t>metal slice</a:t>
            </a:r>
            <a:r>
              <a:rPr lang="en-GB" dirty="0"/>
              <a:t>”,</a:t>
            </a:r>
            <a:endParaRPr lang="it-IT" dirty="0"/>
          </a:p>
          <a:p>
            <a:pPr lvl="2"/>
            <a:r>
              <a:rPr lang="en-GB" b="1" dirty="0"/>
              <a:t>Uranium</a:t>
            </a:r>
            <a:r>
              <a:rPr lang="en-GB" dirty="0"/>
              <a:t>, 96U, </a:t>
            </a:r>
            <a:r>
              <a:rPr lang="en-GB" b="1" dirty="0"/>
              <a:t>about</a:t>
            </a:r>
            <a:r>
              <a:rPr lang="en-GB" dirty="0"/>
              <a:t> </a:t>
            </a:r>
            <a:r>
              <a:rPr lang="en-GB" b="1" dirty="0"/>
              <a:t>7 g at 10% in U-235 in</a:t>
            </a:r>
            <a:r>
              <a:rPr lang="en-GB" dirty="0"/>
              <a:t> “</a:t>
            </a:r>
            <a:r>
              <a:rPr lang="en-GB" b="1" dirty="0"/>
              <a:t>metal</a:t>
            </a:r>
            <a:r>
              <a:rPr lang="en-GB" dirty="0"/>
              <a:t> </a:t>
            </a:r>
            <a:r>
              <a:rPr lang="en-GB" b="1" dirty="0"/>
              <a:t>slice</a:t>
            </a:r>
            <a:r>
              <a:rPr lang="en-GB" dirty="0"/>
              <a:t>”,</a:t>
            </a:r>
            <a:endParaRPr lang="it-IT" dirty="0"/>
          </a:p>
          <a:p>
            <a:pPr lvl="2"/>
            <a:r>
              <a:rPr lang="en-GB" b="1" dirty="0"/>
              <a:t>Cs-137</a:t>
            </a:r>
            <a:r>
              <a:rPr lang="en-GB" dirty="0"/>
              <a:t> linear source, </a:t>
            </a:r>
            <a:r>
              <a:rPr lang="en-GB" b="1" dirty="0"/>
              <a:t>about 10 </a:t>
            </a:r>
            <a:r>
              <a:rPr lang="en-GB" b="1" dirty="0" err="1"/>
              <a:t>MBq</a:t>
            </a:r>
            <a:r>
              <a:rPr lang="en-GB" b="1" dirty="0"/>
              <a:t> </a:t>
            </a:r>
            <a:r>
              <a:rPr lang="en-GB" dirty="0"/>
              <a:t>(whole height),</a:t>
            </a:r>
            <a:endParaRPr lang="it-IT" dirty="0"/>
          </a:p>
          <a:p>
            <a:pPr lvl="2"/>
            <a:r>
              <a:rPr lang="en-GB" b="1" dirty="0"/>
              <a:t>Co-60</a:t>
            </a:r>
            <a:r>
              <a:rPr lang="en-GB" dirty="0"/>
              <a:t> NDA13+NDA14, </a:t>
            </a:r>
            <a:r>
              <a:rPr lang="en-GB" b="1" dirty="0"/>
              <a:t>about 300 </a:t>
            </a:r>
            <a:r>
              <a:rPr lang="en-GB" b="1" dirty="0" err="1"/>
              <a:t>kBq</a:t>
            </a:r>
            <a:r>
              <a:rPr lang="en-GB" dirty="0"/>
              <a:t> in “</a:t>
            </a:r>
            <a:r>
              <a:rPr lang="en-GB" b="1" dirty="0"/>
              <a:t>metal slice</a:t>
            </a:r>
            <a:r>
              <a:rPr lang="en-GB" dirty="0"/>
              <a:t>”</a:t>
            </a:r>
            <a:endParaRPr lang="it-IT" dirty="0"/>
          </a:p>
          <a:p>
            <a:pPr lvl="2"/>
            <a:r>
              <a:rPr lang="en-GB" b="1" dirty="0"/>
              <a:t>Eu-152</a:t>
            </a:r>
            <a:r>
              <a:rPr lang="en-GB" dirty="0"/>
              <a:t> NDA21, </a:t>
            </a:r>
            <a:r>
              <a:rPr lang="en-GB" b="1" dirty="0"/>
              <a:t>about 600 </a:t>
            </a:r>
            <a:r>
              <a:rPr lang="en-GB" b="1" dirty="0" err="1"/>
              <a:t>kBq</a:t>
            </a:r>
            <a:r>
              <a:rPr lang="en-GB" b="1" dirty="0"/>
              <a:t> </a:t>
            </a:r>
            <a:r>
              <a:rPr lang="en-GB" dirty="0"/>
              <a:t>in “</a:t>
            </a:r>
            <a:r>
              <a:rPr lang="en-GB" b="1" dirty="0"/>
              <a:t>metal slice</a:t>
            </a:r>
            <a:r>
              <a:rPr lang="en-GB" dirty="0"/>
              <a:t>”</a:t>
            </a:r>
            <a:endParaRPr lang="it-IT" dirty="0"/>
          </a:p>
          <a:p>
            <a:endParaRPr lang="en-US" b="1" i="1" dirty="0"/>
          </a:p>
        </p:txBody>
      </p:sp>
      <p:pic>
        <p:nvPicPr>
          <p:cNvPr id="8" name="Immagine 7">
            <a:extLst>
              <a:ext uri="{FF2B5EF4-FFF2-40B4-BE49-F238E27FC236}">
                <a16:creationId xmlns="" xmlns:a16="http://schemas.microsoft.com/office/drawing/2014/main" id="{B8AAE4C5-6B4D-4F62-B72F-5B742D9C8C52}"/>
              </a:ext>
            </a:extLst>
          </p:cNvPr>
          <p:cNvPicPr>
            <a:picLocks noChangeAspect="1"/>
          </p:cNvPicPr>
          <p:nvPr/>
        </p:nvPicPr>
        <p:blipFill rotWithShape="1">
          <a:blip r:embed="rId2">
            <a:extLst>
              <a:ext uri="{28A0092B-C50C-407E-A947-70E740481C1C}">
                <a14:useLocalDpi xmlns:a14="http://schemas.microsoft.com/office/drawing/2010/main" val="0"/>
              </a:ext>
            </a:extLst>
          </a:blip>
          <a:srcRect b="37098"/>
          <a:stretch/>
        </p:blipFill>
        <p:spPr bwMode="auto">
          <a:xfrm>
            <a:off x="9004005" y="1359117"/>
            <a:ext cx="3187995" cy="2934587"/>
          </a:xfrm>
          <a:prstGeom prst="rect">
            <a:avLst/>
          </a:prstGeom>
          <a:noFill/>
          <a:ln>
            <a:noFill/>
          </a:ln>
        </p:spPr>
      </p:pic>
      <p:pic>
        <p:nvPicPr>
          <p:cNvPr id="9" name="Immagin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8119" y="4293704"/>
            <a:ext cx="2759765" cy="2564296"/>
          </a:xfrm>
          <a:prstGeom prst="rect">
            <a:avLst/>
          </a:prstGeom>
          <a:noFill/>
          <a:ln>
            <a:noFill/>
          </a:ln>
        </p:spPr>
      </p:pic>
      <p:pic>
        <p:nvPicPr>
          <p:cNvPr id="10" name="Immagine 9"/>
          <p:cNvPicPr/>
          <p:nvPr/>
        </p:nvPicPr>
        <p:blipFill rotWithShape="1">
          <a:blip r:embed="rId4" cstate="print">
            <a:extLst>
              <a:ext uri="{28A0092B-C50C-407E-A947-70E740481C1C}">
                <a14:useLocalDpi xmlns:a14="http://schemas.microsoft.com/office/drawing/2010/main" val="0"/>
              </a:ext>
            </a:extLst>
          </a:blip>
          <a:srcRect l="34386"/>
          <a:stretch/>
        </p:blipFill>
        <p:spPr bwMode="auto">
          <a:xfrm>
            <a:off x="1648053" y="4314970"/>
            <a:ext cx="2982435" cy="2160000"/>
          </a:xfrm>
          <a:prstGeom prst="rect">
            <a:avLst/>
          </a:prstGeom>
          <a:noFill/>
          <a:ln>
            <a:noFill/>
          </a:ln>
        </p:spPr>
      </p:pic>
      <p:pic>
        <p:nvPicPr>
          <p:cNvPr id="12" name="Immagin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733" y="4314970"/>
            <a:ext cx="4406900" cy="2160000"/>
          </a:xfrm>
          <a:prstGeom prst="rect">
            <a:avLst/>
          </a:prstGeom>
          <a:noFill/>
          <a:ln>
            <a:noFill/>
          </a:ln>
        </p:spPr>
      </p:pic>
    </p:spTree>
    <p:extLst>
      <p:ext uri="{BB962C8B-B14F-4D97-AF65-F5344CB8AC3E}">
        <p14:creationId xmlns:p14="http://schemas.microsoft.com/office/powerpoint/2010/main" val="45576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Z:\2019-06-01 - Project MICADO\2023-01-17 - Presentazione_FDE_WP4\mock_C_radh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5096" y="1362114"/>
            <a:ext cx="4819153" cy="302522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28</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WP4 - Example</a:t>
            </a:r>
            <a:endParaRPr lang="it-IT" dirty="0"/>
          </a:p>
        </p:txBody>
      </p:sp>
      <p:graphicFrame>
        <p:nvGraphicFramePr>
          <p:cNvPr id="10" name="Grafico 9"/>
          <p:cNvGraphicFramePr/>
          <p:nvPr>
            <p:extLst>
              <p:ext uri="{D42A27DB-BD31-4B8C-83A1-F6EECF244321}">
                <p14:modId xmlns:p14="http://schemas.microsoft.com/office/powerpoint/2010/main" val="2306798605"/>
              </p:ext>
            </p:extLst>
          </p:nvPr>
        </p:nvGraphicFramePr>
        <p:xfrm>
          <a:off x="2931998" y="1326512"/>
          <a:ext cx="4467252" cy="2887679"/>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magin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33973">
            <a:off x="330836" y="4025346"/>
            <a:ext cx="2759765" cy="2564296"/>
          </a:xfrm>
          <a:prstGeom prst="rect">
            <a:avLst/>
          </a:prstGeom>
          <a:noFill/>
          <a:ln>
            <a:noFill/>
          </a:ln>
        </p:spPr>
      </p:pic>
      <p:pic>
        <p:nvPicPr>
          <p:cNvPr id="3076" name="Picture 4" descr="Z:\2019-06-01 - Project MICADO\2023-01-20 - D10.3\immagini\Nanopix_mock_C.png"/>
          <p:cNvPicPr>
            <a:picLocks noChangeAspect="1" noChangeArrowheads="1"/>
          </p:cNvPicPr>
          <p:nvPr/>
        </p:nvPicPr>
        <p:blipFill rotWithShape="1">
          <a:blip r:embed="rId5">
            <a:extLst>
              <a:ext uri="{28A0092B-C50C-407E-A947-70E740481C1C}">
                <a14:useLocalDpi xmlns:a14="http://schemas.microsoft.com/office/drawing/2010/main" val="0"/>
              </a:ext>
            </a:extLst>
          </a:blip>
          <a:srcRect l="24647"/>
          <a:stretch/>
        </p:blipFill>
        <p:spPr bwMode="auto">
          <a:xfrm>
            <a:off x="489438" y="1486384"/>
            <a:ext cx="2442560" cy="21612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p:cNvCxnSpPr/>
          <p:nvPr/>
        </p:nvCxnSpPr>
        <p:spPr>
          <a:xfrm>
            <a:off x="1601389" y="3756992"/>
            <a:ext cx="0" cy="377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601389" y="3765347"/>
            <a:ext cx="971741" cy="369332"/>
          </a:xfrm>
          <a:prstGeom prst="rect">
            <a:avLst/>
          </a:prstGeom>
          <a:noFill/>
        </p:spPr>
        <p:txBody>
          <a:bodyPr wrap="none" rtlCol="0">
            <a:spAutoFit/>
          </a:bodyPr>
          <a:lstStyle/>
          <a:p>
            <a:r>
              <a:rPr lang="it-IT" dirty="0"/>
              <a:t>Theta=0</a:t>
            </a:r>
          </a:p>
        </p:txBody>
      </p:sp>
      <p:graphicFrame>
        <p:nvGraphicFramePr>
          <p:cNvPr id="17" name="Grafico 16"/>
          <p:cNvGraphicFramePr/>
          <p:nvPr>
            <p:extLst>
              <p:ext uri="{D42A27DB-BD31-4B8C-83A1-F6EECF244321}">
                <p14:modId xmlns:p14="http://schemas.microsoft.com/office/powerpoint/2010/main" val="287442345"/>
              </p:ext>
            </p:extLst>
          </p:nvPr>
        </p:nvGraphicFramePr>
        <p:xfrm>
          <a:off x="3305147" y="4134679"/>
          <a:ext cx="3970296" cy="2564295"/>
        </p:xfrm>
        <a:graphic>
          <a:graphicData uri="http://schemas.openxmlformats.org/drawingml/2006/chart">
            <c:chart xmlns:c="http://schemas.openxmlformats.org/drawingml/2006/chart" xmlns:r="http://schemas.openxmlformats.org/officeDocument/2006/relationships" r:id="rId6"/>
          </a:graphicData>
        </a:graphic>
      </p:graphicFrame>
      <p:grpSp>
        <p:nvGrpSpPr>
          <p:cNvPr id="18" name="Gruppo 17"/>
          <p:cNvGrpSpPr/>
          <p:nvPr/>
        </p:nvGrpSpPr>
        <p:grpSpPr>
          <a:xfrm>
            <a:off x="208721" y="3969891"/>
            <a:ext cx="1063486" cy="1188518"/>
            <a:chOff x="208721" y="3969891"/>
            <a:chExt cx="1063486" cy="1188518"/>
          </a:xfrm>
        </p:grpSpPr>
        <p:sp>
          <p:nvSpPr>
            <p:cNvPr id="14" name="Arco 13"/>
            <p:cNvSpPr/>
            <p:nvPr/>
          </p:nvSpPr>
          <p:spPr>
            <a:xfrm rot="16200000">
              <a:off x="268355" y="4154557"/>
              <a:ext cx="1023730" cy="983974"/>
            </a:xfrm>
            <a:prstGeom prst="arc">
              <a:avLst>
                <a:gd name="adj1" fmla="val 16200000"/>
                <a:gd name="adj2" fmla="val 215391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Figura a mano libera 15"/>
            <p:cNvSpPr/>
            <p:nvPr/>
          </p:nvSpPr>
          <p:spPr>
            <a:xfrm>
              <a:off x="208721" y="4472608"/>
              <a:ext cx="198783" cy="168966"/>
            </a:xfrm>
            <a:custGeom>
              <a:avLst/>
              <a:gdLst>
                <a:gd name="connsiteX0" fmla="*/ 0 w 198783"/>
                <a:gd name="connsiteY0" fmla="*/ 0 h 168966"/>
                <a:gd name="connsiteX1" fmla="*/ 49696 w 198783"/>
                <a:gd name="connsiteY1" fmla="*/ 109331 h 168966"/>
                <a:gd name="connsiteX2" fmla="*/ 59635 w 198783"/>
                <a:gd name="connsiteY2" fmla="*/ 139148 h 168966"/>
                <a:gd name="connsiteX3" fmla="*/ 69574 w 198783"/>
                <a:gd name="connsiteY3" fmla="*/ 168966 h 168966"/>
                <a:gd name="connsiteX4" fmla="*/ 109331 w 198783"/>
                <a:gd name="connsiteY4" fmla="*/ 129209 h 168966"/>
                <a:gd name="connsiteX5" fmla="*/ 139148 w 198783"/>
                <a:gd name="connsiteY5" fmla="*/ 109331 h 168966"/>
                <a:gd name="connsiteX6" fmla="*/ 198783 w 198783"/>
                <a:gd name="connsiteY6" fmla="*/ 49696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83" h="168966">
                  <a:moveTo>
                    <a:pt x="0" y="0"/>
                  </a:moveTo>
                  <a:cubicBezTo>
                    <a:pt x="40599" y="67664"/>
                    <a:pt x="23709" y="31368"/>
                    <a:pt x="49696" y="109331"/>
                  </a:cubicBezTo>
                  <a:lnTo>
                    <a:pt x="59635" y="139148"/>
                  </a:lnTo>
                  <a:lnTo>
                    <a:pt x="69574" y="168966"/>
                  </a:lnTo>
                  <a:cubicBezTo>
                    <a:pt x="134631" y="147281"/>
                    <a:pt x="70780" y="177399"/>
                    <a:pt x="109331" y="129209"/>
                  </a:cubicBezTo>
                  <a:cubicBezTo>
                    <a:pt x="116793" y="119881"/>
                    <a:pt x="130079" y="117105"/>
                    <a:pt x="139148" y="109331"/>
                  </a:cubicBezTo>
                  <a:lnTo>
                    <a:pt x="198783" y="4969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238227" y="3969891"/>
              <a:ext cx="338554" cy="369332"/>
            </a:xfrm>
            <a:prstGeom prst="rect">
              <a:avLst/>
            </a:prstGeom>
            <a:noFill/>
          </p:spPr>
          <p:txBody>
            <a:bodyPr wrap="none" rtlCol="0">
              <a:spAutoFit/>
            </a:bodyPr>
            <a:lstStyle/>
            <a:p>
              <a:r>
                <a:rPr lang="it-IT" dirty="0"/>
                <a:t>+</a:t>
              </a:r>
            </a:p>
          </p:txBody>
        </p:sp>
      </p:grpSp>
      <p:sp>
        <p:nvSpPr>
          <p:cNvPr id="23" name="CasellaDiTesto 22"/>
          <p:cNvSpPr txBox="1"/>
          <p:nvPr/>
        </p:nvSpPr>
        <p:spPr>
          <a:xfrm>
            <a:off x="5203541" y="1418541"/>
            <a:ext cx="2026709" cy="369332"/>
          </a:xfrm>
          <a:prstGeom prst="rect">
            <a:avLst/>
          </a:prstGeom>
          <a:noFill/>
        </p:spPr>
        <p:txBody>
          <a:bodyPr wrap="none" rtlCol="0">
            <a:spAutoFit/>
          </a:bodyPr>
          <a:lstStyle/>
          <a:p>
            <a:r>
              <a:rPr lang="it-IT" dirty="0">
                <a:solidFill>
                  <a:srgbClr val="FF0000"/>
                </a:solidFill>
              </a:rPr>
              <a:t>«HOT» Zeta=40 cm</a:t>
            </a:r>
          </a:p>
        </p:txBody>
      </p:sp>
      <p:sp>
        <p:nvSpPr>
          <p:cNvPr id="24" name="CasellaDiTesto 23"/>
          <p:cNvSpPr txBox="1"/>
          <p:nvPr/>
        </p:nvSpPr>
        <p:spPr>
          <a:xfrm>
            <a:off x="5304267" y="4272242"/>
            <a:ext cx="2090829" cy="369332"/>
          </a:xfrm>
          <a:prstGeom prst="rect">
            <a:avLst/>
          </a:prstGeom>
          <a:noFill/>
        </p:spPr>
        <p:txBody>
          <a:bodyPr wrap="none" rtlCol="0">
            <a:spAutoFit/>
          </a:bodyPr>
          <a:lstStyle/>
          <a:p>
            <a:r>
              <a:rPr lang="it-IT" dirty="0">
                <a:solidFill>
                  <a:srgbClr val="FF0000"/>
                </a:solidFill>
              </a:rPr>
              <a:t>«HOT» Theta=140 °</a:t>
            </a:r>
          </a:p>
        </p:txBody>
      </p:sp>
      <p:pic>
        <p:nvPicPr>
          <p:cNvPr id="3083" name="Picture 11" descr="Z:\2019-06-01 - Project MICADO\2023-01-20 - D10.3\immagini\RH_Mock_C_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0000" y="4302060"/>
            <a:ext cx="2412000" cy="12042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Z:\2019-06-01 - Project MICADO\2023-01-20 - D10.3\immagini\RH_Mock_C_P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5096" y="4302060"/>
            <a:ext cx="2409576" cy="120301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Z:\2019-06-01 - Project MICADO\2023-01-20 - D10.3\immagini\RH_Mock_C_P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04672" y="5576567"/>
            <a:ext cx="2412000" cy="120422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Z:\2019-06-01 - Project MICADO\2023-01-20 - D10.3\immagini\RH_Mock_C_P1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44428" y="5576568"/>
            <a:ext cx="2412000" cy="120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48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29</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WP4 - Example</a:t>
            </a:r>
            <a:endParaRPr lang="it-IT" dirty="0"/>
          </a:p>
        </p:txBody>
      </p:sp>
      <p:grpSp>
        <p:nvGrpSpPr>
          <p:cNvPr id="2" name="Gruppo 1"/>
          <p:cNvGrpSpPr/>
          <p:nvPr/>
        </p:nvGrpSpPr>
        <p:grpSpPr>
          <a:xfrm>
            <a:off x="0" y="1371912"/>
            <a:ext cx="12132366" cy="3299478"/>
            <a:chOff x="0" y="1302339"/>
            <a:chExt cx="12132366" cy="3299478"/>
          </a:xfrm>
        </p:grpSpPr>
        <p:pic>
          <p:nvPicPr>
            <p:cNvPr id="4098" name="Picture 2" descr="Z:\2019-06-01 - Project MICADO\2023-01-20 - D10.3\immagini\Tomography_mock_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8904" y="1302339"/>
              <a:ext cx="3153462" cy="3279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Z:\2019-06-01 - Project MICADO\2023-01-20 - D10.3\immagini\Tomography_mock_C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82" y="1313690"/>
              <a:ext cx="3202147" cy="32781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2019-06-01 - Project MICADO\2023-01-20 - D10.3\immagini\Tomography_mock_C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19" y="1315181"/>
              <a:ext cx="3134555" cy="32866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2019-06-01 - Project MICADO\2023-01-20 - D10.3\immagini\Tomography_mock_C_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2328"/>
              <a:ext cx="3193698" cy="3261289"/>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CasellaDiTesto 26"/>
          <p:cNvSpPr txBox="1"/>
          <p:nvPr/>
        </p:nvSpPr>
        <p:spPr>
          <a:xfrm>
            <a:off x="1412548" y="4661451"/>
            <a:ext cx="769763" cy="369332"/>
          </a:xfrm>
          <a:prstGeom prst="rect">
            <a:avLst/>
          </a:prstGeom>
          <a:noFill/>
        </p:spPr>
        <p:txBody>
          <a:bodyPr wrap="none" rtlCol="0">
            <a:spAutoFit/>
          </a:bodyPr>
          <a:lstStyle/>
          <a:p>
            <a:r>
              <a:rPr lang="it-IT" dirty="0"/>
              <a:t>Co-60</a:t>
            </a:r>
          </a:p>
        </p:txBody>
      </p:sp>
      <p:cxnSp>
        <p:nvCxnSpPr>
          <p:cNvPr id="28" name="Connettore 2 27"/>
          <p:cNvCxnSpPr/>
          <p:nvPr/>
        </p:nvCxnSpPr>
        <p:spPr>
          <a:xfrm flipV="1">
            <a:off x="1432426" y="4651502"/>
            <a:ext cx="0" cy="377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4387659" y="4674692"/>
            <a:ext cx="857927" cy="369332"/>
          </a:xfrm>
          <a:prstGeom prst="rect">
            <a:avLst/>
          </a:prstGeom>
          <a:noFill/>
        </p:spPr>
        <p:txBody>
          <a:bodyPr wrap="none" rtlCol="0">
            <a:spAutoFit/>
          </a:bodyPr>
          <a:lstStyle/>
          <a:p>
            <a:r>
              <a:rPr lang="it-IT" dirty="0"/>
              <a:t>Cs-137</a:t>
            </a:r>
          </a:p>
        </p:txBody>
      </p:sp>
      <p:cxnSp>
        <p:nvCxnSpPr>
          <p:cNvPr id="30" name="Connettore 2 29"/>
          <p:cNvCxnSpPr/>
          <p:nvPr/>
        </p:nvCxnSpPr>
        <p:spPr>
          <a:xfrm flipV="1">
            <a:off x="4407537" y="4664743"/>
            <a:ext cx="0" cy="377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7369400" y="4664753"/>
            <a:ext cx="843501" cy="369332"/>
          </a:xfrm>
          <a:prstGeom prst="rect">
            <a:avLst/>
          </a:prstGeom>
          <a:noFill/>
        </p:spPr>
        <p:txBody>
          <a:bodyPr wrap="none" rtlCol="0">
            <a:spAutoFit/>
          </a:bodyPr>
          <a:lstStyle/>
          <a:p>
            <a:r>
              <a:rPr lang="it-IT" dirty="0"/>
              <a:t>Eu-152</a:t>
            </a:r>
          </a:p>
        </p:txBody>
      </p:sp>
      <p:cxnSp>
        <p:nvCxnSpPr>
          <p:cNvPr id="32" name="Connettore 2 31"/>
          <p:cNvCxnSpPr/>
          <p:nvPr/>
        </p:nvCxnSpPr>
        <p:spPr>
          <a:xfrm flipV="1">
            <a:off x="7389278" y="4654804"/>
            <a:ext cx="0" cy="377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10344511" y="4677994"/>
            <a:ext cx="780983" cy="369332"/>
          </a:xfrm>
          <a:prstGeom prst="rect">
            <a:avLst/>
          </a:prstGeom>
          <a:noFill/>
        </p:spPr>
        <p:txBody>
          <a:bodyPr wrap="none" rtlCol="0">
            <a:spAutoFit/>
          </a:bodyPr>
          <a:lstStyle/>
          <a:p>
            <a:r>
              <a:rPr lang="it-IT" dirty="0"/>
              <a:t>U-235</a:t>
            </a:r>
          </a:p>
        </p:txBody>
      </p:sp>
      <p:cxnSp>
        <p:nvCxnSpPr>
          <p:cNvPr id="34" name="Connettore 2 33"/>
          <p:cNvCxnSpPr/>
          <p:nvPr/>
        </p:nvCxnSpPr>
        <p:spPr>
          <a:xfrm flipV="1">
            <a:off x="10364389" y="4668045"/>
            <a:ext cx="0" cy="377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311645" y="5364596"/>
            <a:ext cx="11333508" cy="680691"/>
          </a:xfrm>
        </p:spPr>
        <p:txBody>
          <a:bodyPr vert="horz" lIns="91440" tIns="45720" rIns="91440" bIns="45720" rtlCol="0" anchor="t">
            <a:normAutofit/>
          </a:bodyPr>
          <a:lstStyle/>
          <a:p>
            <a:pPr marL="0" indent="0" algn="ctr">
              <a:buNone/>
            </a:pPr>
            <a:r>
              <a:rPr lang="it-IT" b="1" dirty="0" err="1">
                <a:ea typeface="+mn-lt"/>
                <a:cs typeface="+mn-lt"/>
              </a:rPr>
              <a:t>Example</a:t>
            </a:r>
            <a:r>
              <a:rPr lang="it-IT" b="1" dirty="0">
                <a:ea typeface="+mn-lt"/>
                <a:cs typeface="+mn-lt"/>
              </a:rPr>
              <a:t> of 4 of the 25 </a:t>
            </a:r>
            <a:r>
              <a:rPr lang="it-IT" b="1" dirty="0" err="1">
                <a:ea typeface="+mn-lt"/>
                <a:cs typeface="+mn-lt"/>
              </a:rPr>
              <a:t>hotspot</a:t>
            </a:r>
            <a:r>
              <a:rPr lang="it-IT" b="1" dirty="0">
                <a:ea typeface="+mn-lt"/>
                <a:cs typeface="+mn-lt"/>
              </a:rPr>
              <a:t> </a:t>
            </a:r>
            <a:r>
              <a:rPr lang="it-IT" b="1" dirty="0" err="1" smtClean="0">
                <a:ea typeface="+mn-lt"/>
                <a:cs typeface="+mn-lt"/>
              </a:rPr>
              <a:t>identified</a:t>
            </a:r>
            <a:r>
              <a:rPr lang="it-IT" b="1" dirty="0" smtClean="0">
                <a:ea typeface="+mn-lt"/>
                <a:cs typeface="+mn-lt"/>
              </a:rPr>
              <a:t> (2-D </a:t>
            </a:r>
            <a:r>
              <a:rPr lang="it-IT" b="1" dirty="0" err="1" smtClean="0">
                <a:ea typeface="+mn-lt"/>
                <a:cs typeface="+mn-lt"/>
              </a:rPr>
              <a:t>sketches</a:t>
            </a:r>
            <a:r>
              <a:rPr lang="it-IT" b="1" dirty="0" smtClean="0">
                <a:ea typeface="+mn-lt"/>
                <a:cs typeface="+mn-lt"/>
              </a:rPr>
              <a:t>)</a:t>
            </a:r>
            <a:endParaRPr lang="en-US" b="1" i="1" dirty="0"/>
          </a:p>
        </p:txBody>
      </p:sp>
    </p:spTree>
    <p:extLst>
      <p:ext uri="{BB962C8B-B14F-4D97-AF65-F5344CB8AC3E}">
        <p14:creationId xmlns:p14="http://schemas.microsoft.com/office/powerpoint/2010/main" val="355332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Introduction (2/2)</a:t>
            </a:r>
          </a:p>
        </p:txBody>
      </p:sp>
      <p:sp>
        <p:nvSpPr>
          <p:cNvPr id="3"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199" y="1429385"/>
            <a:ext cx="10772553" cy="5113338"/>
          </a:xfrm>
        </p:spPr>
        <p:txBody>
          <a:bodyPr vert="horz" lIns="91440" tIns="45720" rIns="91440" bIns="45720" rtlCol="0" anchor="t">
            <a:normAutofit/>
          </a:bodyPr>
          <a:lstStyle/>
          <a:p>
            <a:pPr marL="0" indent="0">
              <a:buNone/>
            </a:pPr>
            <a:r>
              <a:rPr lang="en-US" sz="2800" dirty="0"/>
              <a:t>The techniques taken into consideration are (all Non-Destructive methods):</a:t>
            </a:r>
          </a:p>
          <a:p>
            <a:pPr marL="547688"/>
            <a:r>
              <a:rPr lang="en-US" sz="2800" b="1" i="1" dirty="0"/>
              <a:t>dosimetry measurements </a:t>
            </a:r>
            <a:r>
              <a:rPr lang="en-US" sz="2800" dirty="0"/>
              <a:t>and </a:t>
            </a:r>
            <a:r>
              <a:rPr lang="en-US" sz="2800" b="1" i="1" dirty="0"/>
              <a:t>count rate inspection </a:t>
            </a:r>
            <a:r>
              <a:rPr lang="en-US" sz="2800" dirty="0"/>
              <a:t>in Open Geometry (OG) with CAEN </a:t>
            </a:r>
            <a:r>
              <a:rPr lang="en-US" sz="2800" b="1" dirty="0" err="1"/>
              <a:t>RadHAND</a:t>
            </a:r>
            <a:r>
              <a:rPr lang="en-US" sz="2800" dirty="0"/>
              <a:t>;</a:t>
            </a:r>
          </a:p>
          <a:p>
            <a:pPr marL="547688"/>
            <a:r>
              <a:rPr lang="en-US" sz="2800" b="1" i="1" dirty="0"/>
              <a:t>gamma imaging </a:t>
            </a:r>
            <a:r>
              <a:rPr lang="en-US" sz="2800" dirty="0"/>
              <a:t>in open geometry with CEA </a:t>
            </a:r>
            <a:r>
              <a:rPr lang="en-US" sz="2800" b="1" dirty="0" err="1"/>
              <a:t>Nanopix</a:t>
            </a:r>
            <a:r>
              <a:rPr lang="en-US" sz="2800" dirty="0"/>
              <a:t>;</a:t>
            </a:r>
          </a:p>
          <a:p>
            <a:pPr marL="547688"/>
            <a:r>
              <a:rPr lang="en-US" sz="2800" i="1" dirty="0"/>
              <a:t>Segmented Gamma Scanning </a:t>
            </a:r>
            <a:r>
              <a:rPr lang="en-US" sz="2800" dirty="0"/>
              <a:t>(</a:t>
            </a:r>
            <a:r>
              <a:rPr lang="en-US" sz="2800" b="1" i="1" dirty="0"/>
              <a:t>SGS</a:t>
            </a:r>
            <a:r>
              <a:rPr lang="en-US" sz="2800" dirty="0"/>
              <a:t>) with ENEA </a:t>
            </a:r>
            <a:r>
              <a:rPr lang="en-US" sz="2800" b="1" dirty="0"/>
              <a:t>TGS</a:t>
            </a:r>
            <a:r>
              <a:rPr lang="en-US" sz="2800" dirty="0"/>
              <a:t>;</a:t>
            </a:r>
          </a:p>
          <a:p>
            <a:pPr marL="547688"/>
            <a:r>
              <a:rPr lang="en-US" sz="2800" dirty="0"/>
              <a:t>Angular Scanning (</a:t>
            </a:r>
            <a:r>
              <a:rPr lang="en-US" sz="2800" b="1" i="1" dirty="0"/>
              <a:t>AS</a:t>
            </a:r>
            <a:r>
              <a:rPr lang="en-US" sz="2800" dirty="0"/>
              <a:t>) with ENEA </a:t>
            </a:r>
            <a:r>
              <a:rPr lang="en-US" sz="2800" b="1" dirty="0"/>
              <a:t>TGS</a:t>
            </a:r>
            <a:r>
              <a:rPr lang="en-US" sz="2800" dirty="0"/>
              <a:t>;</a:t>
            </a:r>
          </a:p>
          <a:p>
            <a:pPr marL="547688"/>
            <a:r>
              <a:rPr lang="en-US" sz="2800" dirty="0"/>
              <a:t>Emission and Transmission tomography (</a:t>
            </a:r>
            <a:r>
              <a:rPr lang="en-US" sz="2800" b="1" i="1" dirty="0"/>
              <a:t>ECT</a:t>
            </a:r>
            <a:r>
              <a:rPr lang="en-US" sz="2800" dirty="0"/>
              <a:t>; </a:t>
            </a:r>
            <a:r>
              <a:rPr lang="en-US" sz="2800" b="1" i="1" dirty="0"/>
              <a:t>TCT</a:t>
            </a:r>
            <a:r>
              <a:rPr lang="en-US" sz="2800" dirty="0"/>
              <a:t>) with ENEA </a:t>
            </a:r>
            <a:r>
              <a:rPr lang="en-US" sz="2800" b="1" dirty="0"/>
              <a:t>TGS</a:t>
            </a:r>
            <a:r>
              <a:rPr lang="en-US" sz="2800" dirty="0"/>
              <a:t>.</a:t>
            </a:r>
            <a:endParaRPr lang="en-US" dirty="0"/>
          </a:p>
          <a:p>
            <a:pPr marL="0" indent="0">
              <a:buNone/>
            </a:pPr>
            <a:endParaRPr lang="en-US" dirty="0"/>
          </a:p>
          <a:p>
            <a:pPr marL="0" indent="0">
              <a:buNone/>
            </a:pPr>
            <a:r>
              <a:rPr lang="en-US" b="1" dirty="0"/>
              <a:t>Cooperation of techniques </a:t>
            </a:r>
            <a:r>
              <a:rPr lang="en-US" dirty="0"/>
              <a:t>allows to </a:t>
            </a:r>
            <a:r>
              <a:rPr lang="en-US" u="sng" dirty="0"/>
              <a:t>improve the comprehensive characterization</a:t>
            </a:r>
            <a:r>
              <a:rPr lang="en-US" dirty="0"/>
              <a:t>, in several aspects that will be shown.</a:t>
            </a:r>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3</a:t>
            </a:fld>
            <a:endParaRPr lang="it-IT"/>
          </a:p>
        </p:txBody>
      </p:sp>
    </p:spTree>
    <p:extLst>
      <p:ext uri="{BB962C8B-B14F-4D97-AF65-F5344CB8AC3E}">
        <p14:creationId xmlns:p14="http://schemas.microsoft.com/office/powerpoint/2010/main" val="218762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dirty="0"/>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30</a:t>
            </a:fld>
            <a:endParaRPr lang="it-IT"/>
          </a:p>
        </p:txBody>
      </p:sp>
      <p:pic>
        <p:nvPicPr>
          <p:cNvPr id="3" name="Immagine 2">
            <a:extLst>
              <a:ext uri="{FF2B5EF4-FFF2-40B4-BE49-F238E27FC236}">
                <a16:creationId xmlns="" xmlns:a16="http://schemas.microsoft.com/office/drawing/2014/main" id="{CD00B78B-4F1A-2F0F-B76F-B761057894A6}"/>
              </a:ext>
            </a:extLst>
          </p:cNvPr>
          <p:cNvPicPr>
            <a:picLocks noChangeAspect="1"/>
          </p:cNvPicPr>
          <p:nvPr/>
        </p:nvPicPr>
        <p:blipFill rotWithShape="1">
          <a:blip r:embed="rId2">
            <a:extLst>
              <a:ext uri="{28A0092B-C50C-407E-A947-70E740481C1C}">
                <a14:useLocalDpi xmlns:a14="http://schemas.microsoft.com/office/drawing/2010/main" val="0"/>
              </a:ext>
            </a:extLst>
          </a:blip>
          <a:srcRect l="8041" t="1865" r="1503"/>
          <a:stretch/>
        </p:blipFill>
        <p:spPr>
          <a:xfrm>
            <a:off x="7229510" y="1171041"/>
            <a:ext cx="4962490" cy="5694343"/>
          </a:xfrm>
          <a:prstGeom prst="rect">
            <a:avLst/>
          </a:prstGeom>
        </p:spPr>
      </p:pic>
      <p:grpSp>
        <p:nvGrpSpPr>
          <p:cNvPr id="16" name="Gruppo 15">
            <a:extLst>
              <a:ext uri="{FF2B5EF4-FFF2-40B4-BE49-F238E27FC236}">
                <a16:creationId xmlns="" xmlns:a16="http://schemas.microsoft.com/office/drawing/2014/main" id="{9E91C4DF-8E13-E3D0-7557-7010B87E5D5C}"/>
              </a:ext>
            </a:extLst>
          </p:cNvPr>
          <p:cNvGrpSpPr/>
          <p:nvPr/>
        </p:nvGrpSpPr>
        <p:grpSpPr>
          <a:xfrm>
            <a:off x="5951100" y="1628796"/>
            <a:ext cx="3016190" cy="2215991"/>
            <a:chOff x="730200" y="1852000"/>
            <a:chExt cx="3016190" cy="2215991"/>
          </a:xfrm>
        </p:grpSpPr>
        <p:sp>
          <p:nvSpPr>
            <p:cNvPr id="9" name="Rettangolo 8">
              <a:extLst>
                <a:ext uri="{FF2B5EF4-FFF2-40B4-BE49-F238E27FC236}">
                  <a16:creationId xmlns="" xmlns:a16="http://schemas.microsoft.com/office/drawing/2014/main" id="{B0060185-A10D-4A6B-9AF2-B7E5DD0EEE99}"/>
                </a:ext>
              </a:extLst>
            </p:cNvPr>
            <p:cNvSpPr/>
            <p:nvPr/>
          </p:nvSpPr>
          <p:spPr>
            <a:xfrm>
              <a:off x="730200" y="2388495"/>
              <a:ext cx="216000" cy="216000"/>
            </a:xfrm>
            <a:prstGeom prst="rect">
              <a:avLst/>
            </a:prstGeom>
            <a:solidFill>
              <a:srgbClr val="13B013"/>
            </a:solidFill>
            <a:ln>
              <a:solidFill>
                <a:srgbClr val="116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 xmlns:a16="http://schemas.microsoft.com/office/drawing/2014/main" id="{5246B5B3-11AC-BB95-9986-A506C84B9300}"/>
                </a:ext>
              </a:extLst>
            </p:cNvPr>
            <p:cNvSpPr/>
            <p:nvPr/>
          </p:nvSpPr>
          <p:spPr>
            <a:xfrm>
              <a:off x="730200" y="3713394"/>
              <a:ext cx="216000" cy="216000"/>
            </a:xfrm>
            <a:prstGeom prst="rect">
              <a:avLst/>
            </a:prstGeom>
            <a:solidFill>
              <a:srgbClr val="AC1010"/>
            </a:solidFill>
            <a:ln>
              <a:solidFill>
                <a:srgbClr val="65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 xmlns:a16="http://schemas.microsoft.com/office/drawing/2014/main" id="{1FE603E6-B3A5-3C8A-57B9-EAE3CA50E473}"/>
                </a:ext>
              </a:extLst>
            </p:cNvPr>
            <p:cNvSpPr/>
            <p:nvPr/>
          </p:nvSpPr>
          <p:spPr>
            <a:xfrm>
              <a:off x="730200" y="2831244"/>
              <a:ext cx="216000" cy="216000"/>
            </a:xfrm>
            <a:prstGeom prst="rect">
              <a:avLst/>
            </a:prstGeom>
            <a:solidFill>
              <a:srgbClr val="511251"/>
            </a:solidFill>
            <a:ln>
              <a:solidFill>
                <a:srgbClr val="341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 xmlns:a16="http://schemas.microsoft.com/office/drawing/2014/main" id="{0969E348-DAEC-CDA1-4E84-E7312B0CCC23}"/>
                </a:ext>
              </a:extLst>
            </p:cNvPr>
            <p:cNvSpPr/>
            <p:nvPr/>
          </p:nvSpPr>
          <p:spPr>
            <a:xfrm>
              <a:off x="735318" y="1918469"/>
              <a:ext cx="216000" cy="216000"/>
            </a:xfrm>
            <a:prstGeom prst="rect">
              <a:avLst/>
            </a:prstGeom>
            <a:solidFill>
              <a:srgbClr val="0B0BA8"/>
            </a:solidFill>
            <a:ln>
              <a:solidFill>
                <a:srgbClr val="0B0B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 xmlns:a16="http://schemas.microsoft.com/office/drawing/2014/main" id="{3B03A313-F2D4-9B77-3E7D-8341D183CDBD}"/>
                </a:ext>
              </a:extLst>
            </p:cNvPr>
            <p:cNvSpPr/>
            <p:nvPr/>
          </p:nvSpPr>
          <p:spPr>
            <a:xfrm>
              <a:off x="730200" y="3272319"/>
              <a:ext cx="216000" cy="216000"/>
            </a:xfrm>
            <a:prstGeom prst="rect">
              <a:avLst/>
            </a:prstGeom>
            <a:solidFill>
              <a:srgbClr val="0C5B5B"/>
            </a:solidFill>
            <a:ln>
              <a:solidFill>
                <a:srgbClr val="0C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 xmlns:a16="http://schemas.microsoft.com/office/drawing/2014/main" id="{CE4E517D-28D5-0FEB-06CD-F0BA5AF1A772}"/>
                </a:ext>
              </a:extLst>
            </p:cNvPr>
            <p:cNvSpPr txBox="1"/>
            <p:nvPr/>
          </p:nvSpPr>
          <p:spPr>
            <a:xfrm>
              <a:off x="1052620" y="1852000"/>
              <a:ext cx="2693770" cy="2215991"/>
            </a:xfrm>
            <a:prstGeom prst="rect">
              <a:avLst/>
            </a:prstGeom>
            <a:noFill/>
          </p:spPr>
          <p:txBody>
            <a:bodyPr wrap="square" rtlCol="0">
              <a:spAutoFit/>
            </a:bodyPr>
            <a:lstStyle/>
            <a:p>
              <a:r>
                <a:rPr lang="it-IT" dirty="0"/>
                <a:t>Co-60</a:t>
              </a:r>
            </a:p>
            <a:p>
              <a:endParaRPr lang="it-IT" sz="1150" dirty="0"/>
            </a:p>
            <a:p>
              <a:r>
                <a:rPr lang="it-IT" dirty="0"/>
                <a:t>Cs-137</a:t>
              </a:r>
            </a:p>
            <a:p>
              <a:endParaRPr lang="it-IT" sz="1150" dirty="0"/>
            </a:p>
            <a:p>
              <a:r>
                <a:rPr lang="it-IT" dirty="0"/>
                <a:t>Eu-152</a:t>
              </a:r>
            </a:p>
            <a:p>
              <a:endParaRPr lang="it-IT" sz="1150" dirty="0"/>
            </a:p>
            <a:p>
              <a:r>
                <a:rPr lang="it-IT" dirty="0"/>
                <a:t>U-235</a:t>
              </a:r>
            </a:p>
            <a:p>
              <a:endParaRPr lang="it-IT" sz="1150" dirty="0"/>
            </a:p>
            <a:p>
              <a:r>
                <a:rPr lang="it-IT" dirty="0"/>
                <a:t>Am-241</a:t>
              </a:r>
            </a:p>
          </p:txBody>
        </p:sp>
      </p:gr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WP4 - Example</a:t>
            </a:r>
            <a:endParaRPr lang="it-IT" dirty="0"/>
          </a:p>
        </p:txBody>
      </p:sp>
      <p:sp>
        <p:nvSpPr>
          <p:cNvPr id="17"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34154" y="3265115"/>
            <a:ext cx="7604051" cy="5247640"/>
          </a:xfrm>
        </p:spPr>
        <p:txBody>
          <a:bodyPr vert="horz" lIns="91440" tIns="45720" rIns="91440" bIns="45720" rtlCol="0" anchor="t">
            <a:normAutofit/>
          </a:bodyPr>
          <a:lstStyle/>
          <a:p>
            <a:pPr marL="0" lvl="0" indent="0">
              <a:buNone/>
            </a:pPr>
            <a:r>
              <a:rPr lang="en-GB" dirty="0"/>
              <a:t>MOCK-UP DRUM “C”: </a:t>
            </a:r>
            <a:r>
              <a:rPr lang="en-GB" b="1" dirty="0" smtClean="0"/>
              <a:t>Legacy W</a:t>
            </a:r>
            <a:r>
              <a:rPr lang="it-IT" b="1" dirty="0" smtClean="0"/>
              <a:t>aste</a:t>
            </a:r>
            <a:endParaRPr lang="it-IT" dirty="0"/>
          </a:p>
          <a:p>
            <a:pPr lvl="1"/>
            <a:r>
              <a:rPr lang="en-US" dirty="0"/>
              <a:t>Radiological content: </a:t>
            </a:r>
            <a:endParaRPr lang="it-IT" dirty="0"/>
          </a:p>
          <a:p>
            <a:pPr lvl="2"/>
            <a:r>
              <a:rPr lang="en-GB" b="1" dirty="0"/>
              <a:t>Plutonium</a:t>
            </a:r>
            <a:r>
              <a:rPr lang="en-GB" dirty="0"/>
              <a:t>, CBNM 61 (</a:t>
            </a:r>
            <a:r>
              <a:rPr lang="en-GB" b="1" dirty="0"/>
              <a:t>about 5 g</a:t>
            </a:r>
            <a:r>
              <a:rPr lang="en-GB" dirty="0"/>
              <a:t> di Pu) </a:t>
            </a:r>
            <a:r>
              <a:rPr lang="en-GB" b="1" dirty="0"/>
              <a:t>in </a:t>
            </a:r>
            <a:r>
              <a:rPr lang="en-GB" dirty="0"/>
              <a:t>“</a:t>
            </a:r>
            <a:r>
              <a:rPr lang="en-GB" b="1" dirty="0"/>
              <a:t>wood slice</a:t>
            </a:r>
            <a:r>
              <a:rPr lang="en-GB" dirty="0"/>
              <a:t>”,</a:t>
            </a:r>
            <a:endParaRPr lang="it-IT" dirty="0"/>
          </a:p>
          <a:p>
            <a:pPr lvl="2"/>
            <a:r>
              <a:rPr lang="en-GB" b="1" dirty="0"/>
              <a:t>Plutonium</a:t>
            </a:r>
            <a:r>
              <a:rPr lang="en-GB" dirty="0"/>
              <a:t>, CBNM 70 (</a:t>
            </a:r>
            <a:r>
              <a:rPr lang="en-GB" b="1" dirty="0"/>
              <a:t>about 5</a:t>
            </a:r>
            <a:r>
              <a:rPr lang="en-GB" dirty="0"/>
              <a:t> g di Pu) </a:t>
            </a:r>
            <a:r>
              <a:rPr lang="en-GB" b="1" dirty="0"/>
              <a:t>in </a:t>
            </a:r>
            <a:r>
              <a:rPr lang="en-GB" dirty="0"/>
              <a:t>“</a:t>
            </a:r>
            <a:r>
              <a:rPr lang="en-GB" b="1" dirty="0"/>
              <a:t>metal slice</a:t>
            </a:r>
            <a:r>
              <a:rPr lang="en-GB" dirty="0"/>
              <a:t>”,</a:t>
            </a:r>
            <a:endParaRPr lang="it-IT" dirty="0"/>
          </a:p>
          <a:p>
            <a:pPr lvl="2"/>
            <a:r>
              <a:rPr lang="en-GB" b="1" dirty="0"/>
              <a:t>Uranium</a:t>
            </a:r>
            <a:r>
              <a:rPr lang="en-GB" dirty="0"/>
              <a:t>, 96U, </a:t>
            </a:r>
            <a:r>
              <a:rPr lang="en-GB" b="1" dirty="0"/>
              <a:t>about</a:t>
            </a:r>
            <a:r>
              <a:rPr lang="en-GB" dirty="0"/>
              <a:t> </a:t>
            </a:r>
            <a:r>
              <a:rPr lang="en-GB" b="1" dirty="0"/>
              <a:t>7 g at 10% in U-235 in</a:t>
            </a:r>
            <a:r>
              <a:rPr lang="en-GB" dirty="0"/>
              <a:t> “</a:t>
            </a:r>
            <a:r>
              <a:rPr lang="en-GB" b="1" dirty="0"/>
              <a:t>metal</a:t>
            </a:r>
            <a:r>
              <a:rPr lang="en-GB" dirty="0"/>
              <a:t> </a:t>
            </a:r>
            <a:r>
              <a:rPr lang="en-GB" b="1" dirty="0"/>
              <a:t>slice</a:t>
            </a:r>
            <a:r>
              <a:rPr lang="en-GB" dirty="0"/>
              <a:t>”,</a:t>
            </a:r>
            <a:endParaRPr lang="it-IT" dirty="0"/>
          </a:p>
          <a:p>
            <a:pPr lvl="2"/>
            <a:r>
              <a:rPr lang="en-GB" b="1" dirty="0"/>
              <a:t>Cs-137</a:t>
            </a:r>
            <a:r>
              <a:rPr lang="en-GB" dirty="0"/>
              <a:t> linear source, </a:t>
            </a:r>
            <a:r>
              <a:rPr lang="en-GB" b="1" dirty="0"/>
              <a:t>about 10 </a:t>
            </a:r>
            <a:r>
              <a:rPr lang="en-GB" b="1" dirty="0" err="1"/>
              <a:t>MBq</a:t>
            </a:r>
            <a:r>
              <a:rPr lang="en-GB" b="1" dirty="0"/>
              <a:t> </a:t>
            </a:r>
            <a:r>
              <a:rPr lang="en-GB" dirty="0"/>
              <a:t>(whole height),</a:t>
            </a:r>
            <a:endParaRPr lang="it-IT" dirty="0"/>
          </a:p>
          <a:p>
            <a:pPr lvl="2"/>
            <a:r>
              <a:rPr lang="en-GB" b="1" dirty="0"/>
              <a:t>Co-60</a:t>
            </a:r>
            <a:r>
              <a:rPr lang="en-GB" dirty="0"/>
              <a:t> NDA13+NDA14, </a:t>
            </a:r>
            <a:r>
              <a:rPr lang="en-GB" b="1" dirty="0"/>
              <a:t>about 300 </a:t>
            </a:r>
            <a:r>
              <a:rPr lang="en-GB" b="1" dirty="0" err="1"/>
              <a:t>kBq</a:t>
            </a:r>
            <a:r>
              <a:rPr lang="en-GB" dirty="0"/>
              <a:t> in “</a:t>
            </a:r>
            <a:r>
              <a:rPr lang="en-GB" b="1" dirty="0"/>
              <a:t>metal slice</a:t>
            </a:r>
            <a:r>
              <a:rPr lang="en-GB" dirty="0"/>
              <a:t>”</a:t>
            </a:r>
            <a:endParaRPr lang="it-IT" dirty="0"/>
          </a:p>
          <a:p>
            <a:pPr lvl="2"/>
            <a:r>
              <a:rPr lang="en-GB" b="1" dirty="0"/>
              <a:t>Eu-152</a:t>
            </a:r>
            <a:r>
              <a:rPr lang="en-GB" dirty="0"/>
              <a:t> NDA21, </a:t>
            </a:r>
            <a:r>
              <a:rPr lang="en-GB" b="1" dirty="0"/>
              <a:t>about 600 </a:t>
            </a:r>
            <a:r>
              <a:rPr lang="en-GB" b="1" dirty="0" err="1"/>
              <a:t>kBq</a:t>
            </a:r>
            <a:r>
              <a:rPr lang="en-GB" b="1" dirty="0"/>
              <a:t> </a:t>
            </a:r>
            <a:r>
              <a:rPr lang="en-GB" dirty="0"/>
              <a:t>in “</a:t>
            </a:r>
            <a:r>
              <a:rPr lang="en-GB" b="1" dirty="0"/>
              <a:t>metal slice</a:t>
            </a:r>
            <a:r>
              <a:rPr lang="en-GB" dirty="0"/>
              <a:t>”</a:t>
            </a:r>
            <a:endParaRPr lang="it-IT" dirty="0"/>
          </a:p>
          <a:p>
            <a:endParaRPr lang="en-US" b="1" i="1" dirty="0"/>
          </a:p>
        </p:txBody>
      </p:sp>
    </p:spTree>
    <p:extLst>
      <p:ext uri="{BB962C8B-B14F-4D97-AF65-F5344CB8AC3E}">
        <p14:creationId xmlns:p14="http://schemas.microsoft.com/office/powerpoint/2010/main" val="1207966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31</a:t>
            </a:fld>
            <a:endParaRPr lang="it-IT" dirty="0"/>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within WP4 - Example</a:t>
            </a:r>
            <a:endParaRPr lang="it-IT" dirty="0"/>
          </a:p>
        </p:txBody>
      </p:sp>
      <p:graphicFrame>
        <p:nvGraphicFramePr>
          <p:cNvPr id="7" name="Tabella 7">
            <a:extLst>
              <a:ext uri="{FF2B5EF4-FFF2-40B4-BE49-F238E27FC236}">
                <a16:creationId xmlns="" xmlns:a16="http://schemas.microsoft.com/office/drawing/2014/main" id="{9DEA97A7-200F-AB54-33A8-41D5D37A0542}"/>
              </a:ext>
            </a:extLst>
          </p:cNvPr>
          <p:cNvGraphicFramePr>
            <a:graphicFrameLocks noGrp="1"/>
          </p:cNvGraphicFramePr>
          <p:nvPr/>
        </p:nvGraphicFramePr>
        <p:xfrm>
          <a:off x="473444" y="1664443"/>
          <a:ext cx="6215911" cy="2225040"/>
        </p:xfrm>
        <a:graphic>
          <a:graphicData uri="http://schemas.openxmlformats.org/drawingml/2006/table">
            <a:tbl>
              <a:tblPr firstRow="1" bandRow="1">
                <a:tableStyleId>{5C22544A-7EE6-4342-B048-85BDC9FD1C3A}</a:tableStyleId>
              </a:tblPr>
              <a:tblGrid>
                <a:gridCol w="1495055">
                  <a:extLst>
                    <a:ext uri="{9D8B030D-6E8A-4147-A177-3AD203B41FA5}">
                      <a16:colId xmlns="" xmlns:a16="http://schemas.microsoft.com/office/drawing/2014/main" val="1975122418"/>
                    </a:ext>
                  </a:extLst>
                </a:gridCol>
                <a:gridCol w="2268279">
                  <a:extLst>
                    <a:ext uri="{9D8B030D-6E8A-4147-A177-3AD203B41FA5}">
                      <a16:colId xmlns="" xmlns:a16="http://schemas.microsoft.com/office/drawing/2014/main" val="1401615049"/>
                    </a:ext>
                  </a:extLst>
                </a:gridCol>
                <a:gridCol w="2452577">
                  <a:extLst>
                    <a:ext uri="{9D8B030D-6E8A-4147-A177-3AD203B41FA5}">
                      <a16:colId xmlns="" xmlns:a16="http://schemas.microsoft.com/office/drawing/2014/main" val="947164940"/>
                    </a:ext>
                  </a:extLst>
                </a:gridCol>
              </a:tblGrid>
              <a:tr h="370840">
                <a:tc>
                  <a:txBody>
                    <a:bodyPr/>
                    <a:lstStyle/>
                    <a:p>
                      <a:r>
                        <a:rPr lang="it-IT" dirty="0"/>
                        <a:t>Radionuclide</a:t>
                      </a:r>
                    </a:p>
                  </a:txBody>
                  <a:tcPr/>
                </a:tc>
                <a:tc>
                  <a:txBody>
                    <a:bodyPr/>
                    <a:lstStyle/>
                    <a:p>
                      <a:r>
                        <a:rPr lang="it-IT" dirty="0"/>
                        <a:t>Certified Activity (Bq)</a:t>
                      </a:r>
                    </a:p>
                  </a:txBody>
                  <a:tcPr/>
                </a:tc>
                <a:tc>
                  <a:txBody>
                    <a:bodyPr/>
                    <a:lstStyle/>
                    <a:p>
                      <a:r>
                        <a:rPr lang="it-IT" dirty="0" err="1"/>
                        <a:t>Calculated</a:t>
                      </a:r>
                      <a:r>
                        <a:rPr lang="it-IT" dirty="0"/>
                        <a:t> Activity (Bq)</a:t>
                      </a:r>
                    </a:p>
                  </a:txBody>
                  <a:tcPr/>
                </a:tc>
                <a:extLst>
                  <a:ext uri="{0D108BD9-81ED-4DB2-BD59-A6C34878D82A}">
                    <a16:rowId xmlns="" xmlns:a16="http://schemas.microsoft.com/office/drawing/2014/main" val="2534040015"/>
                  </a:ext>
                </a:extLst>
              </a:tr>
              <a:tr h="370840">
                <a:tc>
                  <a:txBody>
                    <a:bodyPr/>
                    <a:lstStyle/>
                    <a:p>
                      <a:r>
                        <a:rPr lang="it-IT" dirty="0"/>
                        <a:t>Co-60</a:t>
                      </a:r>
                    </a:p>
                  </a:txBody>
                  <a:tcPr/>
                </a:tc>
                <a:tc>
                  <a:txBody>
                    <a:bodyPr/>
                    <a:lstStyle/>
                    <a:p>
                      <a:r>
                        <a:rPr lang="it-IT" dirty="0"/>
                        <a:t>(2.50 ± 0.03) · 10</a:t>
                      </a:r>
                      <a:r>
                        <a:rPr lang="it-IT" baseline="30000" dirty="0"/>
                        <a:t>5</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(2.68 ± 0.69) · 10</a:t>
                      </a:r>
                      <a:r>
                        <a:rPr lang="it-IT" baseline="30000" dirty="0"/>
                        <a:t>5</a:t>
                      </a:r>
                      <a:endParaRPr lang="it-IT" dirty="0"/>
                    </a:p>
                  </a:txBody>
                  <a:tcPr/>
                </a:tc>
                <a:extLst>
                  <a:ext uri="{0D108BD9-81ED-4DB2-BD59-A6C34878D82A}">
                    <a16:rowId xmlns="" xmlns:a16="http://schemas.microsoft.com/office/drawing/2014/main" val="4202542396"/>
                  </a:ext>
                </a:extLst>
              </a:tr>
              <a:tr h="370840">
                <a:tc>
                  <a:txBody>
                    <a:bodyPr/>
                    <a:lstStyle/>
                    <a:p>
                      <a:r>
                        <a:rPr lang="it-IT" dirty="0"/>
                        <a:t>Cs-137</a:t>
                      </a:r>
                    </a:p>
                  </a:txBody>
                  <a:tcPr/>
                </a:tc>
                <a:tc>
                  <a:txBody>
                    <a:bodyPr/>
                    <a:lstStyle/>
                    <a:p>
                      <a:r>
                        <a:rPr lang="it-IT" dirty="0"/>
                        <a:t>(10.00 ± 0.30) · 10</a:t>
                      </a:r>
                      <a:r>
                        <a:rPr lang="it-IT" baseline="30000" dirty="0"/>
                        <a:t>6</a:t>
                      </a:r>
                      <a:endParaRPr lang="it-IT" dirty="0"/>
                    </a:p>
                  </a:txBody>
                  <a:tcPr/>
                </a:tc>
                <a:tc>
                  <a:txBody>
                    <a:bodyPr/>
                    <a:lstStyle/>
                    <a:p>
                      <a:r>
                        <a:rPr lang="it-IT" dirty="0"/>
                        <a:t>(8.97 ± 0.49) · 10</a:t>
                      </a:r>
                      <a:r>
                        <a:rPr lang="it-IT" baseline="30000" dirty="0"/>
                        <a:t>6</a:t>
                      </a:r>
                      <a:endParaRPr lang="it-IT" dirty="0"/>
                    </a:p>
                  </a:txBody>
                  <a:tcPr/>
                </a:tc>
                <a:extLst>
                  <a:ext uri="{0D108BD9-81ED-4DB2-BD59-A6C34878D82A}">
                    <a16:rowId xmlns="" xmlns:a16="http://schemas.microsoft.com/office/drawing/2014/main" val="337065129"/>
                  </a:ext>
                </a:extLst>
              </a:tr>
              <a:tr h="370840">
                <a:tc>
                  <a:txBody>
                    <a:bodyPr/>
                    <a:lstStyle/>
                    <a:p>
                      <a:r>
                        <a:rPr lang="it-IT" dirty="0"/>
                        <a:t>Eu-152</a:t>
                      </a:r>
                    </a:p>
                  </a:txBody>
                  <a:tcPr/>
                </a:tc>
                <a:tc>
                  <a:txBody>
                    <a:bodyPr/>
                    <a:lstStyle/>
                    <a:p>
                      <a:r>
                        <a:rPr lang="it-IT" dirty="0"/>
                        <a:t>(4.46 ± 0.05) · 10</a:t>
                      </a:r>
                      <a:r>
                        <a:rPr lang="it-IT" baseline="30000" dirty="0"/>
                        <a:t>5</a:t>
                      </a:r>
                      <a:endParaRPr lang="it-IT" dirty="0"/>
                    </a:p>
                  </a:txBody>
                  <a:tcPr/>
                </a:tc>
                <a:tc>
                  <a:txBody>
                    <a:bodyPr/>
                    <a:lstStyle/>
                    <a:p>
                      <a:r>
                        <a:rPr lang="it-IT" dirty="0"/>
                        <a:t>(7.31 ± 0.41) · 10</a:t>
                      </a:r>
                      <a:r>
                        <a:rPr lang="it-IT" baseline="30000" dirty="0"/>
                        <a:t>5</a:t>
                      </a:r>
                      <a:endParaRPr lang="it-IT" dirty="0"/>
                    </a:p>
                  </a:txBody>
                  <a:tcPr/>
                </a:tc>
                <a:extLst>
                  <a:ext uri="{0D108BD9-81ED-4DB2-BD59-A6C34878D82A}">
                    <a16:rowId xmlns="" xmlns:a16="http://schemas.microsoft.com/office/drawing/2014/main" val="815725839"/>
                  </a:ext>
                </a:extLst>
              </a:tr>
              <a:tr h="370840">
                <a:tc>
                  <a:txBody>
                    <a:bodyPr/>
                    <a:lstStyle/>
                    <a:p>
                      <a:r>
                        <a:rPr lang="it-IT" dirty="0"/>
                        <a:t>U-235</a:t>
                      </a:r>
                    </a:p>
                  </a:txBody>
                  <a:tcPr/>
                </a:tc>
                <a:tc>
                  <a:txBody>
                    <a:bodyPr/>
                    <a:lstStyle/>
                    <a:p>
                      <a:r>
                        <a:rPr lang="it-IT" dirty="0"/>
                        <a:t>(6.70 ± 0.47) · 10</a:t>
                      </a:r>
                      <a:r>
                        <a:rPr lang="it-IT" baseline="30000" dirty="0"/>
                        <a:t>4</a:t>
                      </a:r>
                      <a:endParaRPr lang="it-IT" dirty="0"/>
                    </a:p>
                  </a:txBody>
                  <a:tcPr/>
                </a:tc>
                <a:tc>
                  <a:txBody>
                    <a:bodyPr/>
                    <a:lstStyle/>
                    <a:p>
                      <a:r>
                        <a:rPr lang="it-IT" dirty="0"/>
                        <a:t>(6.68 ± 0.80) · 10</a:t>
                      </a:r>
                      <a:r>
                        <a:rPr lang="it-IT" baseline="30000" dirty="0"/>
                        <a:t>4</a:t>
                      </a:r>
                      <a:endParaRPr lang="it-IT" dirty="0"/>
                    </a:p>
                  </a:txBody>
                  <a:tcPr/>
                </a:tc>
                <a:extLst>
                  <a:ext uri="{0D108BD9-81ED-4DB2-BD59-A6C34878D82A}">
                    <a16:rowId xmlns="" xmlns:a16="http://schemas.microsoft.com/office/drawing/2014/main" val="1488470398"/>
                  </a:ext>
                </a:extLst>
              </a:tr>
              <a:tr h="370840">
                <a:tc>
                  <a:txBody>
                    <a:bodyPr/>
                    <a:lstStyle/>
                    <a:p>
                      <a:r>
                        <a:rPr lang="it-IT" dirty="0"/>
                        <a:t>Am-241</a:t>
                      </a:r>
                    </a:p>
                  </a:txBody>
                  <a:tcPr/>
                </a:tc>
                <a:tc>
                  <a:txBody>
                    <a:bodyPr/>
                    <a:lstStyle/>
                    <a:p>
                      <a:r>
                        <a:rPr lang="it-IT" dirty="0"/>
                        <a:t>(9.04 ± 0.30) · 10</a:t>
                      </a:r>
                      <a:r>
                        <a:rPr lang="it-IT" baseline="30000" dirty="0"/>
                        <a:t>10</a:t>
                      </a:r>
                      <a:endParaRPr lang="it-IT" dirty="0"/>
                    </a:p>
                  </a:txBody>
                  <a:tcPr/>
                </a:tc>
                <a:tc>
                  <a:txBody>
                    <a:bodyPr/>
                    <a:lstStyle/>
                    <a:p>
                      <a:r>
                        <a:rPr lang="it-IT" dirty="0"/>
                        <a:t>(12.40 ± 0.80) · 10</a:t>
                      </a:r>
                      <a:r>
                        <a:rPr lang="it-IT" baseline="30000" dirty="0"/>
                        <a:t>10</a:t>
                      </a:r>
                      <a:endParaRPr lang="it-IT" dirty="0"/>
                    </a:p>
                  </a:txBody>
                  <a:tcPr/>
                </a:tc>
                <a:extLst>
                  <a:ext uri="{0D108BD9-81ED-4DB2-BD59-A6C34878D82A}">
                    <a16:rowId xmlns="" xmlns:a16="http://schemas.microsoft.com/office/drawing/2014/main" val="2077974470"/>
                  </a:ext>
                </a:extLst>
              </a:tr>
            </a:tbl>
          </a:graphicData>
        </a:graphic>
      </p:graphicFrame>
      <p:graphicFrame>
        <p:nvGraphicFramePr>
          <p:cNvPr id="8" name="Tabella 7">
            <a:extLst>
              <a:ext uri="{FF2B5EF4-FFF2-40B4-BE49-F238E27FC236}">
                <a16:creationId xmlns="" xmlns:a16="http://schemas.microsoft.com/office/drawing/2014/main" id="{0F3A24F3-3D93-A5A6-2919-B5EFE8222502}"/>
              </a:ext>
            </a:extLst>
          </p:cNvPr>
          <p:cNvGraphicFramePr>
            <a:graphicFrameLocks noGrp="1"/>
          </p:cNvGraphicFramePr>
          <p:nvPr>
            <p:extLst>
              <p:ext uri="{D42A27DB-BD31-4B8C-83A1-F6EECF244321}">
                <p14:modId xmlns:p14="http://schemas.microsoft.com/office/powerpoint/2010/main" val="1068332157"/>
              </p:ext>
            </p:extLst>
          </p:nvPr>
        </p:nvGraphicFramePr>
        <p:xfrm>
          <a:off x="6952597" y="1664443"/>
          <a:ext cx="5029201" cy="3931920"/>
        </p:xfrm>
        <a:graphic>
          <a:graphicData uri="http://schemas.openxmlformats.org/drawingml/2006/table">
            <a:tbl>
              <a:tblPr firstRow="1" bandRow="1">
                <a:tableStyleId>{5C22544A-7EE6-4342-B048-85BDC9FD1C3A}</a:tableStyleId>
              </a:tblPr>
              <a:tblGrid>
                <a:gridCol w="1493748">
                  <a:extLst>
                    <a:ext uri="{9D8B030D-6E8A-4147-A177-3AD203B41FA5}">
                      <a16:colId xmlns="" xmlns:a16="http://schemas.microsoft.com/office/drawing/2014/main" val="1975122418"/>
                    </a:ext>
                  </a:extLst>
                </a:gridCol>
                <a:gridCol w="1214342">
                  <a:extLst>
                    <a:ext uri="{9D8B030D-6E8A-4147-A177-3AD203B41FA5}">
                      <a16:colId xmlns="" xmlns:a16="http://schemas.microsoft.com/office/drawing/2014/main" val="163910579"/>
                    </a:ext>
                  </a:extLst>
                </a:gridCol>
                <a:gridCol w="1171357">
                  <a:extLst>
                    <a:ext uri="{9D8B030D-6E8A-4147-A177-3AD203B41FA5}">
                      <a16:colId xmlns="" xmlns:a16="http://schemas.microsoft.com/office/drawing/2014/main" val="1401615049"/>
                    </a:ext>
                  </a:extLst>
                </a:gridCol>
                <a:gridCol w="1149754">
                  <a:extLst>
                    <a:ext uri="{9D8B030D-6E8A-4147-A177-3AD203B41FA5}">
                      <a16:colId xmlns="" xmlns:a16="http://schemas.microsoft.com/office/drawing/2014/main" val="947164940"/>
                    </a:ext>
                  </a:extLst>
                </a:gridCol>
              </a:tblGrid>
              <a:tr h="0">
                <a:tc>
                  <a:txBody>
                    <a:bodyPr/>
                    <a:lstStyle/>
                    <a:p>
                      <a:r>
                        <a:rPr lang="it-IT" dirty="0"/>
                        <a:t>Radionuclide</a:t>
                      </a:r>
                    </a:p>
                  </a:txBody>
                  <a:tcPr/>
                </a:tc>
                <a:tc>
                  <a:txBody>
                    <a:bodyPr/>
                    <a:lstStyle/>
                    <a:p>
                      <a:r>
                        <a:rPr lang="it-IT" dirty="0"/>
                        <a:t>Matrix</a:t>
                      </a:r>
                    </a:p>
                  </a:txBody>
                  <a:tcPr/>
                </a:tc>
                <a:tc>
                  <a:txBody>
                    <a:bodyPr/>
                    <a:lstStyle/>
                    <a:p>
                      <a:r>
                        <a:rPr lang="it-IT" dirty="0"/>
                        <a:t>MDA (Bq)</a:t>
                      </a:r>
                    </a:p>
                  </a:txBody>
                  <a:tcPr/>
                </a:tc>
                <a:tc>
                  <a:txBody>
                    <a:bodyPr/>
                    <a:lstStyle/>
                    <a:p>
                      <a:r>
                        <a:rPr lang="it-IT" dirty="0"/>
                        <a:t>Critical </a:t>
                      </a:r>
                      <a:r>
                        <a:rPr lang="it-IT" dirty="0" err="1"/>
                        <a:t>level</a:t>
                      </a:r>
                      <a:r>
                        <a:rPr lang="it-IT" dirty="0"/>
                        <a:t> (Bq)</a:t>
                      </a:r>
                    </a:p>
                  </a:txBody>
                  <a:tcPr/>
                </a:tc>
                <a:extLst>
                  <a:ext uri="{0D108BD9-81ED-4DB2-BD59-A6C34878D82A}">
                    <a16:rowId xmlns="" xmlns:a16="http://schemas.microsoft.com/office/drawing/2014/main" val="2534040015"/>
                  </a:ext>
                </a:extLst>
              </a:tr>
              <a:tr h="271825">
                <a:tc>
                  <a:txBody>
                    <a:bodyPr/>
                    <a:lstStyle/>
                    <a:p>
                      <a:r>
                        <a:rPr lang="it-IT" dirty="0"/>
                        <a:t>Co-60</a:t>
                      </a:r>
                    </a:p>
                  </a:txBody>
                  <a:tcPr/>
                </a:tc>
                <a:tc>
                  <a:txBody>
                    <a:bodyPr/>
                    <a:lstStyle/>
                    <a:p>
                      <a:r>
                        <a:rPr lang="it-IT" dirty="0"/>
                        <a:t>Metal</a:t>
                      </a:r>
                    </a:p>
                  </a:txBody>
                  <a:tcPr/>
                </a:tc>
                <a:tc>
                  <a:txBody>
                    <a:bodyPr/>
                    <a:lstStyle/>
                    <a:p>
                      <a:r>
                        <a:rPr lang="it-IT" dirty="0"/>
                        <a:t>5.99 · 10</a:t>
                      </a:r>
                      <a:r>
                        <a:rPr lang="it-IT" baseline="30000" dirty="0"/>
                        <a:t>3</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2.98 · 10</a:t>
                      </a:r>
                      <a:r>
                        <a:rPr lang="it-IT" baseline="30000" dirty="0"/>
                        <a:t>3</a:t>
                      </a:r>
                      <a:endParaRPr lang="it-IT" dirty="0"/>
                    </a:p>
                  </a:txBody>
                  <a:tcPr/>
                </a:tc>
                <a:extLst>
                  <a:ext uri="{0D108BD9-81ED-4DB2-BD59-A6C34878D82A}">
                    <a16:rowId xmlns="" xmlns:a16="http://schemas.microsoft.com/office/drawing/2014/main" val="4202542396"/>
                  </a:ext>
                </a:extLst>
              </a:tr>
              <a:tr h="271825">
                <a:tc rowSpan="4">
                  <a:txBody>
                    <a:bodyPr/>
                    <a:lstStyle/>
                    <a:p>
                      <a:r>
                        <a:rPr lang="it-IT" dirty="0"/>
                        <a:t>Cs-137</a:t>
                      </a:r>
                    </a:p>
                  </a:txBody>
                  <a:tcPr anchor="ctr"/>
                </a:tc>
                <a:tc>
                  <a:txBody>
                    <a:bodyPr/>
                    <a:lstStyle/>
                    <a:p>
                      <a:r>
                        <a:rPr lang="it-IT" dirty="0"/>
                        <a:t>Neoprene</a:t>
                      </a:r>
                    </a:p>
                  </a:txBody>
                  <a:tcPr/>
                </a:tc>
                <a:tc>
                  <a:txBody>
                    <a:bodyPr/>
                    <a:lstStyle/>
                    <a:p>
                      <a:r>
                        <a:rPr lang="it-IT" dirty="0"/>
                        <a:t>4.13 · 10</a:t>
                      </a:r>
                      <a:r>
                        <a:rPr lang="it-IT" baseline="30000" dirty="0"/>
                        <a:t>2</a:t>
                      </a:r>
                      <a:endParaRPr lang="it-IT" dirty="0"/>
                    </a:p>
                  </a:txBody>
                  <a:tcPr/>
                </a:tc>
                <a:tc>
                  <a:txBody>
                    <a:bodyPr/>
                    <a:lstStyle/>
                    <a:p>
                      <a:r>
                        <a:rPr lang="it-IT" dirty="0"/>
                        <a:t>2.06 · 10</a:t>
                      </a:r>
                      <a:r>
                        <a:rPr lang="it-IT" baseline="30000" dirty="0"/>
                        <a:t>2</a:t>
                      </a:r>
                      <a:endParaRPr lang="it-IT" dirty="0"/>
                    </a:p>
                  </a:txBody>
                  <a:tcPr/>
                </a:tc>
                <a:extLst>
                  <a:ext uri="{0D108BD9-81ED-4DB2-BD59-A6C34878D82A}">
                    <a16:rowId xmlns="" xmlns:a16="http://schemas.microsoft.com/office/drawing/2014/main" val="337065129"/>
                  </a:ext>
                </a:extLst>
              </a:tr>
              <a:tr h="271825">
                <a:tc vMerge="1">
                  <a:txBody>
                    <a:bodyPr/>
                    <a:lstStyle/>
                    <a:p>
                      <a:endParaRPr lang="it-IT" dirty="0"/>
                    </a:p>
                  </a:txBody>
                  <a:tcPr/>
                </a:tc>
                <a:tc>
                  <a:txBody>
                    <a:bodyPr/>
                    <a:lstStyle/>
                    <a:p>
                      <a:r>
                        <a:rPr lang="it-IT" dirty="0"/>
                        <a:t>Wood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3.17 · 10</a:t>
                      </a:r>
                      <a:r>
                        <a:rPr lang="it-IT" baseline="30000" dirty="0"/>
                        <a:t>2</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1.58 · 10</a:t>
                      </a:r>
                      <a:r>
                        <a:rPr lang="it-IT" baseline="30000" dirty="0"/>
                        <a:t>2</a:t>
                      </a:r>
                      <a:endParaRPr lang="it-IT" dirty="0"/>
                    </a:p>
                  </a:txBody>
                  <a:tcPr/>
                </a:tc>
                <a:extLst>
                  <a:ext uri="{0D108BD9-81ED-4DB2-BD59-A6C34878D82A}">
                    <a16:rowId xmlns="" xmlns:a16="http://schemas.microsoft.com/office/drawing/2014/main" val="3240871473"/>
                  </a:ext>
                </a:extLst>
              </a:tr>
              <a:tr h="271825">
                <a:tc vMerge="1">
                  <a:txBody>
                    <a:bodyPr/>
                    <a:lstStyle/>
                    <a:p>
                      <a:endParaRPr lang="it-IT" dirty="0"/>
                    </a:p>
                  </a:txBody>
                  <a:tcPr/>
                </a:tc>
                <a:tc>
                  <a:txBody>
                    <a:bodyPr/>
                    <a:lstStyle/>
                    <a:p>
                      <a:r>
                        <a:rPr lang="it-IT" dirty="0"/>
                        <a:t>Metal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7.88 · 10</a:t>
                      </a:r>
                      <a:r>
                        <a:rPr lang="it-IT" baseline="30000" dirty="0"/>
                        <a:t>2</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3.93 · 10</a:t>
                      </a:r>
                      <a:r>
                        <a:rPr lang="it-IT" baseline="30000" dirty="0"/>
                        <a:t>2</a:t>
                      </a:r>
                      <a:endParaRPr lang="it-IT" dirty="0"/>
                    </a:p>
                  </a:txBody>
                  <a:tcPr/>
                </a:tc>
                <a:extLst>
                  <a:ext uri="{0D108BD9-81ED-4DB2-BD59-A6C34878D82A}">
                    <a16:rowId xmlns="" xmlns:a16="http://schemas.microsoft.com/office/drawing/2014/main" val="4032285227"/>
                  </a:ext>
                </a:extLst>
              </a:tr>
              <a:tr h="271825">
                <a:tc vMerge="1">
                  <a:txBody>
                    <a:bodyPr/>
                    <a:lstStyle/>
                    <a:p>
                      <a:endParaRPr lang="it-IT" dirty="0"/>
                    </a:p>
                  </a:txBody>
                  <a:tcPr/>
                </a:tc>
                <a:tc>
                  <a:txBody>
                    <a:bodyPr/>
                    <a:lstStyle/>
                    <a:p>
                      <a:r>
                        <a:rPr lang="it-IT" dirty="0"/>
                        <a:t>Concrete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7.53 · 10</a:t>
                      </a:r>
                      <a:r>
                        <a:rPr lang="it-IT" baseline="30000" dirty="0"/>
                        <a:t>3</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3.76 · 10</a:t>
                      </a:r>
                      <a:r>
                        <a:rPr lang="it-IT" baseline="30000" dirty="0"/>
                        <a:t>3</a:t>
                      </a:r>
                      <a:endParaRPr lang="it-IT" dirty="0"/>
                    </a:p>
                  </a:txBody>
                  <a:tcPr/>
                </a:tc>
                <a:extLst>
                  <a:ext uri="{0D108BD9-81ED-4DB2-BD59-A6C34878D82A}">
                    <a16:rowId xmlns="" xmlns:a16="http://schemas.microsoft.com/office/drawing/2014/main" val="3614919094"/>
                  </a:ext>
                </a:extLst>
              </a:tr>
              <a:tr h="271825">
                <a:tc>
                  <a:txBody>
                    <a:bodyPr/>
                    <a:lstStyle/>
                    <a:p>
                      <a:r>
                        <a:rPr lang="it-IT" dirty="0"/>
                        <a:t>Eu-152</a:t>
                      </a:r>
                    </a:p>
                  </a:txBody>
                  <a:tcPr/>
                </a:tc>
                <a:tc>
                  <a:txBody>
                    <a:bodyPr/>
                    <a:lstStyle/>
                    <a:p>
                      <a:r>
                        <a:rPr lang="it-IT" dirty="0"/>
                        <a:t>Metal</a:t>
                      </a:r>
                    </a:p>
                  </a:txBody>
                  <a:tcPr/>
                </a:tc>
                <a:tc>
                  <a:txBody>
                    <a:bodyPr/>
                    <a:lstStyle/>
                    <a:p>
                      <a:r>
                        <a:rPr lang="it-IT" dirty="0"/>
                        <a:t>3.53 · 10</a:t>
                      </a:r>
                      <a:r>
                        <a:rPr lang="it-IT" baseline="30000" dirty="0"/>
                        <a:t>3</a:t>
                      </a:r>
                      <a:endParaRPr lang="it-IT" dirty="0"/>
                    </a:p>
                  </a:txBody>
                  <a:tcPr/>
                </a:tc>
                <a:tc>
                  <a:txBody>
                    <a:bodyPr/>
                    <a:lstStyle/>
                    <a:p>
                      <a:r>
                        <a:rPr lang="it-IT" dirty="0"/>
                        <a:t>1.77 · 10</a:t>
                      </a:r>
                      <a:r>
                        <a:rPr lang="it-IT" baseline="30000" dirty="0"/>
                        <a:t>3</a:t>
                      </a:r>
                      <a:endParaRPr lang="it-IT" dirty="0"/>
                    </a:p>
                  </a:txBody>
                  <a:tcPr/>
                </a:tc>
                <a:extLst>
                  <a:ext uri="{0D108BD9-81ED-4DB2-BD59-A6C34878D82A}">
                    <a16:rowId xmlns="" xmlns:a16="http://schemas.microsoft.com/office/drawing/2014/main" val="815725839"/>
                  </a:ext>
                </a:extLst>
              </a:tr>
              <a:tr h="271825">
                <a:tc>
                  <a:txBody>
                    <a:bodyPr/>
                    <a:lstStyle/>
                    <a:p>
                      <a:r>
                        <a:rPr lang="it-IT" dirty="0"/>
                        <a:t>U-235</a:t>
                      </a:r>
                    </a:p>
                  </a:txBody>
                  <a:tcPr/>
                </a:tc>
                <a:tc>
                  <a:txBody>
                    <a:bodyPr/>
                    <a:lstStyle/>
                    <a:p>
                      <a:r>
                        <a:rPr lang="it-IT" dirty="0"/>
                        <a:t>Metal</a:t>
                      </a:r>
                    </a:p>
                  </a:txBody>
                  <a:tcPr/>
                </a:tc>
                <a:tc>
                  <a:txBody>
                    <a:bodyPr/>
                    <a:lstStyle/>
                    <a:p>
                      <a:r>
                        <a:rPr lang="it-IT" dirty="0"/>
                        <a:t>1.26 · 10</a:t>
                      </a:r>
                      <a:r>
                        <a:rPr lang="it-IT" baseline="30000" dirty="0"/>
                        <a:t>3</a:t>
                      </a:r>
                      <a:endParaRPr lang="it-IT" dirty="0"/>
                    </a:p>
                  </a:txBody>
                  <a:tcPr/>
                </a:tc>
                <a:tc>
                  <a:txBody>
                    <a:bodyPr/>
                    <a:lstStyle/>
                    <a:p>
                      <a:r>
                        <a:rPr lang="it-IT" dirty="0"/>
                        <a:t>6.29 · 10</a:t>
                      </a:r>
                      <a:r>
                        <a:rPr lang="it-IT" baseline="30000" dirty="0"/>
                        <a:t>2</a:t>
                      </a:r>
                      <a:endParaRPr lang="it-IT" dirty="0"/>
                    </a:p>
                  </a:txBody>
                  <a:tcPr/>
                </a:tc>
                <a:extLst>
                  <a:ext uri="{0D108BD9-81ED-4DB2-BD59-A6C34878D82A}">
                    <a16:rowId xmlns="" xmlns:a16="http://schemas.microsoft.com/office/drawing/2014/main" val="1488470398"/>
                  </a:ext>
                </a:extLst>
              </a:tr>
              <a:tr h="271825">
                <a:tc rowSpan="2">
                  <a:txBody>
                    <a:bodyPr/>
                    <a:lstStyle/>
                    <a:p>
                      <a:r>
                        <a:rPr lang="it-IT" dirty="0"/>
                        <a:t>Am-241</a:t>
                      </a:r>
                    </a:p>
                  </a:txBody>
                  <a:tcPr anchor="ctr"/>
                </a:tc>
                <a:tc>
                  <a:txBody>
                    <a:bodyPr/>
                    <a:lstStyle/>
                    <a:p>
                      <a:r>
                        <a:rPr lang="it-IT" dirty="0"/>
                        <a:t>Wood</a:t>
                      </a:r>
                    </a:p>
                  </a:txBody>
                  <a:tcPr/>
                </a:tc>
                <a:tc>
                  <a:txBody>
                    <a:bodyPr/>
                    <a:lstStyle/>
                    <a:p>
                      <a:r>
                        <a:rPr lang="it-IT" dirty="0"/>
                        <a:t>4.76 · 10</a:t>
                      </a:r>
                      <a:r>
                        <a:rPr lang="it-IT" baseline="30000" dirty="0"/>
                        <a:t>7</a:t>
                      </a:r>
                      <a:endParaRPr lang="it-IT" dirty="0"/>
                    </a:p>
                  </a:txBody>
                  <a:tcPr/>
                </a:tc>
                <a:tc>
                  <a:txBody>
                    <a:bodyPr/>
                    <a:lstStyle/>
                    <a:p>
                      <a:r>
                        <a:rPr lang="it-IT" dirty="0"/>
                        <a:t>2.38 · 10</a:t>
                      </a:r>
                      <a:r>
                        <a:rPr lang="it-IT" baseline="30000" dirty="0"/>
                        <a:t>7</a:t>
                      </a:r>
                      <a:endParaRPr lang="it-IT" dirty="0"/>
                    </a:p>
                  </a:txBody>
                  <a:tcPr/>
                </a:tc>
                <a:extLst>
                  <a:ext uri="{0D108BD9-81ED-4DB2-BD59-A6C34878D82A}">
                    <a16:rowId xmlns="" xmlns:a16="http://schemas.microsoft.com/office/drawing/2014/main" val="2077974470"/>
                  </a:ext>
                </a:extLst>
              </a:tr>
              <a:tr h="271825">
                <a:tc vMerge="1">
                  <a:txBody>
                    <a:bodyPr/>
                    <a:lstStyle/>
                    <a:p>
                      <a:endParaRPr lang="it-IT" dirty="0"/>
                    </a:p>
                  </a:txBody>
                  <a:tcPr/>
                </a:tc>
                <a:tc>
                  <a:txBody>
                    <a:bodyPr/>
                    <a:lstStyle/>
                    <a:p>
                      <a:r>
                        <a:rPr lang="it-IT" dirty="0"/>
                        <a:t>Metal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8.89 · 10</a:t>
                      </a:r>
                      <a:r>
                        <a:rPr lang="it-IT" baseline="30000" dirty="0"/>
                        <a:t>6</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4.44 · 10</a:t>
                      </a:r>
                      <a:r>
                        <a:rPr lang="it-IT" baseline="30000" dirty="0"/>
                        <a:t>6</a:t>
                      </a:r>
                      <a:endParaRPr lang="it-IT" dirty="0"/>
                    </a:p>
                  </a:txBody>
                  <a:tcPr/>
                </a:tc>
                <a:extLst>
                  <a:ext uri="{0D108BD9-81ED-4DB2-BD59-A6C34878D82A}">
                    <a16:rowId xmlns="" xmlns:a16="http://schemas.microsoft.com/office/drawing/2014/main" val="3867326036"/>
                  </a:ext>
                </a:extLst>
              </a:tr>
            </a:tbl>
          </a:graphicData>
        </a:graphic>
      </p:graphicFrame>
      <p:sp>
        <p:nvSpPr>
          <p:cNvPr id="2" name="CasellaDiTesto 1"/>
          <p:cNvSpPr txBox="1"/>
          <p:nvPr/>
        </p:nvSpPr>
        <p:spPr>
          <a:xfrm>
            <a:off x="7084948" y="5675895"/>
            <a:ext cx="4894289" cy="646331"/>
          </a:xfrm>
          <a:prstGeom prst="rect">
            <a:avLst/>
          </a:prstGeom>
          <a:noFill/>
        </p:spPr>
        <p:txBody>
          <a:bodyPr wrap="none" rtlCol="0">
            <a:spAutoFit/>
          </a:bodyPr>
          <a:lstStyle/>
          <a:p>
            <a:r>
              <a:rPr lang="it-IT" dirty="0"/>
              <a:t>22 </a:t>
            </a:r>
            <a:r>
              <a:rPr lang="it-IT" dirty="0" err="1"/>
              <a:t>vertical</a:t>
            </a:r>
            <a:r>
              <a:rPr lang="it-IT" dirty="0"/>
              <a:t> </a:t>
            </a:r>
            <a:r>
              <a:rPr lang="it-IT" dirty="0" err="1"/>
              <a:t>slice</a:t>
            </a:r>
            <a:r>
              <a:rPr lang="it-IT" dirty="0"/>
              <a:t>; 14 </a:t>
            </a:r>
            <a:r>
              <a:rPr lang="it-IT" dirty="0" err="1"/>
              <a:t>horizontal</a:t>
            </a:r>
            <a:r>
              <a:rPr lang="it-IT" dirty="0"/>
              <a:t> </a:t>
            </a:r>
            <a:r>
              <a:rPr lang="it-IT" dirty="0" err="1"/>
              <a:t>division</a:t>
            </a:r>
            <a:r>
              <a:rPr lang="it-IT" dirty="0"/>
              <a:t>, 8 </a:t>
            </a:r>
            <a:r>
              <a:rPr lang="it-IT" dirty="0" err="1"/>
              <a:t>angles</a:t>
            </a:r>
            <a:r>
              <a:rPr lang="it-IT" dirty="0"/>
              <a:t> = </a:t>
            </a:r>
          </a:p>
          <a:p>
            <a:r>
              <a:rPr lang="it-IT" dirty="0"/>
              <a:t>2464 </a:t>
            </a:r>
            <a:r>
              <a:rPr lang="it-IT" dirty="0" err="1"/>
              <a:t>spectra</a:t>
            </a:r>
            <a:r>
              <a:rPr lang="it-IT" dirty="0"/>
              <a:t>, 50 s </a:t>
            </a:r>
            <a:r>
              <a:rPr lang="it-IT" dirty="0" err="1"/>
              <a:t>livetime</a:t>
            </a:r>
            <a:r>
              <a:rPr lang="it-IT" dirty="0"/>
              <a:t> </a:t>
            </a:r>
            <a:r>
              <a:rPr lang="it-IT" dirty="0" err="1"/>
              <a:t>acquisition</a:t>
            </a:r>
            <a:r>
              <a:rPr lang="it-IT" dirty="0"/>
              <a:t> </a:t>
            </a:r>
            <a:r>
              <a:rPr lang="it-IT" dirty="0" err="1"/>
              <a:t>each</a:t>
            </a:r>
            <a:r>
              <a:rPr lang="it-IT" dirty="0"/>
              <a:t>.</a:t>
            </a:r>
          </a:p>
        </p:txBody>
      </p:sp>
      <p:sp>
        <p:nvSpPr>
          <p:cNvPr id="10" name="Rettangolo 9"/>
          <p:cNvSpPr/>
          <p:nvPr/>
        </p:nvSpPr>
        <p:spPr>
          <a:xfrm>
            <a:off x="390045" y="6086901"/>
            <a:ext cx="2230325" cy="98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1457" y="3943042"/>
            <a:ext cx="7604051" cy="5247640"/>
          </a:xfrm>
        </p:spPr>
        <p:txBody>
          <a:bodyPr vert="horz" lIns="91440" tIns="45720" rIns="91440" bIns="45720" rtlCol="0" anchor="t">
            <a:normAutofit/>
          </a:bodyPr>
          <a:lstStyle/>
          <a:p>
            <a:pPr marL="0" lvl="0" indent="0">
              <a:buNone/>
            </a:pPr>
            <a:r>
              <a:rPr lang="en-GB" dirty="0"/>
              <a:t>MOCK-UP DRUM “C”: </a:t>
            </a:r>
            <a:r>
              <a:rPr lang="en-GB" b="1" dirty="0" smtClean="0"/>
              <a:t>Legacy W</a:t>
            </a:r>
            <a:r>
              <a:rPr lang="it-IT" b="1" dirty="0" smtClean="0"/>
              <a:t>aste</a:t>
            </a:r>
            <a:endParaRPr lang="it-IT" dirty="0"/>
          </a:p>
          <a:p>
            <a:pPr lvl="1"/>
            <a:r>
              <a:rPr lang="en-US" dirty="0"/>
              <a:t>Radiological content: </a:t>
            </a:r>
            <a:endParaRPr lang="it-IT" dirty="0"/>
          </a:p>
          <a:p>
            <a:pPr lvl="2"/>
            <a:r>
              <a:rPr lang="en-GB" b="1" dirty="0"/>
              <a:t>Plutonium</a:t>
            </a:r>
            <a:r>
              <a:rPr lang="en-GB" dirty="0"/>
              <a:t>, </a:t>
            </a:r>
            <a:r>
              <a:rPr lang="en-GB" dirty="0" smtClean="0"/>
              <a:t>(</a:t>
            </a:r>
            <a:r>
              <a:rPr lang="en-GB" b="1" dirty="0"/>
              <a:t>about 5 g</a:t>
            </a:r>
            <a:r>
              <a:rPr lang="en-GB" dirty="0"/>
              <a:t> di Pu) </a:t>
            </a:r>
            <a:r>
              <a:rPr lang="en-GB" b="1" dirty="0"/>
              <a:t>in </a:t>
            </a:r>
            <a:r>
              <a:rPr lang="en-GB" dirty="0"/>
              <a:t>“</a:t>
            </a:r>
            <a:r>
              <a:rPr lang="en-GB" b="1" dirty="0"/>
              <a:t>wood slice</a:t>
            </a:r>
            <a:r>
              <a:rPr lang="en-GB" dirty="0"/>
              <a:t>”,</a:t>
            </a:r>
            <a:endParaRPr lang="it-IT" dirty="0"/>
          </a:p>
          <a:p>
            <a:pPr lvl="2"/>
            <a:r>
              <a:rPr lang="en-GB" b="1" dirty="0"/>
              <a:t>Plutonium</a:t>
            </a:r>
            <a:r>
              <a:rPr lang="en-GB" dirty="0"/>
              <a:t>, </a:t>
            </a:r>
            <a:r>
              <a:rPr lang="en-GB" dirty="0" smtClean="0"/>
              <a:t> </a:t>
            </a:r>
            <a:r>
              <a:rPr lang="en-GB" dirty="0"/>
              <a:t>(</a:t>
            </a:r>
            <a:r>
              <a:rPr lang="en-GB" b="1" dirty="0"/>
              <a:t>about 5</a:t>
            </a:r>
            <a:r>
              <a:rPr lang="en-GB" dirty="0"/>
              <a:t> g di Pu) </a:t>
            </a:r>
            <a:r>
              <a:rPr lang="en-GB" b="1" dirty="0"/>
              <a:t>in </a:t>
            </a:r>
            <a:r>
              <a:rPr lang="en-GB" dirty="0"/>
              <a:t>“</a:t>
            </a:r>
            <a:r>
              <a:rPr lang="en-GB" b="1" dirty="0"/>
              <a:t>metal slice</a:t>
            </a:r>
            <a:r>
              <a:rPr lang="en-GB" dirty="0"/>
              <a:t>”,</a:t>
            </a:r>
            <a:endParaRPr lang="it-IT" dirty="0"/>
          </a:p>
          <a:p>
            <a:pPr lvl="2"/>
            <a:r>
              <a:rPr lang="en-GB" b="1" dirty="0" smtClean="0"/>
              <a:t>Uranium</a:t>
            </a:r>
            <a:r>
              <a:rPr lang="en-GB" dirty="0" smtClean="0"/>
              <a:t>, </a:t>
            </a:r>
            <a:r>
              <a:rPr lang="en-GB" b="1" dirty="0"/>
              <a:t>about</a:t>
            </a:r>
            <a:r>
              <a:rPr lang="en-GB" dirty="0"/>
              <a:t> </a:t>
            </a:r>
            <a:r>
              <a:rPr lang="en-GB" b="1" dirty="0"/>
              <a:t>7 g at 10% in U-235 in</a:t>
            </a:r>
            <a:r>
              <a:rPr lang="en-GB" dirty="0"/>
              <a:t> “</a:t>
            </a:r>
            <a:r>
              <a:rPr lang="en-GB" b="1" dirty="0"/>
              <a:t>metal</a:t>
            </a:r>
            <a:r>
              <a:rPr lang="en-GB" dirty="0"/>
              <a:t> </a:t>
            </a:r>
            <a:r>
              <a:rPr lang="en-GB" b="1" dirty="0"/>
              <a:t>slice</a:t>
            </a:r>
            <a:r>
              <a:rPr lang="en-GB" dirty="0"/>
              <a:t>”,</a:t>
            </a:r>
            <a:endParaRPr lang="it-IT" dirty="0"/>
          </a:p>
          <a:p>
            <a:pPr lvl="2"/>
            <a:r>
              <a:rPr lang="en-GB" b="1" dirty="0"/>
              <a:t>Cs-137</a:t>
            </a:r>
            <a:r>
              <a:rPr lang="en-GB" dirty="0"/>
              <a:t> linear source, </a:t>
            </a:r>
            <a:r>
              <a:rPr lang="en-GB" b="1" dirty="0"/>
              <a:t>about 10 </a:t>
            </a:r>
            <a:r>
              <a:rPr lang="en-GB" b="1" dirty="0" err="1"/>
              <a:t>MBq</a:t>
            </a:r>
            <a:r>
              <a:rPr lang="en-GB" b="1" dirty="0"/>
              <a:t> </a:t>
            </a:r>
            <a:r>
              <a:rPr lang="en-GB" dirty="0"/>
              <a:t>(whole height),</a:t>
            </a:r>
            <a:endParaRPr lang="it-IT" dirty="0"/>
          </a:p>
          <a:p>
            <a:pPr lvl="2"/>
            <a:r>
              <a:rPr lang="en-GB" b="1" dirty="0"/>
              <a:t>Co-60</a:t>
            </a:r>
            <a:r>
              <a:rPr lang="en-GB" dirty="0"/>
              <a:t> NDA13+NDA14, </a:t>
            </a:r>
            <a:r>
              <a:rPr lang="en-GB" b="1" dirty="0"/>
              <a:t>about 300 </a:t>
            </a:r>
            <a:r>
              <a:rPr lang="en-GB" b="1" dirty="0" err="1"/>
              <a:t>kBq</a:t>
            </a:r>
            <a:r>
              <a:rPr lang="en-GB" dirty="0"/>
              <a:t> in “</a:t>
            </a:r>
            <a:r>
              <a:rPr lang="en-GB" b="1" dirty="0"/>
              <a:t>metal slice</a:t>
            </a:r>
            <a:r>
              <a:rPr lang="en-GB" dirty="0"/>
              <a:t>”</a:t>
            </a:r>
            <a:endParaRPr lang="it-IT" dirty="0"/>
          </a:p>
          <a:p>
            <a:pPr lvl="2"/>
            <a:r>
              <a:rPr lang="en-GB" b="1" dirty="0"/>
              <a:t>Eu-152</a:t>
            </a:r>
            <a:r>
              <a:rPr lang="en-GB" dirty="0"/>
              <a:t> NDA21, </a:t>
            </a:r>
            <a:r>
              <a:rPr lang="en-GB" b="1" dirty="0"/>
              <a:t>about 600 </a:t>
            </a:r>
            <a:r>
              <a:rPr lang="en-GB" b="1" dirty="0" err="1"/>
              <a:t>kBq</a:t>
            </a:r>
            <a:r>
              <a:rPr lang="en-GB" b="1" dirty="0"/>
              <a:t> </a:t>
            </a:r>
            <a:r>
              <a:rPr lang="en-GB" dirty="0"/>
              <a:t>in “</a:t>
            </a:r>
            <a:r>
              <a:rPr lang="en-GB" b="1" dirty="0"/>
              <a:t>metal slice</a:t>
            </a:r>
            <a:r>
              <a:rPr lang="en-GB" dirty="0"/>
              <a:t>”</a:t>
            </a:r>
            <a:endParaRPr lang="it-IT" dirty="0"/>
          </a:p>
          <a:p>
            <a:endParaRPr lang="en-US" b="1" i="1" dirty="0"/>
          </a:p>
        </p:txBody>
      </p:sp>
    </p:spTree>
    <p:extLst>
      <p:ext uri="{BB962C8B-B14F-4D97-AF65-F5344CB8AC3E}">
        <p14:creationId xmlns:p14="http://schemas.microsoft.com/office/powerpoint/2010/main" val="791863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32</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 WP5 - Example</a:t>
            </a:r>
            <a:endParaRPr lang="it-IT" dirty="0"/>
          </a:p>
        </p:txBody>
      </p:sp>
      <p:sp>
        <p:nvSpPr>
          <p:cNvPr id="9"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0177130" cy="5247640"/>
          </a:xfrm>
        </p:spPr>
        <p:txBody>
          <a:bodyPr vert="horz" lIns="91440" tIns="45720" rIns="91440" bIns="45720" rtlCol="0" anchor="t">
            <a:normAutofit/>
          </a:bodyPr>
          <a:lstStyle/>
          <a:p>
            <a:pPr lvl="0"/>
            <a:r>
              <a:rPr lang="en-GB" dirty="0"/>
              <a:t>MOCK-UP DRUM “C”: </a:t>
            </a:r>
            <a:r>
              <a:rPr lang="en-GB" b="1" dirty="0" smtClean="0"/>
              <a:t>Legacy Waste </a:t>
            </a:r>
            <a:r>
              <a:rPr lang="en-GB" dirty="0" smtClean="0"/>
              <a:t>analysed within </a:t>
            </a:r>
            <a:r>
              <a:rPr lang="en-GB" dirty="0"/>
              <a:t>WP5 also</a:t>
            </a:r>
            <a:endParaRPr lang="it-IT" dirty="0"/>
          </a:p>
        </p:txBody>
      </p:sp>
      <p:graphicFrame>
        <p:nvGraphicFramePr>
          <p:cNvPr id="2" name="Tabella 2">
            <a:extLst>
              <a:ext uri="{FF2B5EF4-FFF2-40B4-BE49-F238E27FC236}">
                <a16:creationId xmlns="" xmlns:a16="http://schemas.microsoft.com/office/drawing/2014/main" id="{8A1015DD-7DE6-ACD7-5640-238754D6E044}"/>
              </a:ext>
            </a:extLst>
          </p:cNvPr>
          <p:cNvGraphicFramePr>
            <a:graphicFrameLocks noGrp="1"/>
          </p:cNvGraphicFramePr>
          <p:nvPr>
            <p:extLst>
              <p:ext uri="{D42A27DB-BD31-4B8C-83A1-F6EECF244321}">
                <p14:modId xmlns:p14="http://schemas.microsoft.com/office/powerpoint/2010/main" val="4043602658"/>
              </p:ext>
            </p:extLst>
          </p:nvPr>
        </p:nvGraphicFramePr>
        <p:xfrm>
          <a:off x="2032000" y="2376087"/>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 xmlns:a16="http://schemas.microsoft.com/office/drawing/2014/main" val="69280173"/>
                    </a:ext>
                  </a:extLst>
                </a:gridCol>
                <a:gridCol w="2709333">
                  <a:extLst>
                    <a:ext uri="{9D8B030D-6E8A-4147-A177-3AD203B41FA5}">
                      <a16:colId xmlns="" xmlns:a16="http://schemas.microsoft.com/office/drawing/2014/main" val="1422231414"/>
                    </a:ext>
                  </a:extLst>
                </a:gridCol>
                <a:gridCol w="2709333">
                  <a:extLst>
                    <a:ext uri="{9D8B030D-6E8A-4147-A177-3AD203B41FA5}">
                      <a16:colId xmlns="" xmlns:a16="http://schemas.microsoft.com/office/drawing/2014/main" val="42427587"/>
                    </a:ext>
                  </a:extLst>
                </a:gridCol>
              </a:tblGrid>
              <a:tr h="370840">
                <a:tc>
                  <a:txBody>
                    <a:bodyPr/>
                    <a:lstStyle/>
                    <a:p>
                      <a:pPr algn="ctr"/>
                      <a:endParaRPr lang="it-IT" dirty="0"/>
                    </a:p>
                  </a:txBody>
                  <a:tcPr>
                    <a:noFill/>
                  </a:tcPr>
                </a:tc>
                <a:tc>
                  <a:txBody>
                    <a:bodyPr/>
                    <a:lstStyle/>
                    <a:p>
                      <a:pPr algn="ctr"/>
                      <a:r>
                        <a:rPr lang="en-US" sz="1800" b="1" kern="1200" dirty="0">
                          <a:solidFill>
                            <a:schemeClr val="lt1"/>
                          </a:solidFill>
                          <a:effectLst/>
                          <a:latin typeface="+mn-lt"/>
                          <a:ea typeface="+mn-ea"/>
                          <a:cs typeface="+mn-cs"/>
                        </a:rPr>
                        <a:t>Certified mass (g)</a:t>
                      </a:r>
                      <a:endParaRPr lang="it-IT" dirty="0"/>
                    </a:p>
                  </a:txBody>
                  <a:tcPr/>
                </a:tc>
                <a:tc>
                  <a:txBody>
                    <a:bodyPr/>
                    <a:lstStyle/>
                    <a:p>
                      <a:pPr algn="ctr"/>
                      <a:r>
                        <a:rPr lang="it-IT" dirty="0" err="1"/>
                        <a:t>Calculated</a:t>
                      </a:r>
                      <a:r>
                        <a:rPr lang="it-IT" dirty="0"/>
                        <a:t> mass (g)</a:t>
                      </a:r>
                    </a:p>
                  </a:txBody>
                  <a:tcPr/>
                </a:tc>
                <a:extLst>
                  <a:ext uri="{0D108BD9-81ED-4DB2-BD59-A6C34878D82A}">
                    <a16:rowId xmlns="" xmlns:a16="http://schemas.microsoft.com/office/drawing/2014/main" val="1602171141"/>
                  </a:ext>
                </a:extLst>
              </a:tr>
              <a:tr h="370840">
                <a:tc>
                  <a:txBody>
                    <a:bodyPr/>
                    <a:lstStyle/>
                    <a:p>
                      <a:pPr marL="0" algn="ctr" defTabSz="914400" rtl="0" eaLnBrk="1" latinLnBrk="0" hangingPunct="1"/>
                      <a:r>
                        <a:rPr lang="it-IT" sz="1800" b="1" kern="1200" dirty="0">
                          <a:solidFill>
                            <a:schemeClr val="lt1"/>
                          </a:solidFill>
                          <a:effectLst/>
                          <a:latin typeface="+mn-lt"/>
                          <a:ea typeface="+mn-ea"/>
                          <a:cs typeface="+mn-cs"/>
                        </a:rPr>
                        <a:t>Pu-240eff</a:t>
                      </a:r>
                    </a:p>
                  </a:txBody>
                  <a:tcPr>
                    <a:solidFill>
                      <a:srgbClr val="0F6F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3.39 ± 0.05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4.55 ± 0.20</a:t>
                      </a:r>
                    </a:p>
                  </a:txBody>
                  <a:tcPr/>
                </a:tc>
                <a:extLst>
                  <a:ext uri="{0D108BD9-81ED-4DB2-BD59-A6C34878D82A}">
                    <a16:rowId xmlns="" xmlns:a16="http://schemas.microsoft.com/office/drawing/2014/main" val="306654489"/>
                  </a:ext>
                </a:extLst>
              </a:tr>
            </a:tbl>
          </a:graphicData>
        </a:graphic>
      </p:graphicFrame>
      <p:sp>
        <p:nvSpPr>
          <p:cNvPr id="3" name="CasellaDiTesto 2">
            <a:extLst>
              <a:ext uri="{FF2B5EF4-FFF2-40B4-BE49-F238E27FC236}">
                <a16:creationId xmlns="" xmlns:a16="http://schemas.microsoft.com/office/drawing/2014/main" id="{D23C0AA6-CC8B-3BAA-B00D-16D503B650B7}"/>
              </a:ext>
            </a:extLst>
          </p:cNvPr>
          <p:cNvSpPr txBox="1"/>
          <p:nvPr/>
        </p:nvSpPr>
        <p:spPr>
          <a:xfrm>
            <a:off x="674914" y="3306993"/>
            <a:ext cx="10678886" cy="3477875"/>
          </a:xfrm>
          <a:prstGeom prst="rect">
            <a:avLst/>
          </a:prstGeom>
          <a:noFill/>
        </p:spPr>
        <p:txBody>
          <a:bodyPr wrap="square" rtlCol="0">
            <a:spAutoFit/>
          </a:bodyPr>
          <a:lstStyle/>
          <a:p>
            <a:pPr algn="just"/>
            <a:r>
              <a:rPr lang="en-US" sz="2400" dirty="0">
                <a:solidFill>
                  <a:srgbClr val="3D4888"/>
                </a:solidFill>
              </a:rPr>
              <a:t>Note that currently the regression model used for calibration </a:t>
            </a:r>
            <a:r>
              <a:rPr lang="en-US" sz="2400" dirty="0" smtClean="0">
                <a:solidFill>
                  <a:srgbClr val="3D4888"/>
                </a:solidFill>
              </a:rPr>
              <a:t>of the neutron chamber (obtained </a:t>
            </a:r>
            <a:r>
              <a:rPr lang="en-US" sz="2400" dirty="0">
                <a:solidFill>
                  <a:srgbClr val="3D4888"/>
                </a:solidFill>
              </a:rPr>
              <a:t>from the neural network algorithm </a:t>
            </a:r>
            <a:r>
              <a:rPr lang="en-US" sz="2400" dirty="0" smtClean="0">
                <a:solidFill>
                  <a:srgbClr val="3D4888"/>
                </a:solidFill>
              </a:rPr>
              <a:t>that </a:t>
            </a:r>
            <a:r>
              <a:rPr lang="en-US" sz="2400" b="1" dirty="0">
                <a:solidFill>
                  <a:srgbClr val="3D4888"/>
                </a:solidFill>
              </a:rPr>
              <a:t>will be shown by WP5 later</a:t>
            </a:r>
            <a:r>
              <a:rPr lang="en-US" sz="2400" dirty="0">
                <a:solidFill>
                  <a:srgbClr val="3D4888"/>
                </a:solidFill>
              </a:rPr>
              <a:t>) </a:t>
            </a:r>
            <a:r>
              <a:rPr lang="en-US" sz="2400" u="sng" dirty="0">
                <a:solidFill>
                  <a:srgbClr val="3D4888"/>
                </a:solidFill>
              </a:rPr>
              <a:t>does not include drums with matrix and source </a:t>
            </a:r>
            <a:r>
              <a:rPr lang="en-US" sz="2400" u="sng" dirty="0" smtClean="0">
                <a:solidFill>
                  <a:srgbClr val="3D4888"/>
                </a:solidFill>
              </a:rPr>
              <a:t>heterogeneity</a:t>
            </a:r>
            <a:r>
              <a:rPr lang="en-US" sz="2400" dirty="0" smtClean="0">
                <a:solidFill>
                  <a:srgbClr val="3D4888"/>
                </a:solidFill>
              </a:rPr>
              <a:t>…</a:t>
            </a:r>
          </a:p>
          <a:p>
            <a:pPr algn="just"/>
            <a:endParaRPr lang="en-US" sz="1400" dirty="0">
              <a:solidFill>
                <a:srgbClr val="3D4888"/>
              </a:solidFill>
            </a:endParaRPr>
          </a:p>
          <a:p>
            <a:pPr algn="just"/>
            <a:r>
              <a:rPr lang="en-US" sz="2400" dirty="0" smtClean="0">
                <a:solidFill>
                  <a:srgbClr val="3D4888"/>
                </a:solidFill>
              </a:rPr>
              <a:t>… but neutron measurements confirmed Pu presence with a deviation about +34%. It is a very good agreement!</a:t>
            </a:r>
          </a:p>
          <a:p>
            <a:pPr algn="just"/>
            <a:endParaRPr lang="en-US" sz="1400" dirty="0">
              <a:solidFill>
                <a:srgbClr val="3D4888"/>
              </a:solidFill>
            </a:endParaRPr>
          </a:p>
          <a:p>
            <a:pPr algn="just"/>
            <a:r>
              <a:rPr lang="en-US" sz="2400" dirty="0" smtClean="0">
                <a:solidFill>
                  <a:srgbClr val="3D4888"/>
                </a:solidFill>
              </a:rPr>
              <a:t>WP4 gamma technologies and WP5 neutron measurements could be a benchmark each other.</a:t>
            </a:r>
          </a:p>
          <a:p>
            <a:endParaRPr lang="en-US" sz="2400" dirty="0" smtClean="0">
              <a:solidFill>
                <a:srgbClr val="3D4888"/>
              </a:solidFill>
            </a:endParaRPr>
          </a:p>
        </p:txBody>
      </p:sp>
    </p:spTree>
    <p:extLst>
      <p:ext uri="{BB962C8B-B14F-4D97-AF65-F5344CB8AC3E}">
        <p14:creationId xmlns:p14="http://schemas.microsoft.com/office/powerpoint/2010/main" val="72385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87866C6-9788-46EE-A644-812F08EA35E8}" type="datetime1">
              <a:rPr lang="en-US" smtClean="0"/>
              <a:t>1/25/2023</a:t>
            </a:fld>
            <a:endParaRPr lang="it-IT"/>
          </a:p>
        </p:txBody>
      </p:sp>
      <p:sp>
        <p:nvSpPr>
          <p:cNvPr id="5" name="Espace réservé du numéro de diapositive 4"/>
          <p:cNvSpPr>
            <a:spLocks noGrp="1"/>
          </p:cNvSpPr>
          <p:nvPr>
            <p:ph type="sldNum" sz="quarter" idx="12"/>
          </p:nvPr>
        </p:nvSpPr>
        <p:spPr/>
        <p:txBody>
          <a:bodyPr/>
          <a:lstStyle/>
          <a:p>
            <a:fld id="{7ADC2682-86E0-43EF-9663-C77056E8D387}" type="slidenum">
              <a:rPr lang="it-IT" smtClean="0"/>
              <a:t>33</a:t>
            </a:fld>
            <a:endParaRPr lang="it-IT"/>
          </a:p>
        </p:txBody>
      </p:sp>
      <p:sp>
        <p:nvSpPr>
          <p:cNvPr id="11" name="Titolo 1">
            <a:extLst>
              <a:ext uri="{FF2B5EF4-FFF2-40B4-BE49-F238E27FC236}">
                <a16:creationId xmlns="" xmlns:a16="http://schemas.microsoft.com/office/drawing/2014/main" id="{6C3C7316-AD21-B539-D5C2-8EEA5F362228}"/>
              </a:ext>
            </a:extLst>
          </p:cNvPr>
          <p:cNvSpPr txBox="1">
            <a:spLocks/>
          </p:cNvSpPr>
          <p:nvPr/>
        </p:nvSpPr>
        <p:spPr>
          <a:xfrm>
            <a:off x="390045" y="608495"/>
            <a:ext cx="11255108" cy="105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a:lstStyle>
          <a:p>
            <a:r>
              <a:rPr lang="en-US" dirty="0"/>
              <a:t>The MICADO Procedure with WP7 - Example</a:t>
            </a:r>
            <a:endParaRPr lang="it-IT" dirty="0"/>
          </a:p>
        </p:txBody>
      </p:sp>
      <p:sp>
        <p:nvSpPr>
          <p:cNvPr id="9"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0177130" cy="5247640"/>
          </a:xfrm>
        </p:spPr>
        <p:txBody>
          <a:bodyPr vert="horz" lIns="91440" tIns="45720" rIns="91440" bIns="45720" rtlCol="0" anchor="t">
            <a:normAutofit/>
          </a:bodyPr>
          <a:lstStyle/>
          <a:p>
            <a:pPr lvl="0"/>
            <a:r>
              <a:rPr lang="en-GB" dirty="0"/>
              <a:t>MOCK-UP DRUM “C”: </a:t>
            </a:r>
            <a:r>
              <a:rPr lang="en-GB" b="1" dirty="0" smtClean="0"/>
              <a:t>Legacy Waste </a:t>
            </a:r>
            <a:r>
              <a:rPr lang="en-GB" dirty="0"/>
              <a:t>analysed within WP7 also</a:t>
            </a:r>
            <a:endParaRPr lang="it-IT" dirty="0"/>
          </a:p>
        </p:txBody>
      </p:sp>
      <p:grpSp>
        <p:nvGrpSpPr>
          <p:cNvPr id="2" name="Gruppo 1">
            <a:extLst>
              <a:ext uri="{FF2B5EF4-FFF2-40B4-BE49-F238E27FC236}">
                <a16:creationId xmlns="" xmlns:a16="http://schemas.microsoft.com/office/drawing/2014/main" id="{F76E2E45-C67B-8585-A7C3-542DD6E944DE}"/>
              </a:ext>
            </a:extLst>
          </p:cNvPr>
          <p:cNvGrpSpPr>
            <a:grpSpLocks noChangeAspect="1"/>
          </p:cNvGrpSpPr>
          <p:nvPr/>
        </p:nvGrpSpPr>
        <p:grpSpPr>
          <a:xfrm>
            <a:off x="523823" y="2009020"/>
            <a:ext cx="11018562" cy="4219914"/>
            <a:chOff x="1588199" y="3078875"/>
            <a:chExt cx="8935052" cy="3421967"/>
          </a:xfrm>
        </p:grpSpPr>
        <p:pic>
          <p:nvPicPr>
            <p:cNvPr id="7" name="Picture 4">
              <a:extLst>
                <a:ext uri="{FF2B5EF4-FFF2-40B4-BE49-F238E27FC236}">
                  <a16:creationId xmlns="" xmlns:a16="http://schemas.microsoft.com/office/drawing/2014/main" id="{12983AE6-2D28-32F5-E411-4CAFA8E87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199" y="3710136"/>
              <a:ext cx="2920750" cy="2790705"/>
            </a:xfrm>
            <a:prstGeom prst="rect">
              <a:avLst/>
            </a:prstGeom>
          </p:spPr>
        </p:pic>
        <p:pic>
          <p:nvPicPr>
            <p:cNvPr id="8" name="Picture 6">
              <a:extLst>
                <a:ext uri="{FF2B5EF4-FFF2-40B4-BE49-F238E27FC236}">
                  <a16:creationId xmlns="" xmlns:a16="http://schemas.microsoft.com/office/drawing/2014/main" id="{69C29FD1-E308-ED97-522B-D65A3FC8B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8985" y="3710137"/>
              <a:ext cx="2924266" cy="2790705"/>
            </a:xfrm>
            <a:prstGeom prst="rect">
              <a:avLst/>
            </a:prstGeom>
          </p:spPr>
        </p:pic>
        <p:pic>
          <p:nvPicPr>
            <p:cNvPr id="12" name="Picture 9">
              <a:extLst>
                <a:ext uri="{FF2B5EF4-FFF2-40B4-BE49-F238E27FC236}">
                  <a16:creationId xmlns="" xmlns:a16="http://schemas.microsoft.com/office/drawing/2014/main" id="{CBC20747-F3A8-5938-E5C7-816217F739A2}"/>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76109" y="3928238"/>
              <a:ext cx="328792" cy="467158"/>
            </a:xfrm>
            <a:prstGeom prst="rect">
              <a:avLst/>
            </a:prstGeom>
          </p:spPr>
        </p:pic>
        <p:pic>
          <p:nvPicPr>
            <p:cNvPr id="13" name="Picture 10">
              <a:extLst>
                <a:ext uri="{FF2B5EF4-FFF2-40B4-BE49-F238E27FC236}">
                  <a16:creationId xmlns="" xmlns:a16="http://schemas.microsoft.com/office/drawing/2014/main" id="{1925F661-19F1-D15F-3DE9-08A091ED2AEB}"/>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167000" y="3928238"/>
              <a:ext cx="328792" cy="467158"/>
            </a:xfrm>
            <a:prstGeom prst="rect">
              <a:avLst/>
            </a:prstGeom>
          </p:spPr>
        </p:pic>
        <p:sp>
          <p:nvSpPr>
            <p:cNvPr id="18" name="Rectangle 9">
              <a:extLst>
                <a:ext uri="{FF2B5EF4-FFF2-40B4-BE49-F238E27FC236}">
                  <a16:creationId xmlns="" xmlns:a16="http://schemas.microsoft.com/office/drawing/2014/main" id="{DEB9ED16-42E1-49CD-FDFA-93045D31CA81}"/>
                </a:ext>
              </a:extLst>
            </p:cNvPr>
            <p:cNvSpPr>
              <a:spLocks noChangeArrowheads="1"/>
            </p:cNvSpPr>
            <p:nvPr/>
          </p:nvSpPr>
          <p:spPr bwMode="auto">
            <a:xfrm>
              <a:off x="2468186" y="3078875"/>
              <a:ext cx="1160776" cy="481797"/>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dirty="0">
                  <a:solidFill>
                    <a:schemeClr val="accent1">
                      <a:lumMod val="75000"/>
                    </a:schemeClr>
                  </a:solidFill>
                  <a:latin typeface="Arial" panose="020B0604020202020204" pitchFamily="34" charset="0"/>
                  <a:cs typeface="Arial" panose="020B0604020202020204" pitchFamily="34" charset="0"/>
                </a:rPr>
                <a:t>gamma</a:t>
              </a:r>
            </a:p>
          </p:txBody>
        </p:sp>
        <p:sp>
          <p:nvSpPr>
            <p:cNvPr id="19" name="Rectangle 9">
              <a:extLst>
                <a:ext uri="{FF2B5EF4-FFF2-40B4-BE49-F238E27FC236}">
                  <a16:creationId xmlns="" xmlns:a16="http://schemas.microsoft.com/office/drawing/2014/main" id="{5DC7EC35-011E-1C9F-1222-3A714611DDAB}"/>
                </a:ext>
              </a:extLst>
            </p:cNvPr>
            <p:cNvSpPr>
              <a:spLocks noChangeArrowheads="1"/>
            </p:cNvSpPr>
            <p:nvPr/>
          </p:nvSpPr>
          <p:spPr bwMode="auto">
            <a:xfrm>
              <a:off x="8480730" y="3096493"/>
              <a:ext cx="1160776" cy="481797"/>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dirty="0">
                  <a:solidFill>
                    <a:schemeClr val="accent1">
                      <a:lumMod val="75000"/>
                    </a:schemeClr>
                  </a:solidFill>
                  <a:latin typeface="Arial" panose="020B0604020202020204" pitchFamily="34" charset="0"/>
                  <a:cs typeface="Arial" panose="020B0604020202020204" pitchFamily="34" charset="0"/>
                </a:rPr>
                <a:t>neutron</a:t>
              </a:r>
            </a:p>
          </p:txBody>
        </p:sp>
        <p:cxnSp>
          <p:nvCxnSpPr>
            <p:cNvPr id="22" name="Straight Arrow Connector 25">
              <a:extLst>
                <a:ext uri="{FF2B5EF4-FFF2-40B4-BE49-F238E27FC236}">
                  <a16:creationId xmlns="" xmlns:a16="http://schemas.microsoft.com/office/drawing/2014/main" id="{D3102E5D-BAE9-144C-A786-6AB3D47C5619}"/>
                </a:ext>
              </a:extLst>
            </p:cNvPr>
            <p:cNvCxnSpPr>
              <a:cxnSpLocks noEditPoints="1" noChangeArrowheads="1" noChangeShapeType="1"/>
              <a:stCxn id="12" idx="3"/>
            </p:cNvCxnSpPr>
            <p:nvPr/>
          </p:nvCxnSpPr>
          <p:spPr>
            <a:xfrm>
              <a:off x="3504901" y="4161817"/>
              <a:ext cx="1518895" cy="377489"/>
            </a:xfrm>
            <a:prstGeom prst="straightConnector1">
              <a:avLst/>
            </a:prstGeom>
            <a:noFill/>
            <a:ln w="19050" cap="flat" cmpd="sng" algn="ctr">
              <a:solidFill>
                <a:schemeClr val="tx2"/>
              </a:solidFill>
              <a:prstDash val="solid"/>
              <a:miter lim="800000"/>
              <a:tailEnd type="triangle"/>
            </a:ln>
            <a:effectLst/>
          </p:spPr>
        </p:cxnSp>
        <p:cxnSp>
          <p:nvCxnSpPr>
            <p:cNvPr id="23" name="Straight Arrow Connector 27">
              <a:extLst>
                <a:ext uri="{FF2B5EF4-FFF2-40B4-BE49-F238E27FC236}">
                  <a16:creationId xmlns="" xmlns:a16="http://schemas.microsoft.com/office/drawing/2014/main" id="{43572217-73DB-930F-C349-D1EE4D2BACAE}"/>
                </a:ext>
              </a:extLst>
            </p:cNvPr>
            <p:cNvCxnSpPr>
              <a:cxnSpLocks noEditPoints="1" noChangeArrowheads="1" noChangeShapeType="1"/>
              <a:stCxn id="13" idx="1"/>
            </p:cNvCxnSpPr>
            <p:nvPr/>
          </p:nvCxnSpPr>
          <p:spPr>
            <a:xfrm flipH="1">
              <a:off x="7007497" y="4161817"/>
              <a:ext cx="2159503" cy="377488"/>
            </a:xfrm>
            <a:prstGeom prst="straightConnector1">
              <a:avLst/>
            </a:prstGeom>
            <a:noFill/>
            <a:ln w="19050" cap="flat" cmpd="sng" algn="ctr">
              <a:solidFill>
                <a:schemeClr val="tx2"/>
              </a:solidFill>
              <a:prstDash val="solid"/>
              <a:miter lim="800000"/>
              <a:tailEnd type="triangle"/>
            </a:ln>
            <a:effectLst/>
          </p:spPr>
        </p:cxnSp>
        <p:sp>
          <p:nvSpPr>
            <p:cNvPr id="24" name="Rectangle 9">
              <a:extLst>
                <a:ext uri="{FF2B5EF4-FFF2-40B4-BE49-F238E27FC236}">
                  <a16:creationId xmlns="" xmlns:a16="http://schemas.microsoft.com/office/drawing/2014/main" id="{13F085A1-D069-442F-2B8B-16804E9945DD}"/>
                </a:ext>
              </a:extLst>
            </p:cNvPr>
            <p:cNvSpPr>
              <a:spLocks noChangeArrowheads="1"/>
            </p:cNvSpPr>
            <p:nvPr/>
          </p:nvSpPr>
          <p:spPr bwMode="auto">
            <a:xfrm>
              <a:off x="5147857" y="3361799"/>
              <a:ext cx="1735579" cy="2568413"/>
            </a:xfrm>
            <a:prstGeom prst="roundRect">
              <a:avLst/>
            </a:prstGeom>
            <a:solidFill>
              <a:srgbClr val="E2FF9D"/>
            </a:solidFill>
            <a:scene3d>
              <a:camera prst="orthographicFront"/>
              <a:lightRig rig="threePt" dir="t"/>
            </a:scene3d>
            <a:sp3d>
              <a:bevelT/>
            </a:sp3d>
          </p:spPr>
          <p:txBody>
            <a:bodyPr wrap="square" anchor="ctr" anchorCtr="0">
              <a:noAutofit/>
            </a:bodyPr>
            <a:lstStyle/>
            <a:p>
              <a:pPr algn="ctr"/>
              <a:r>
                <a:rPr lang="en-US" altLang="en-US" sz="1400" b="1" dirty="0">
                  <a:solidFill>
                    <a:schemeClr val="accent1">
                      <a:lumMod val="75000"/>
                    </a:schemeClr>
                  </a:solidFill>
                  <a:latin typeface="Arial" panose="020B0604020202020204" pitchFamily="34" charset="0"/>
                  <a:cs typeface="Arial" panose="020B0604020202020204" pitchFamily="34" charset="0"/>
                </a:rPr>
                <a:t>Signal from one set of detectors lost because of electrical noise but </a:t>
              </a:r>
            </a:p>
            <a:p>
              <a:pPr algn="ctr"/>
              <a:r>
                <a:rPr lang="en-US" altLang="en-US" b="1" u="sng" dirty="0">
                  <a:solidFill>
                    <a:schemeClr val="accent1">
                      <a:lumMod val="75000"/>
                    </a:schemeClr>
                  </a:solidFill>
                  <a:latin typeface="Arial" panose="020B0604020202020204" pitchFamily="34" charset="0"/>
                  <a:cs typeface="Arial" panose="020B0604020202020204" pitchFamily="34" charset="0"/>
                </a:rPr>
                <a:t>results in agreement with source position and activity</a:t>
              </a:r>
            </a:p>
          </p:txBody>
        </p:sp>
      </p:grpSp>
    </p:spTree>
    <p:extLst>
      <p:ext uri="{BB962C8B-B14F-4D97-AF65-F5344CB8AC3E}">
        <p14:creationId xmlns:p14="http://schemas.microsoft.com/office/powerpoint/2010/main" val="3819278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42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Objectives (1/3)</a:t>
            </a:r>
          </a:p>
        </p:txBody>
      </p:sp>
      <p:sp>
        <p:nvSpPr>
          <p:cNvPr id="3"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0515600" cy="5113338"/>
          </a:xfrm>
        </p:spPr>
        <p:txBody>
          <a:bodyPr vert="horz" lIns="91440" tIns="45720" rIns="91440" bIns="45720" rtlCol="0" anchor="t">
            <a:normAutofit fontScale="92500"/>
          </a:bodyPr>
          <a:lstStyle/>
          <a:p>
            <a:pPr marL="0" indent="0" algn="just">
              <a:buNone/>
            </a:pPr>
            <a:r>
              <a:rPr lang="en-US" sz="2800" dirty="0"/>
              <a:t>The </a:t>
            </a:r>
            <a:r>
              <a:rPr lang="en-US" sz="2800" b="1" dirty="0"/>
              <a:t>IGS</a:t>
            </a:r>
            <a:r>
              <a:rPr lang="en-US" sz="2800" dirty="0"/>
              <a:t> will be able to provide:</a:t>
            </a:r>
          </a:p>
          <a:p>
            <a:pPr marL="538163" algn="just"/>
            <a:r>
              <a:rPr lang="en-US" sz="2800" b="1" dirty="0"/>
              <a:t>multiple Radioactive Waste Packages (RWPs) sizes </a:t>
            </a:r>
            <a:r>
              <a:rPr lang="en-US" sz="2800" dirty="0"/>
              <a:t>accommodation and characterization;</a:t>
            </a:r>
          </a:p>
          <a:p>
            <a:pPr marL="538163" algn="just"/>
            <a:r>
              <a:rPr lang="en-US" dirty="0" smtClean="0"/>
              <a:t>Determination </a:t>
            </a:r>
            <a:r>
              <a:rPr lang="en-US" sz="2800" dirty="0" smtClean="0"/>
              <a:t>of </a:t>
            </a:r>
            <a:r>
              <a:rPr lang="en-US" sz="2800" dirty="0"/>
              <a:t>the </a:t>
            </a:r>
            <a:r>
              <a:rPr lang="en-US" sz="2800" b="1" u="sng" dirty="0"/>
              <a:t>waste</a:t>
            </a:r>
            <a:r>
              <a:rPr lang="en-US" sz="2800" u="sng" dirty="0"/>
              <a:t> </a:t>
            </a:r>
            <a:r>
              <a:rPr lang="en-US" sz="2800" b="1" u="sng" dirty="0"/>
              <a:t>matrix material and </a:t>
            </a:r>
            <a:r>
              <a:rPr lang="en-US" sz="2800" b="1" u="sng" dirty="0" smtClean="0"/>
              <a:t>density spatial distribution</a:t>
            </a:r>
            <a:r>
              <a:rPr lang="en-US" sz="2800" b="1" dirty="0" smtClean="0"/>
              <a:t> </a:t>
            </a:r>
            <a:r>
              <a:rPr lang="en-US" sz="2800" dirty="0"/>
              <a:t>based on the evaluation of linear attenuation coefficients (transmission measurements);</a:t>
            </a:r>
          </a:p>
          <a:p>
            <a:pPr marL="538163" algn="just"/>
            <a:r>
              <a:rPr lang="en-US" sz="2800" b="1" dirty="0"/>
              <a:t>radioactive “hot-spot” localization </a:t>
            </a:r>
            <a:r>
              <a:rPr lang="en-US" sz="2800" dirty="0"/>
              <a:t>and</a:t>
            </a:r>
            <a:r>
              <a:rPr lang="en-US" sz="2800" b="1" dirty="0"/>
              <a:t> count rate distribution </a:t>
            </a:r>
            <a:r>
              <a:rPr lang="en-US" sz="2800" dirty="0"/>
              <a:t>estimation;</a:t>
            </a:r>
          </a:p>
          <a:p>
            <a:pPr marL="538163" algn="just"/>
            <a:r>
              <a:rPr lang="en-US" sz="2800" b="1" dirty="0"/>
              <a:t>radioisotopes identification, </a:t>
            </a:r>
            <a:r>
              <a:rPr lang="en-US" sz="2800" dirty="0"/>
              <a:t>and</a:t>
            </a:r>
            <a:r>
              <a:rPr lang="en-US" sz="2800" b="1" dirty="0"/>
              <a:t> </a:t>
            </a:r>
            <a:r>
              <a:rPr lang="en-US" sz="2800" b="1" u="sng" dirty="0"/>
              <a:t>spatial distribution of the radioactive sources</a:t>
            </a:r>
            <a:r>
              <a:rPr lang="en-US" sz="2800" dirty="0"/>
              <a:t>;</a:t>
            </a:r>
          </a:p>
          <a:p>
            <a:pPr marL="538163" algn="just"/>
            <a:r>
              <a:rPr lang="en-US" b="1" i="1" u="sng" dirty="0"/>
              <a:t>Decision</a:t>
            </a:r>
            <a:r>
              <a:rPr lang="en-US" b="1" dirty="0"/>
              <a:t> </a:t>
            </a:r>
            <a:r>
              <a:rPr lang="en-US" dirty="0"/>
              <a:t>about</a:t>
            </a:r>
            <a:r>
              <a:rPr lang="en-US" b="1" dirty="0"/>
              <a:t> characterization technique to be applied</a:t>
            </a:r>
            <a:r>
              <a:rPr lang="en-US" dirty="0"/>
              <a:t>, </a:t>
            </a:r>
            <a:r>
              <a:rPr lang="en-US" b="1" u="sng" dirty="0"/>
              <a:t>calibration</a:t>
            </a:r>
            <a:r>
              <a:rPr lang="en-US" sz="2800" b="1" dirty="0"/>
              <a:t> </a:t>
            </a:r>
            <a:r>
              <a:rPr lang="en-US" sz="2800" dirty="0"/>
              <a:t>and</a:t>
            </a:r>
            <a:r>
              <a:rPr lang="en-US" sz="2800" b="1" dirty="0"/>
              <a:t> </a:t>
            </a:r>
            <a:r>
              <a:rPr lang="en-US" sz="2800" b="1" u="sng" dirty="0"/>
              <a:t>activities estimation </a:t>
            </a:r>
            <a:r>
              <a:rPr lang="en-US" sz="2800" dirty="0"/>
              <a:t>based on </a:t>
            </a:r>
            <a:r>
              <a:rPr lang="en-US" sz="2800" i="1" dirty="0"/>
              <a:t>high resolution gamma spectrometry</a:t>
            </a:r>
            <a:r>
              <a:rPr lang="en-US" sz="2800" dirty="0"/>
              <a:t>.</a:t>
            </a:r>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4</a:t>
            </a:fld>
            <a:endParaRPr lang="it-IT"/>
          </a:p>
        </p:txBody>
      </p:sp>
    </p:spTree>
    <p:extLst>
      <p:ext uri="{BB962C8B-B14F-4D97-AF65-F5344CB8AC3E}">
        <p14:creationId xmlns:p14="http://schemas.microsoft.com/office/powerpoint/2010/main" val="3562347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Objectives (2/3)</a:t>
            </a:r>
          </a:p>
        </p:txBody>
      </p:sp>
      <p:sp>
        <p:nvSpPr>
          <p:cNvPr id="3"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199" y="1429385"/>
            <a:ext cx="10793819" cy="5113338"/>
          </a:xfrm>
        </p:spPr>
        <p:txBody>
          <a:bodyPr vert="horz" lIns="91440" tIns="45720" rIns="91440" bIns="45720" rtlCol="0" anchor="t">
            <a:normAutofit/>
          </a:bodyPr>
          <a:lstStyle/>
          <a:p>
            <a:pPr algn="just"/>
            <a:r>
              <a:rPr lang="en-US" sz="2800" dirty="0"/>
              <a:t>The aim of the MICADO gamma station is to </a:t>
            </a:r>
            <a:r>
              <a:rPr lang="en-US" sz="2800" b="1" dirty="0"/>
              <a:t>overcome the traditional “expert user” approach</a:t>
            </a:r>
            <a:r>
              <a:rPr lang="en-US" sz="2800" dirty="0"/>
              <a:t> to the RWP non destructive characterization</a:t>
            </a:r>
            <a:r>
              <a:rPr lang="en-US" dirty="0"/>
              <a:t>, </a:t>
            </a:r>
            <a:r>
              <a:rPr lang="en-US" sz="2800" b="1" dirty="0"/>
              <a:t>via a “smart logic” system</a:t>
            </a:r>
            <a:r>
              <a:rPr lang="en-US" sz="2800" dirty="0"/>
              <a:t>, by programming the software controlling the gamma station in RWP characterization. </a:t>
            </a:r>
          </a:p>
          <a:p>
            <a:pPr marL="265113" indent="0" algn="just">
              <a:spcBef>
                <a:spcPts val="0"/>
              </a:spcBef>
              <a:buNone/>
            </a:pPr>
            <a:r>
              <a:rPr lang="en-US" sz="2800" i="1" dirty="0">
                <a:sym typeface="Wingdings" panose="05000000000000000000" pitchFamily="2" charset="2"/>
              </a:rPr>
              <a:t> </a:t>
            </a:r>
            <a:r>
              <a:rPr lang="en-US" sz="2800" i="1" u="sng" dirty="0">
                <a:sym typeface="Wingdings" panose="05000000000000000000" pitchFamily="2" charset="2"/>
              </a:rPr>
              <a:t>help non-expert users to perform suitable radiological characterization</a:t>
            </a:r>
            <a:endParaRPr lang="en-US" sz="2800" i="1" u="sng" dirty="0"/>
          </a:p>
          <a:p>
            <a:pPr algn="just">
              <a:spcBef>
                <a:spcPts val="1400"/>
              </a:spcBef>
            </a:pPr>
            <a:r>
              <a:rPr lang="en-US" sz="2800" dirty="0"/>
              <a:t>“Decision parameters” will be set-up so that </a:t>
            </a:r>
            <a:r>
              <a:rPr lang="en-US" sz="2800" b="1" dirty="0"/>
              <a:t>experimental values collected from RWP inspection could produce decision </a:t>
            </a:r>
            <a:r>
              <a:rPr lang="en-US" sz="2800" dirty="0"/>
              <a:t>about most suitable gamma characterization technique to apply, automatically.</a:t>
            </a:r>
          </a:p>
          <a:p>
            <a:pPr marL="265113" indent="0" algn="just">
              <a:lnSpc>
                <a:spcPct val="100000"/>
              </a:lnSpc>
              <a:spcBef>
                <a:spcPts val="0"/>
              </a:spcBef>
              <a:buNone/>
            </a:pPr>
            <a:r>
              <a:rPr lang="en-US" i="1" dirty="0">
                <a:sym typeface="Wingdings" panose="05000000000000000000" pitchFamily="2" charset="2"/>
              </a:rPr>
              <a:t> </a:t>
            </a:r>
            <a:r>
              <a:rPr lang="en-US" i="1" u="sng" dirty="0">
                <a:sym typeface="Wingdings" panose="05000000000000000000" pitchFamily="2" charset="2"/>
              </a:rPr>
              <a:t>training of the control software based on </a:t>
            </a:r>
            <a:r>
              <a:rPr lang="en-US" i="1" u="sng" dirty="0"/>
              <a:t>“expert user” real experience</a:t>
            </a:r>
          </a:p>
          <a:p>
            <a:pPr algn="just">
              <a:spcBef>
                <a:spcPts val="1400"/>
              </a:spcBef>
            </a:pPr>
            <a:r>
              <a:rPr lang="en-US" sz="2800" dirty="0"/>
              <a:t>The </a:t>
            </a:r>
            <a:r>
              <a:rPr lang="en-US" sz="2800" b="1" dirty="0"/>
              <a:t>“expert user option” </a:t>
            </a:r>
            <a:r>
              <a:rPr lang="en-US" sz="2800" dirty="0"/>
              <a:t>will be allowed, being aimed to answer to particularly </a:t>
            </a:r>
            <a:r>
              <a:rPr lang="en-US" sz="2800" b="1" dirty="0"/>
              <a:t>complex items or special cases </a:t>
            </a:r>
            <a:r>
              <a:rPr lang="en-US" sz="2800" dirty="0"/>
              <a:t>for which the programmed “smart logic” could not return accurate evaluations.</a:t>
            </a:r>
            <a:endParaRPr lang="en-US" dirty="0"/>
          </a:p>
          <a:p>
            <a:pPr marL="0" indent="0" algn="just">
              <a:buNone/>
            </a:pPr>
            <a:endParaRPr lang="en-US" dirty="0"/>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5</a:t>
            </a:fld>
            <a:endParaRPr lang="it-IT"/>
          </a:p>
        </p:txBody>
      </p:sp>
    </p:spTree>
    <p:extLst>
      <p:ext uri="{BB962C8B-B14F-4D97-AF65-F5344CB8AC3E}">
        <p14:creationId xmlns:p14="http://schemas.microsoft.com/office/powerpoint/2010/main" val="541172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Objectives (3/3)</a:t>
            </a:r>
          </a:p>
        </p:txBody>
      </p:sp>
      <p:sp>
        <p:nvSpPr>
          <p:cNvPr id="3"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0515600" cy="5113338"/>
          </a:xfrm>
        </p:spPr>
        <p:txBody>
          <a:bodyPr vert="horz" lIns="91440" tIns="45720" rIns="91440" bIns="45720" rtlCol="0" anchor="t">
            <a:normAutofit/>
          </a:bodyPr>
          <a:lstStyle/>
          <a:p>
            <a:pPr algn="just"/>
            <a:r>
              <a:rPr lang="en-US" sz="2800" dirty="0"/>
              <a:t>The key issue for the coordination of data is to </a:t>
            </a:r>
            <a:r>
              <a:rPr lang="en-US" sz="2800" b="1" dirty="0"/>
              <a:t>keep devices and information connected to a central storage unit the RCMS </a:t>
            </a:r>
            <a:r>
              <a:rPr lang="en-US" sz="2800" b="1" dirty="0" err="1"/>
              <a:t>DigiWaste</a:t>
            </a:r>
            <a:r>
              <a:rPr lang="en-US" sz="2800" b="1" dirty="0"/>
              <a:t> Database</a:t>
            </a:r>
            <a:r>
              <a:rPr lang="en-US" sz="2800" dirty="0"/>
              <a:t>.</a:t>
            </a:r>
          </a:p>
          <a:p>
            <a:pPr algn="just"/>
            <a:r>
              <a:rPr lang="en-US" dirty="0" smtClean="0"/>
              <a:t>C</a:t>
            </a:r>
            <a:r>
              <a:rPr lang="en-US" sz="2800" dirty="0" smtClean="0"/>
              <a:t>ooperation and Automation </a:t>
            </a:r>
            <a:r>
              <a:rPr lang="en-US" sz="2800" dirty="0"/>
              <a:t>could provide:</a:t>
            </a:r>
          </a:p>
          <a:p>
            <a:pPr lvl="1" algn="just"/>
            <a:r>
              <a:rPr lang="en-US" dirty="0"/>
              <a:t>effective </a:t>
            </a:r>
            <a:r>
              <a:rPr lang="en-US" b="1" dirty="0"/>
              <a:t>simplification, uniformity, repeatability </a:t>
            </a:r>
            <a:r>
              <a:rPr lang="en-US" dirty="0"/>
              <a:t>and increased reliability of the complete characterization procedure toward the final results;</a:t>
            </a:r>
          </a:p>
          <a:p>
            <a:pPr lvl="1" algn="just"/>
            <a:r>
              <a:rPr lang="en-US" dirty="0"/>
              <a:t>reduced human intervention, </a:t>
            </a:r>
            <a:r>
              <a:rPr lang="en-US" b="1" dirty="0"/>
              <a:t>minimizing the possibility of human error </a:t>
            </a:r>
            <a:r>
              <a:rPr lang="en-US" dirty="0"/>
              <a:t>in the whole procedure;</a:t>
            </a:r>
          </a:p>
          <a:p>
            <a:pPr lvl="1" algn="just"/>
            <a:r>
              <a:rPr lang="en-US" dirty="0"/>
              <a:t>reduced human intervention, </a:t>
            </a:r>
            <a:r>
              <a:rPr lang="en-US" b="1" dirty="0"/>
              <a:t>maximizing conventional safety and radiation protection </a:t>
            </a:r>
            <a:r>
              <a:rPr lang="en-US" dirty="0"/>
              <a:t>for the operator or user;</a:t>
            </a:r>
          </a:p>
          <a:p>
            <a:pPr lvl="1" algn="just"/>
            <a:r>
              <a:rPr lang="en-US" b="1" dirty="0"/>
              <a:t>reduction in the timespan to carry out the complete analysis;</a:t>
            </a:r>
          </a:p>
          <a:p>
            <a:pPr lvl="1" algn="just"/>
            <a:r>
              <a:rPr lang="en-US" dirty="0"/>
              <a:t>improvement  of </a:t>
            </a:r>
            <a:r>
              <a:rPr lang="en-US" b="1" dirty="0"/>
              <a:t>quality of the comprehensive final characterization results (</a:t>
            </a:r>
            <a:r>
              <a:rPr lang="en-US" i="1" dirty="0"/>
              <a:t>a practical example will be given</a:t>
            </a:r>
            <a:r>
              <a:rPr lang="en-US" b="1" dirty="0"/>
              <a:t>). </a:t>
            </a:r>
            <a:endParaRPr lang="en-US" dirty="0"/>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dirty="0"/>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6</a:t>
            </a:fld>
            <a:endParaRPr lang="it-IT"/>
          </a:p>
        </p:txBody>
      </p:sp>
    </p:spTree>
    <p:extLst>
      <p:ext uri="{BB962C8B-B14F-4D97-AF65-F5344CB8AC3E}">
        <p14:creationId xmlns:p14="http://schemas.microsoft.com/office/powerpoint/2010/main" val="2859760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Objectives (3/3)</a:t>
            </a:r>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dirty="0"/>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7</a:t>
            </a:fld>
            <a:endParaRPr lang="it-IT"/>
          </a:p>
        </p:txBody>
      </p:sp>
      <p:pic>
        <p:nvPicPr>
          <p:cNvPr id="1026" name="Picture 2" descr="Z:\2019-06-01 - Project MICADO\2023-01-17 - Presentazione_FDE_WP4\database_gamma_summ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13" y="1371117"/>
            <a:ext cx="8986775" cy="504031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4848447" y="2488019"/>
            <a:ext cx="7022987" cy="4157330"/>
          </a:xfrm>
          <a:solidFill>
            <a:schemeClr val="bg1"/>
          </a:solidFill>
        </p:spPr>
        <p:txBody>
          <a:bodyPr vert="horz" lIns="91440" tIns="45720" rIns="91440" bIns="45720" rtlCol="0" anchor="t">
            <a:normAutofit lnSpcReduction="10000"/>
          </a:bodyPr>
          <a:lstStyle/>
          <a:p>
            <a:pPr marL="0" indent="0" algn="just">
              <a:buNone/>
            </a:pPr>
            <a:r>
              <a:rPr lang="en-US" dirty="0"/>
              <a:t>Different measurements referring to the same </a:t>
            </a:r>
            <a:r>
              <a:rPr lang="en-US" b="1" dirty="0" smtClean="0"/>
              <a:t>item (RFID tag)</a:t>
            </a:r>
            <a:r>
              <a:rPr lang="en-US" dirty="0" smtClean="0"/>
              <a:t> </a:t>
            </a:r>
            <a:r>
              <a:rPr lang="en-US" dirty="0"/>
              <a:t>are living all together on the database:</a:t>
            </a:r>
          </a:p>
          <a:p>
            <a:pPr marL="0" indent="0" algn="just">
              <a:buNone/>
            </a:pPr>
            <a:endParaRPr lang="en-US" dirty="0"/>
          </a:p>
          <a:p>
            <a:pPr marL="547688"/>
            <a:r>
              <a:rPr lang="en-US" dirty="0"/>
              <a:t>CAEN </a:t>
            </a:r>
            <a:r>
              <a:rPr lang="en-US" b="1" dirty="0" err="1"/>
              <a:t>RadHAND</a:t>
            </a:r>
            <a:r>
              <a:rPr lang="en-US" dirty="0"/>
              <a:t>;</a:t>
            </a:r>
          </a:p>
          <a:p>
            <a:pPr marL="547688"/>
            <a:r>
              <a:rPr lang="en-US" dirty="0"/>
              <a:t>CEA</a:t>
            </a:r>
            <a:r>
              <a:rPr lang="en-US" b="1" i="1" dirty="0"/>
              <a:t> </a:t>
            </a:r>
            <a:r>
              <a:rPr lang="en-US" b="1" i="1" dirty="0" err="1"/>
              <a:t>Nanopix</a:t>
            </a:r>
            <a:r>
              <a:rPr lang="en-US" b="1" i="1" dirty="0"/>
              <a:t> gamma camera</a:t>
            </a:r>
            <a:r>
              <a:rPr lang="en-US" dirty="0"/>
              <a:t>;</a:t>
            </a:r>
          </a:p>
          <a:p>
            <a:pPr marL="547688"/>
            <a:r>
              <a:rPr lang="en-US" dirty="0"/>
              <a:t>ENEA </a:t>
            </a:r>
            <a:r>
              <a:rPr lang="en-US" b="1" dirty="0"/>
              <a:t>TGS</a:t>
            </a:r>
            <a:r>
              <a:rPr lang="en-US" dirty="0"/>
              <a:t>;</a:t>
            </a:r>
          </a:p>
          <a:p>
            <a:pPr marL="0" indent="0">
              <a:buNone/>
            </a:pPr>
            <a:endParaRPr lang="en-US" sz="1100" dirty="0"/>
          </a:p>
          <a:p>
            <a:pPr marL="0" indent="0" algn="just">
              <a:buNone/>
            </a:pPr>
            <a:r>
              <a:rPr lang="en-US" dirty="0"/>
              <a:t>Each technique can improve by using results by other methods!</a:t>
            </a:r>
          </a:p>
          <a:p>
            <a:pPr marL="0" indent="0" algn="just">
              <a:buNone/>
            </a:pPr>
            <a:endParaRPr lang="en-US" dirty="0"/>
          </a:p>
        </p:txBody>
      </p:sp>
      <p:sp>
        <p:nvSpPr>
          <p:cNvPr id="7" name="Ovale 6"/>
          <p:cNvSpPr/>
          <p:nvPr/>
        </p:nvSpPr>
        <p:spPr>
          <a:xfrm>
            <a:off x="2286000" y="1913860"/>
            <a:ext cx="1796902" cy="38277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p:nvPr/>
        </p:nvCxnSpPr>
        <p:spPr>
          <a:xfrm flipH="1" flipV="1">
            <a:off x="3870251" y="2296632"/>
            <a:ext cx="988828" cy="79744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3466214" y="2945219"/>
            <a:ext cx="1780952" cy="2273167"/>
          </a:xfrm>
          <a:prstGeom prst="straightConnector1">
            <a:avLst/>
          </a:prstGeom>
          <a:ln w="38100">
            <a:solidFill>
              <a:srgbClr val="AC101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2860158" y="2945219"/>
            <a:ext cx="2387008" cy="180020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a:off x="2286000" y="2945219"/>
            <a:ext cx="2961166" cy="1343002"/>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190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F5DFF644-00A4-30B3-16DB-ED19367A724D}"/>
              </a:ext>
            </a:extLst>
          </p:cNvPr>
          <p:cNvSpPr>
            <a:spLocks noGrp="1"/>
          </p:cNvSpPr>
          <p:nvPr>
            <p:ph idx="1"/>
          </p:nvPr>
        </p:nvSpPr>
        <p:spPr>
          <a:xfrm>
            <a:off x="838200" y="1429385"/>
            <a:ext cx="11134060" cy="5113338"/>
          </a:xfrm>
        </p:spPr>
        <p:txBody>
          <a:bodyPr vert="horz" lIns="91440" tIns="45720" rIns="91440" bIns="45720" rtlCol="0" anchor="t">
            <a:normAutofit fontScale="92500" lnSpcReduction="20000"/>
          </a:bodyPr>
          <a:lstStyle/>
          <a:p>
            <a:pPr marL="0" indent="0" algn="just">
              <a:buNone/>
            </a:pPr>
            <a:r>
              <a:rPr lang="en-US" i="1" dirty="0"/>
              <a:t>How a </a:t>
            </a:r>
            <a:r>
              <a:rPr lang="en-US" b="1" i="1" dirty="0"/>
              <a:t>Scintillation Detector </a:t>
            </a:r>
            <a:r>
              <a:rPr lang="en-US" i="1" dirty="0"/>
              <a:t>works: gamma ray </a:t>
            </a:r>
            <a:r>
              <a:rPr lang="en-US" i="1" dirty="0">
                <a:sym typeface="Wingdings" panose="05000000000000000000" pitchFamily="2" charset="2"/>
              </a:rPr>
              <a:t> light  </a:t>
            </a:r>
            <a:r>
              <a:rPr lang="en-US" i="1" dirty="0" smtClean="0">
                <a:sym typeface="Wingdings" panose="05000000000000000000" pitchFamily="2" charset="2"/>
              </a:rPr>
              <a:t>voltage signal</a:t>
            </a: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r>
              <a:rPr lang="en-US" b="1" dirty="0"/>
              <a:t>Germanium detector</a:t>
            </a:r>
            <a:r>
              <a:rPr lang="en-US" dirty="0"/>
              <a:t> is conceptually similar:</a:t>
            </a:r>
            <a:r>
              <a:rPr lang="en-US" i="1" dirty="0"/>
              <a:t> gamma ray </a:t>
            </a:r>
            <a:r>
              <a:rPr lang="en-US" i="1" dirty="0">
                <a:sym typeface="Wingdings" panose="05000000000000000000" pitchFamily="2" charset="2"/>
              </a:rPr>
              <a:t> </a:t>
            </a:r>
            <a:r>
              <a:rPr lang="en-US" i="1" strike="sngStrike" dirty="0">
                <a:sym typeface="Wingdings" panose="05000000000000000000" pitchFamily="2" charset="2"/>
              </a:rPr>
              <a:t>light</a:t>
            </a:r>
            <a:r>
              <a:rPr lang="en-US" i="1" dirty="0">
                <a:sym typeface="Wingdings" panose="05000000000000000000" pitchFamily="2" charset="2"/>
              </a:rPr>
              <a:t>  </a:t>
            </a:r>
            <a:r>
              <a:rPr lang="en-US" i="1" dirty="0" smtClean="0">
                <a:sym typeface="Wingdings" panose="05000000000000000000" pitchFamily="2" charset="2"/>
              </a:rPr>
              <a:t>voltage signal</a:t>
            </a:r>
            <a:r>
              <a:rPr lang="en-US" i="1" dirty="0">
                <a:sym typeface="Wingdings" panose="05000000000000000000" pitchFamily="2" charset="2"/>
              </a:rPr>
              <a:t>.</a:t>
            </a:r>
          </a:p>
          <a:p>
            <a:pPr marL="0" indent="0" algn="just">
              <a:buNone/>
            </a:pPr>
            <a:r>
              <a:rPr lang="en-US" b="1" i="1" dirty="0" smtClean="0">
                <a:sym typeface="Wingdings" panose="05000000000000000000" pitchFamily="2" charset="2"/>
              </a:rPr>
              <a:t>Voltage signal </a:t>
            </a:r>
            <a:r>
              <a:rPr lang="en-US" b="1" i="1" dirty="0">
                <a:sym typeface="Wingdings" panose="05000000000000000000" pitchFamily="2" charset="2"/>
              </a:rPr>
              <a:t>is proportional to the gamma ray interacted </a:t>
            </a:r>
            <a:r>
              <a:rPr lang="en-US" i="1" dirty="0">
                <a:sym typeface="Wingdings" panose="05000000000000000000" pitchFamily="2" charset="2"/>
              </a:rPr>
              <a:t>with the sensitive volume of the detector. It is possible to recognize </a:t>
            </a:r>
            <a:r>
              <a:rPr lang="en-US" i="1" u="sng" dirty="0">
                <a:sym typeface="Wingdings" panose="05000000000000000000" pitchFamily="2" charset="2"/>
              </a:rPr>
              <a:t>radionuclides from their signature gamma rays</a:t>
            </a:r>
            <a:r>
              <a:rPr lang="en-US" i="1" dirty="0">
                <a:sym typeface="Wingdings" panose="05000000000000000000" pitchFamily="2" charset="2"/>
              </a:rPr>
              <a:t>.</a:t>
            </a:r>
            <a:endParaRPr lang="en-US" dirty="0"/>
          </a:p>
        </p:txBody>
      </p:sp>
      <p:sp>
        <p:nvSpPr>
          <p:cNvPr id="2" name="Title 1">
            <a:extLst>
              <a:ext uri="{FF2B5EF4-FFF2-40B4-BE49-F238E27FC236}">
                <a16:creationId xmlns="" xmlns:a16="http://schemas.microsoft.com/office/drawing/2014/main" id="{BCF7028E-5B7C-3FC2-66C3-0102CCE385B8}"/>
              </a:ext>
            </a:extLst>
          </p:cNvPr>
          <p:cNvSpPr>
            <a:spLocks noGrp="1"/>
          </p:cNvSpPr>
          <p:nvPr>
            <p:ph type="title"/>
          </p:nvPr>
        </p:nvSpPr>
        <p:spPr>
          <a:xfrm>
            <a:off x="929640" y="482340"/>
            <a:ext cx="10515600" cy="1055948"/>
          </a:xfrm>
        </p:spPr>
        <p:txBody>
          <a:bodyPr/>
          <a:lstStyle/>
          <a:p>
            <a:r>
              <a:rPr lang="en-US" dirty="0"/>
              <a:t>Basics of gamma techniques</a:t>
            </a:r>
          </a:p>
        </p:txBody>
      </p:sp>
      <p:sp>
        <p:nvSpPr>
          <p:cNvPr id="4" name="Date Placeholder 3">
            <a:extLst>
              <a:ext uri="{FF2B5EF4-FFF2-40B4-BE49-F238E27FC236}">
                <a16:creationId xmlns="" xmlns:a16="http://schemas.microsoft.com/office/drawing/2014/main" id="{5EA7DB07-B97F-3E8F-CEE1-DEA487E3E4A7}"/>
              </a:ext>
            </a:extLst>
          </p:cNvPr>
          <p:cNvSpPr>
            <a:spLocks noGrp="1"/>
          </p:cNvSpPr>
          <p:nvPr>
            <p:ph type="dt" sz="half" idx="10"/>
          </p:nvPr>
        </p:nvSpPr>
        <p:spPr/>
        <p:txBody>
          <a:bodyPr/>
          <a:lstStyle/>
          <a:p>
            <a:fld id="{987866C6-9788-46EE-A644-812F08EA35E8}" type="datetime1">
              <a:rPr lang="en-US" smtClean="0"/>
              <a:t>1/25/2023</a:t>
            </a:fld>
            <a:endParaRPr lang="it-IT" dirty="0"/>
          </a:p>
        </p:txBody>
      </p:sp>
      <p:sp>
        <p:nvSpPr>
          <p:cNvPr id="5" name="Slide Number Placeholder 4">
            <a:extLst>
              <a:ext uri="{FF2B5EF4-FFF2-40B4-BE49-F238E27FC236}">
                <a16:creationId xmlns="" xmlns:a16="http://schemas.microsoft.com/office/drawing/2014/main" id="{933968F0-E511-6D5C-12C4-65E29D44B572}"/>
              </a:ext>
            </a:extLst>
          </p:cNvPr>
          <p:cNvSpPr>
            <a:spLocks noGrp="1"/>
          </p:cNvSpPr>
          <p:nvPr>
            <p:ph type="sldNum" sz="quarter" idx="12"/>
          </p:nvPr>
        </p:nvSpPr>
        <p:spPr/>
        <p:txBody>
          <a:bodyPr/>
          <a:lstStyle/>
          <a:p>
            <a:fld id="{7ADC2682-86E0-43EF-9663-C77056E8D387}" type="slidenum">
              <a:rPr lang="it-IT" smtClean="0"/>
              <a:t>8</a:t>
            </a:fld>
            <a:endParaRPr lang="it-IT"/>
          </a:p>
        </p:txBody>
      </p:sp>
      <p:pic>
        <p:nvPicPr>
          <p:cNvPr id="2052" name="Picture 4" descr="https://upload.wikimedia.org/wikipedia/commons/thumb/e/e8/PhotoMultiplierTubeAndScintillator.svg/1920px-PhotoMultiplierTubeAndScintillato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724" y="1694114"/>
            <a:ext cx="9466891" cy="378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37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34B6131-2A99-4770-8BCE-C55E91E7A53A}"/>
              </a:ext>
            </a:extLst>
          </p:cNvPr>
          <p:cNvSpPr>
            <a:spLocks noGrp="1"/>
          </p:cNvSpPr>
          <p:nvPr>
            <p:ph type="title"/>
          </p:nvPr>
        </p:nvSpPr>
        <p:spPr>
          <a:xfrm>
            <a:off x="522647" y="532517"/>
            <a:ext cx="10515600" cy="1055948"/>
          </a:xfrm>
        </p:spPr>
        <p:txBody>
          <a:bodyPr/>
          <a:lstStyle/>
          <a:p>
            <a:r>
              <a:rPr lang="en-US" dirty="0"/>
              <a:t>RadHAND Overall Development</a:t>
            </a:r>
            <a:endParaRPr lang="it-IT" dirty="0"/>
          </a:p>
        </p:txBody>
      </p:sp>
      <p:sp>
        <p:nvSpPr>
          <p:cNvPr id="3" name="Segnaposto contenuto 2">
            <a:extLst>
              <a:ext uri="{FF2B5EF4-FFF2-40B4-BE49-F238E27FC236}">
                <a16:creationId xmlns="" xmlns:a16="http://schemas.microsoft.com/office/drawing/2014/main" id="{8EBA4FFC-D4F2-411F-A703-956B4E044066}"/>
              </a:ext>
            </a:extLst>
          </p:cNvPr>
          <p:cNvSpPr>
            <a:spLocks noGrp="1"/>
          </p:cNvSpPr>
          <p:nvPr>
            <p:ph idx="1"/>
          </p:nvPr>
        </p:nvSpPr>
        <p:spPr>
          <a:xfrm>
            <a:off x="522647" y="1687330"/>
            <a:ext cx="10515600" cy="511995"/>
          </a:xfrm>
        </p:spPr>
        <p:txBody>
          <a:bodyPr>
            <a:normAutofit/>
          </a:bodyPr>
          <a:lstStyle/>
          <a:p>
            <a:pPr marL="0" indent="0">
              <a:buNone/>
            </a:pPr>
            <a:r>
              <a:rPr lang="en-US" dirty="0"/>
              <a:t>SOFTWARE INTEGRATION</a:t>
            </a:r>
          </a:p>
          <a:p>
            <a:pPr marL="457200" lvl="1" indent="0">
              <a:buNone/>
            </a:pPr>
            <a:endParaRPr lang="en-US" dirty="0"/>
          </a:p>
        </p:txBody>
      </p:sp>
      <p:sp>
        <p:nvSpPr>
          <p:cNvPr id="4" name="Segnaposto data 3">
            <a:extLst>
              <a:ext uri="{FF2B5EF4-FFF2-40B4-BE49-F238E27FC236}">
                <a16:creationId xmlns="" xmlns:a16="http://schemas.microsoft.com/office/drawing/2014/main" id="{3B13323A-A0B5-44CC-A8B9-F2C97CF479BE}"/>
              </a:ext>
            </a:extLst>
          </p:cNvPr>
          <p:cNvSpPr>
            <a:spLocks noGrp="1"/>
          </p:cNvSpPr>
          <p:nvPr>
            <p:ph type="dt" sz="half" idx="10"/>
          </p:nvPr>
        </p:nvSpPr>
        <p:spPr/>
        <p:txBody>
          <a:bodyPr/>
          <a:lstStyle/>
          <a:p>
            <a:fld id="{987866C6-9788-46EE-A644-812F08EA35E8}" type="datetime1">
              <a:rPr lang="en-US" smtClean="0"/>
              <a:t>1/25/2023</a:t>
            </a:fld>
            <a:endParaRPr lang="it-IT"/>
          </a:p>
        </p:txBody>
      </p:sp>
      <p:sp>
        <p:nvSpPr>
          <p:cNvPr id="5" name="Segnaposto numero diapositiva 4">
            <a:extLst>
              <a:ext uri="{FF2B5EF4-FFF2-40B4-BE49-F238E27FC236}">
                <a16:creationId xmlns="" xmlns:a16="http://schemas.microsoft.com/office/drawing/2014/main" id="{3868306A-1D15-4A6D-9F56-BA3CAC2497F1}"/>
              </a:ext>
            </a:extLst>
          </p:cNvPr>
          <p:cNvSpPr>
            <a:spLocks noGrp="1"/>
          </p:cNvSpPr>
          <p:nvPr>
            <p:ph type="sldNum" sz="quarter" idx="12"/>
          </p:nvPr>
        </p:nvSpPr>
        <p:spPr/>
        <p:txBody>
          <a:bodyPr/>
          <a:lstStyle/>
          <a:p>
            <a:fld id="{7ADC2682-86E0-43EF-9663-C77056E8D387}" type="slidenum">
              <a:rPr lang="it-IT" smtClean="0"/>
              <a:t>9</a:t>
            </a:fld>
            <a:endParaRPr lang="it-IT"/>
          </a:p>
        </p:txBody>
      </p:sp>
      <p:sp>
        <p:nvSpPr>
          <p:cNvPr id="6" name="Segnaposto contenuto 2">
            <a:extLst>
              <a:ext uri="{FF2B5EF4-FFF2-40B4-BE49-F238E27FC236}">
                <a16:creationId xmlns="" xmlns:a16="http://schemas.microsoft.com/office/drawing/2014/main" id="{817C2254-30A8-405C-F13A-922D8A10E49F}"/>
              </a:ext>
            </a:extLst>
          </p:cNvPr>
          <p:cNvSpPr txBox="1">
            <a:spLocks/>
          </p:cNvSpPr>
          <p:nvPr/>
        </p:nvSpPr>
        <p:spPr>
          <a:xfrm>
            <a:off x="571547" y="2124910"/>
            <a:ext cx="3650735" cy="3750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Alert Threshold </a:t>
            </a:r>
          </a:p>
          <a:p>
            <a:endParaRPr lang="en-US" sz="2000"/>
          </a:p>
          <a:p>
            <a:endParaRPr lang="en-US" sz="2000"/>
          </a:p>
          <a:p>
            <a:pPr marL="457200" lvl="1" indent="0">
              <a:buFont typeface="Arial" panose="020B0604020202020204" pitchFamily="34" charset="0"/>
              <a:buNone/>
            </a:pPr>
            <a:endParaRPr lang="en-US" sz="2000"/>
          </a:p>
          <a:p>
            <a:endParaRPr lang="en-US" sz="2000" dirty="0"/>
          </a:p>
        </p:txBody>
      </p:sp>
      <p:pic>
        <p:nvPicPr>
          <p:cNvPr id="7" name="Immagine 6" descr="Immagine che contiene screenshot&#10;&#10;Descrizione generata automaticamente">
            <a:extLst>
              <a:ext uri="{FF2B5EF4-FFF2-40B4-BE49-F238E27FC236}">
                <a16:creationId xmlns="" xmlns:a16="http://schemas.microsoft.com/office/drawing/2014/main" id="{C06424C7-BAA5-8F4C-9D2A-3A962D8571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35" t="6654" r="7935"/>
          <a:stretch/>
        </p:blipFill>
        <p:spPr>
          <a:xfrm>
            <a:off x="6540827" y="2808463"/>
            <a:ext cx="2069771" cy="1244216"/>
          </a:xfrm>
          <a:prstGeom prst="rect">
            <a:avLst/>
          </a:prstGeom>
        </p:spPr>
      </p:pic>
      <p:pic>
        <p:nvPicPr>
          <p:cNvPr id="8" name="Immagine 7" descr="Immagine che contiene screenshot, disegnando&#10;&#10;Descrizione generata automaticamente">
            <a:extLst>
              <a:ext uri="{FF2B5EF4-FFF2-40B4-BE49-F238E27FC236}">
                <a16:creationId xmlns="" xmlns:a16="http://schemas.microsoft.com/office/drawing/2014/main" id="{9CBCB3E3-256A-8EBC-9382-3A699EB093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0" t="6779" r="7857"/>
          <a:stretch/>
        </p:blipFill>
        <p:spPr>
          <a:xfrm>
            <a:off x="576905" y="2598811"/>
            <a:ext cx="1659946" cy="997581"/>
          </a:xfrm>
          <a:prstGeom prst="rect">
            <a:avLst/>
          </a:prstGeom>
        </p:spPr>
      </p:pic>
      <p:pic>
        <p:nvPicPr>
          <p:cNvPr id="9" name="Immagine 8" descr="Immagine che contiene pensile, camion, segnale, parcheggiato&#10;&#10;Descrizione generata automaticamente">
            <a:extLst>
              <a:ext uri="{FF2B5EF4-FFF2-40B4-BE49-F238E27FC236}">
                <a16:creationId xmlns="" xmlns:a16="http://schemas.microsoft.com/office/drawing/2014/main" id="{738D1DB5-C214-1432-137A-93EDC13F2A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3" t="6779" r="7856"/>
          <a:stretch/>
        </p:blipFill>
        <p:spPr>
          <a:xfrm>
            <a:off x="1789106" y="2899542"/>
            <a:ext cx="1788273" cy="1073726"/>
          </a:xfrm>
          <a:prstGeom prst="rect">
            <a:avLst/>
          </a:prstGeom>
        </p:spPr>
      </p:pic>
      <p:cxnSp>
        <p:nvCxnSpPr>
          <p:cNvPr id="10" name="Connettore 2 9">
            <a:extLst>
              <a:ext uri="{FF2B5EF4-FFF2-40B4-BE49-F238E27FC236}">
                <a16:creationId xmlns="" xmlns:a16="http://schemas.microsoft.com/office/drawing/2014/main" id="{72312FD8-ABEC-1458-8006-AF75B710733F}"/>
              </a:ext>
            </a:extLst>
          </p:cNvPr>
          <p:cNvCxnSpPr>
            <a:cxnSpLocks/>
          </p:cNvCxnSpPr>
          <p:nvPr/>
        </p:nvCxnSpPr>
        <p:spPr>
          <a:xfrm flipH="1">
            <a:off x="1051416" y="2670787"/>
            <a:ext cx="364007" cy="7356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magine 10" descr="Immagine che contiene screenshot&#10;&#10;Descrizione generata automaticamente">
            <a:extLst>
              <a:ext uri="{FF2B5EF4-FFF2-40B4-BE49-F238E27FC236}">
                <a16:creationId xmlns="" xmlns:a16="http://schemas.microsoft.com/office/drawing/2014/main" id="{69D78D2B-4C69-30C2-E3F3-C944BD67EE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60" t="7048" r="7857"/>
          <a:stretch/>
        </p:blipFill>
        <p:spPr>
          <a:xfrm>
            <a:off x="4581698" y="2621905"/>
            <a:ext cx="1954522" cy="1172355"/>
          </a:xfrm>
          <a:prstGeom prst="rect">
            <a:avLst/>
          </a:prstGeom>
        </p:spPr>
      </p:pic>
      <p:sp>
        <p:nvSpPr>
          <p:cNvPr id="12" name="Segnaposto contenuto 2">
            <a:extLst>
              <a:ext uri="{FF2B5EF4-FFF2-40B4-BE49-F238E27FC236}">
                <a16:creationId xmlns="" xmlns:a16="http://schemas.microsoft.com/office/drawing/2014/main" id="{5D91636C-3E56-1C3A-308B-B81FA1368974}"/>
              </a:ext>
            </a:extLst>
          </p:cNvPr>
          <p:cNvSpPr txBox="1">
            <a:spLocks/>
          </p:cNvSpPr>
          <p:nvPr/>
        </p:nvSpPr>
        <p:spPr>
          <a:xfrm>
            <a:off x="4581699" y="2124910"/>
            <a:ext cx="4028900" cy="366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Identification Spectra</a:t>
            </a:r>
            <a:r>
              <a:rPr lang="en-US" sz="2000" dirty="0"/>
              <a:t> screen</a:t>
            </a:r>
          </a:p>
        </p:txBody>
      </p:sp>
      <p:sp>
        <p:nvSpPr>
          <p:cNvPr id="13" name="CasellaDiTesto 12">
            <a:extLst>
              <a:ext uri="{FF2B5EF4-FFF2-40B4-BE49-F238E27FC236}">
                <a16:creationId xmlns="" xmlns:a16="http://schemas.microsoft.com/office/drawing/2014/main" id="{02277059-93CD-6436-7D3D-77B8243C2A42}"/>
              </a:ext>
            </a:extLst>
          </p:cNvPr>
          <p:cNvSpPr txBox="1"/>
          <p:nvPr/>
        </p:nvSpPr>
        <p:spPr>
          <a:xfrm>
            <a:off x="8731935" y="1356107"/>
            <a:ext cx="3603859" cy="1015663"/>
          </a:xfrm>
          <a:prstGeom prst="rect">
            <a:avLst/>
          </a:prstGeom>
          <a:noFill/>
        </p:spPr>
        <p:txBody>
          <a:bodyPr wrap="square" rtlCol="0">
            <a:spAutoFit/>
          </a:bodyPr>
          <a:lstStyle/>
          <a:p>
            <a:pPr marL="342900" lvl="1" indent="-342900">
              <a:buFont typeface="Arial" panose="020B0604020202020204" pitchFamily="34" charset="0"/>
              <a:buChar char="•"/>
            </a:pPr>
            <a:r>
              <a:rPr lang="en-US" sz="2000" dirty="0">
                <a:solidFill>
                  <a:srgbClr val="3D4888"/>
                </a:solidFill>
              </a:rPr>
              <a:t>Implementation of the possibility to select different measurement distances</a:t>
            </a:r>
          </a:p>
        </p:txBody>
      </p:sp>
      <p:pic>
        <p:nvPicPr>
          <p:cNvPr id="14" name="Immagine 13" descr="Immagine che contiene tavolo&#10;&#10;Descrizione generata automaticamente">
            <a:extLst>
              <a:ext uri="{FF2B5EF4-FFF2-40B4-BE49-F238E27FC236}">
                <a16:creationId xmlns="" xmlns:a16="http://schemas.microsoft.com/office/drawing/2014/main" id="{B4A5F893-40D7-D7E2-538F-B56C4FE165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4657" y="2308169"/>
            <a:ext cx="2472230" cy="1486091"/>
          </a:xfrm>
          <a:prstGeom prst="rect">
            <a:avLst/>
          </a:prstGeom>
        </p:spPr>
      </p:pic>
      <p:sp>
        <p:nvSpPr>
          <p:cNvPr id="15" name="Segnaposto contenuto 2">
            <a:extLst>
              <a:ext uri="{FF2B5EF4-FFF2-40B4-BE49-F238E27FC236}">
                <a16:creationId xmlns="" xmlns:a16="http://schemas.microsoft.com/office/drawing/2014/main" id="{6040FE88-1236-D611-E080-ED69F2FF1201}"/>
              </a:ext>
            </a:extLst>
          </p:cNvPr>
          <p:cNvSpPr txBox="1">
            <a:spLocks/>
          </p:cNvSpPr>
          <p:nvPr/>
        </p:nvSpPr>
        <p:spPr>
          <a:xfrm>
            <a:off x="602659" y="4152548"/>
            <a:ext cx="5219891" cy="389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Implementation of </a:t>
            </a:r>
            <a:r>
              <a:rPr lang="en-US" sz="2000" b="1" dirty="0"/>
              <a:t>Wi-Fi Connection </a:t>
            </a:r>
          </a:p>
        </p:txBody>
      </p:sp>
      <p:pic>
        <p:nvPicPr>
          <p:cNvPr id="16" name="Immagine 15">
            <a:extLst>
              <a:ext uri="{FF2B5EF4-FFF2-40B4-BE49-F238E27FC236}">
                <a16:creationId xmlns="" xmlns:a16="http://schemas.microsoft.com/office/drawing/2014/main" id="{A870EAA6-D069-B233-EA7F-8EEDB88FDB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134" y="4586425"/>
            <a:ext cx="1759919" cy="1058485"/>
          </a:xfrm>
          <a:prstGeom prst="rect">
            <a:avLst/>
          </a:prstGeom>
        </p:spPr>
      </p:pic>
      <p:pic>
        <p:nvPicPr>
          <p:cNvPr id="17" name="Immagine 16">
            <a:extLst>
              <a:ext uri="{FF2B5EF4-FFF2-40B4-BE49-F238E27FC236}">
                <a16:creationId xmlns="" xmlns:a16="http://schemas.microsoft.com/office/drawing/2014/main" id="{76062540-C2D2-073D-FFA5-EE64717049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237" y="5478437"/>
            <a:ext cx="1764142" cy="1058485"/>
          </a:xfrm>
          <a:prstGeom prst="rect">
            <a:avLst/>
          </a:prstGeom>
        </p:spPr>
      </p:pic>
      <p:sp>
        <p:nvSpPr>
          <p:cNvPr id="18" name="CasellaDiTesto 17">
            <a:extLst>
              <a:ext uri="{FF2B5EF4-FFF2-40B4-BE49-F238E27FC236}">
                <a16:creationId xmlns="" xmlns:a16="http://schemas.microsoft.com/office/drawing/2014/main" id="{C11505EE-028F-FA1A-50A0-631980966FCC}"/>
              </a:ext>
            </a:extLst>
          </p:cNvPr>
          <p:cNvSpPr txBox="1"/>
          <p:nvPr/>
        </p:nvSpPr>
        <p:spPr>
          <a:xfrm>
            <a:off x="7654719" y="4143542"/>
            <a:ext cx="468107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3D4888"/>
                </a:solidFill>
              </a:rPr>
              <a:t>Implementation of different selectable identification counting times</a:t>
            </a:r>
          </a:p>
        </p:txBody>
      </p:sp>
      <p:pic>
        <p:nvPicPr>
          <p:cNvPr id="19" name="Immagine 18" descr="Immagine che contiene tavolo&#10;&#10;Descrizione generata automaticamente">
            <a:extLst>
              <a:ext uri="{FF2B5EF4-FFF2-40B4-BE49-F238E27FC236}">
                <a16:creationId xmlns="" xmlns:a16="http://schemas.microsoft.com/office/drawing/2014/main" id="{942A99B0-65B4-AC1E-32F0-D5FB7AFA00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0495" y="4851427"/>
            <a:ext cx="2342971" cy="1406363"/>
          </a:xfrm>
          <a:prstGeom prst="rect">
            <a:avLst/>
          </a:prstGeom>
        </p:spPr>
      </p:pic>
      <p:sp>
        <p:nvSpPr>
          <p:cNvPr id="25" name="Segnaposto contenuto 2">
            <a:extLst>
              <a:ext uri="{FF2B5EF4-FFF2-40B4-BE49-F238E27FC236}">
                <a16:creationId xmlns="" xmlns:a16="http://schemas.microsoft.com/office/drawing/2014/main" id="{8EBA4FFC-D4F2-411F-A703-956B4E044066}"/>
              </a:ext>
            </a:extLst>
          </p:cNvPr>
          <p:cNvSpPr txBox="1">
            <a:spLocks/>
          </p:cNvSpPr>
          <p:nvPr/>
        </p:nvSpPr>
        <p:spPr>
          <a:xfrm>
            <a:off x="3803769" y="4967970"/>
            <a:ext cx="5746726" cy="1764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Integration in the </a:t>
            </a:r>
            <a:r>
              <a:rPr lang="en-US" sz="2400" b="1" dirty="0"/>
              <a:t>nuclide's library </a:t>
            </a:r>
            <a:r>
              <a:rPr lang="en-US" sz="2400" dirty="0"/>
              <a:t>of a set of isotopes typically found </a:t>
            </a:r>
            <a:r>
              <a:rPr lang="en-US" sz="2400" b="1" dirty="0"/>
              <a:t>in LLW</a:t>
            </a:r>
          </a:p>
          <a:p>
            <a:pPr marL="914400" lvl="2" indent="0">
              <a:buNone/>
            </a:pPr>
            <a:r>
              <a:rPr lang="en-US" sz="2400" dirty="0"/>
              <a:t>Cr-51, Co-58, Fe-59, Nb-94, Nb-95, Zr-95, Ag-110m, Sb-124, Sb-125</a:t>
            </a:r>
          </a:p>
          <a:p>
            <a:pPr lvl="1"/>
            <a:endParaRPr lang="en-US" sz="1800" dirty="0"/>
          </a:p>
          <a:p>
            <a:pPr marL="0" indent="0">
              <a:buFont typeface="Arial" panose="020B0604020202020204" pitchFamily="34" charset="0"/>
              <a:buNone/>
            </a:pP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2458072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f320f68-ce75-474d-bf54-e39d1cb7bd13">
      <Terms xmlns="http://schemas.microsoft.com/office/infopath/2007/PartnerControls"/>
    </lcf76f155ced4ddcb4097134ff3c332f>
    <PublishingExpirationDate xmlns="http://schemas.microsoft.com/sharepoint/v3" xsi:nil="true"/>
    <PublishingStartDate xmlns="http://schemas.microsoft.com/sharepoint/v3" xsi:nil="true"/>
    <TaxCatchAll xmlns="4c7cbcef-1d42-4c83-8db4-a2148b9fdf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A545CD174CB64E9980BEDD9F8DB74F" ma:contentTypeVersion="17" ma:contentTypeDescription="Create a new document." ma:contentTypeScope="" ma:versionID="86b0d72d8a00ab480ad52a3fe8de9a9d">
  <xsd:schema xmlns:xsd="http://www.w3.org/2001/XMLSchema" xmlns:xs="http://www.w3.org/2001/XMLSchema" xmlns:p="http://schemas.microsoft.com/office/2006/metadata/properties" xmlns:ns1="http://schemas.microsoft.com/sharepoint/v3" xmlns:ns2="1f320f68-ce75-474d-bf54-e39d1cb7bd13" xmlns:ns3="4c7cbcef-1d42-4c83-8db4-a2148b9fdf59" targetNamespace="http://schemas.microsoft.com/office/2006/metadata/properties" ma:root="true" ma:fieldsID="7f6b2d59b9fdf64bc7b1a41cee886218" ns1:_="" ns2:_="" ns3:_="">
    <xsd:import namespace="http://schemas.microsoft.com/sharepoint/v3"/>
    <xsd:import namespace="1f320f68-ce75-474d-bf54-e39d1cb7bd13"/>
    <xsd:import namespace="4c7cbcef-1d42-4c83-8db4-a2148b9fdf59"/>
    <xsd:element name="properties">
      <xsd:complexType>
        <xsd:sequence>
          <xsd:element name="documentManagement">
            <xsd:complexType>
              <xsd:all>
                <xsd:element ref="ns2:MediaServiceMetadata" minOccurs="0"/>
                <xsd:element ref="ns2:MediaServiceFastMetadata" minOccurs="0"/>
                <xsd:element ref="ns1:PublishingStartDate" minOccurs="0"/>
                <xsd:element ref="ns1:PublishingExpirationDate"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320f68-ce75-474d-bf54-e39d1cb7b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d222b13-81c1-48d1-911b-b9a13507d0e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7cbcef-1d42-4c83-8db4-a2148b9fdf5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8c883c-d95b-4ab4-9101-e30a28413a00}" ma:internalName="TaxCatchAll" ma:showField="CatchAllData" ma:web="4c7cbcef-1d42-4c83-8db4-a2148b9fdf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82687-BCF2-46FB-9EFA-0614EE9E1797}">
  <ds:schemaRefs>
    <ds:schemaRef ds:uri="http://schemas.microsoft.com/sharepoint/v3/contenttype/forms"/>
  </ds:schemaRefs>
</ds:datastoreItem>
</file>

<file path=customXml/itemProps2.xml><?xml version="1.0" encoding="utf-8"?>
<ds:datastoreItem xmlns:ds="http://schemas.openxmlformats.org/officeDocument/2006/customXml" ds:itemID="{3339F5CA-4FB7-43C3-B36C-D5380698E1D4}">
  <ds:schemaRefs>
    <ds:schemaRef ds:uri="http://schemas.microsoft.com/office/2006/metadata/properties"/>
    <ds:schemaRef ds:uri="http://purl.org/dc/elements/1.1/"/>
    <ds:schemaRef ds:uri="http://purl.org/dc/terms/"/>
    <ds:schemaRef ds:uri="http://purl.org/dc/dcmitype/"/>
    <ds:schemaRef ds:uri="32edabc8-afde-440f-a846-3b754597355f"/>
    <ds:schemaRef ds:uri="http://schemas.microsoft.com/office/2006/documentManagement/types"/>
    <ds:schemaRef ds:uri="http://schemas.microsoft.com/office/infopath/2007/PartnerControls"/>
    <ds:schemaRef ds:uri="6853e82a-4dca-4f99-a353-10cb27290dfd"/>
    <ds:schemaRef ds:uri="http://schemas.openxmlformats.org/package/2006/metadata/core-properties"/>
    <ds:schemaRef ds:uri="http://www.w3.org/XML/1998/namespace"/>
    <ds:schemaRef ds:uri="1f320f68-ce75-474d-bf54-e39d1cb7bd13"/>
    <ds:schemaRef ds:uri="http://schemas.microsoft.com/sharepoint/v3"/>
    <ds:schemaRef ds:uri="4c7cbcef-1d42-4c83-8db4-a2148b9fdf59"/>
  </ds:schemaRefs>
</ds:datastoreItem>
</file>

<file path=customXml/itemProps3.xml><?xml version="1.0" encoding="utf-8"?>
<ds:datastoreItem xmlns:ds="http://schemas.openxmlformats.org/officeDocument/2006/customXml" ds:itemID="{8FC08453-235B-44C3-96F5-E7FF3E513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320f68-ce75-474d-bf54-e39d1cb7bd13"/>
    <ds:schemaRef ds:uri="4c7cbcef-1d42-4c83-8db4-a2148b9fdf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1342</TotalTime>
  <Words>2749</Words>
  <Application>Microsoft Office PowerPoint</Application>
  <PresentationFormat>Personalizzato</PresentationFormat>
  <Paragraphs>416</Paragraphs>
  <Slides>34</Slides>
  <Notes>1</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Tema di Office</vt:lpstr>
      <vt:lpstr>The Integrated Gamma Station</vt:lpstr>
      <vt:lpstr>Introduction (1/2)</vt:lpstr>
      <vt:lpstr>Introduction (2/2)</vt:lpstr>
      <vt:lpstr>Objectives (1/3)</vt:lpstr>
      <vt:lpstr>Objectives (2/3)</vt:lpstr>
      <vt:lpstr>Objectives (3/3)</vt:lpstr>
      <vt:lpstr>Objectives (3/3)</vt:lpstr>
      <vt:lpstr>Basics of gamma techniques</vt:lpstr>
      <vt:lpstr>RadHAND Overall Development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MICADO presentation</dc:title>
  <dc:creator>Alessandro Iovene</dc:creator>
  <cp:lastModifiedBy>Luigi Lepore</cp:lastModifiedBy>
  <cp:revision>159</cp:revision>
  <dcterms:created xsi:type="dcterms:W3CDTF">2019-05-22T13:01:30Z</dcterms:created>
  <dcterms:modified xsi:type="dcterms:W3CDTF">2023-01-25T09:19:37Z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0x0101004BA545CD174CB64E9980BEDD9F8DB74F</vt:lpwstr>
  </property>
  <property fmtid="{D5CDD505-2E9C-101B-9397-08002B2CF9AE}" pid="3" name="MediaServiceImageTags">
    <vt:lpwstr/>
  </property>
</Properties>
</file>